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81" r:id="rId2"/>
    <p:sldId id="1009" r:id="rId3"/>
    <p:sldId id="1010" r:id="rId4"/>
    <p:sldId id="1012" r:id="rId5"/>
    <p:sldId id="1017" r:id="rId6"/>
    <p:sldId id="1018" r:id="rId7"/>
    <p:sldId id="1019" r:id="rId8"/>
    <p:sldId id="1020" r:id="rId9"/>
    <p:sldId id="1025" r:id="rId10"/>
    <p:sldId id="1026" r:id="rId11"/>
    <p:sldId id="1027" r:id="rId12"/>
    <p:sldId id="1028" r:id="rId13"/>
    <p:sldId id="1029" r:id="rId14"/>
    <p:sldId id="1030" r:id="rId15"/>
    <p:sldId id="1031" r:id="rId16"/>
    <p:sldId id="1032" r:id="rId17"/>
    <p:sldId id="1033" r:id="rId18"/>
    <p:sldId id="1034" r:id="rId19"/>
    <p:sldId id="1035" r:id="rId20"/>
    <p:sldId id="1036" r:id="rId21"/>
    <p:sldId id="1037" r:id="rId22"/>
    <p:sldId id="1038" r:id="rId23"/>
    <p:sldId id="1039" r:id="rId24"/>
    <p:sldId id="1040" r:id="rId25"/>
    <p:sldId id="1041" r:id="rId26"/>
    <p:sldId id="855" r:id="rId27"/>
    <p:sldId id="856" r:id="rId28"/>
    <p:sldId id="857" r:id="rId29"/>
    <p:sldId id="858" r:id="rId30"/>
    <p:sldId id="859" r:id="rId31"/>
    <p:sldId id="860" r:id="rId32"/>
    <p:sldId id="861" r:id="rId33"/>
    <p:sldId id="862" r:id="rId34"/>
    <p:sldId id="863" r:id="rId35"/>
    <p:sldId id="864" r:id="rId36"/>
    <p:sldId id="890" r:id="rId37"/>
    <p:sldId id="892" r:id="rId38"/>
    <p:sldId id="893" r:id="rId39"/>
    <p:sldId id="1071" r:id="rId40"/>
    <p:sldId id="1072" r:id="rId41"/>
    <p:sldId id="1081" r:id="rId42"/>
    <p:sldId id="1066" r:id="rId43"/>
    <p:sldId id="1067" r:id="rId44"/>
    <p:sldId id="1068" r:id="rId45"/>
    <p:sldId id="1069" r:id="rId46"/>
    <p:sldId id="1070" r:id="rId47"/>
    <p:sldId id="1073" r:id="rId48"/>
    <p:sldId id="1074" r:id="rId49"/>
    <p:sldId id="1075" r:id="rId50"/>
    <p:sldId id="1076" r:id="rId51"/>
    <p:sldId id="1079" r:id="rId52"/>
    <p:sldId id="1078" r:id="rId53"/>
    <p:sldId id="1084" r:id="rId54"/>
    <p:sldId id="1080" r:id="rId55"/>
    <p:sldId id="1085" r:id="rId56"/>
    <p:sldId id="1086" r:id="rId57"/>
    <p:sldId id="1087" r:id="rId58"/>
    <p:sldId id="1088" r:id="rId59"/>
    <p:sldId id="1089" r:id="rId60"/>
    <p:sldId id="1083" r:id="rId61"/>
    <p:sldId id="969" r:id="rId62"/>
    <p:sldId id="970" r:id="rId63"/>
    <p:sldId id="971" r:id="rId64"/>
    <p:sldId id="972" r:id="rId65"/>
    <p:sldId id="973" r:id="rId66"/>
    <p:sldId id="974" r:id="rId67"/>
    <p:sldId id="975" r:id="rId68"/>
    <p:sldId id="976" r:id="rId69"/>
    <p:sldId id="977" r:id="rId70"/>
    <p:sldId id="978" r:id="rId71"/>
    <p:sldId id="987" r:id="rId72"/>
    <p:sldId id="988" r:id="rId73"/>
    <p:sldId id="990" r:id="rId74"/>
    <p:sldId id="991" r:id="rId75"/>
    <p:sldId id="992" r:id="rId76"/>
    <p:sldId id="993" r:id="rId77"/>
    <p:sldId id="994" r:id="rId78"/>
    <p:sldId id="998" r:id="rId79"/>
    <p:sldId id="999" r:id="rId80"/>
    <p:sldId id="1003" r:id="rId81"/>
    <p:sldId id="1055" r:id="rId82"/>
    <p:sldId id="1056" r:id="rId83"/>
    <p:sldId id="1057" r:id="rId84"/>
    <p:sldId id="1058" r:id="rId85"/>
    <p:sldId id="1059" r:id="rId86"/>
    <p:sldId id="1060" r:id="rId87"/>
    <p:sldId id="1061" r:id="rId88"/>
    <p:sldId id="1065" r:id="rId89"/>
  </p:sldIdLst>
  <p:sldSz cx="9144000" cy="6858000" type="screen4x3"/>
  <p:notesSz cx="6858000" cy="9144000"/>
  <p:custDataLst>
    <p:tags r:id="rId91"/>
  </p:custDataLst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9C34BA-A01F-4070-A6BE-AFFFF843AB4B}">
          <p14:sldIdLst>
            <p14:sldId id="281"/>
            <p14:sldId id="1009"/>
            <p14:sldId id="1010"/>
            <p14:sldId id="1012"/>
            <p14:sldId id="1017"/>
            <p14:sldId id="1018"/>
            <p14:sldId id="1019"/>
            <p14:sldId id="1020"/>
            <p14:sldId id="1025"/>
            <p14:sldId id="1026"/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  <p14:sldId id="1035"/>
            <p14:sldId id="1036"/>
            <p14:sldId id="1037"/>
            <p14:sldId id="1038"/>
            <p14:sldId id="1039"/>
            <p14:sldId id="1040"/>
            <p14:sldId id="1041"/>
            <p14:sldId id="855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4"/>
            <p14:sldId id="890"/>
            <p14:sldId id="892"/>
            <p14:sldId id="893"/>
            <p14:sldId id="1071"/>
            <p14:sldId id="1072"/>
            <p14:sldId id="1081"/>
            <p14:sldId id="1066"/>
            <p14:sldId id="1067"/>
            <p14:sldId id="1068"/>
            <p14:sldId id="1069"/>
            <p14:sldId id="1070"/>
            <p14:sldId id="1073"/>
            <p14:sldId id="1074"/>
            <p14:sldId id="1075"/>
            <p14:sldId id="1076"/>
            <p14:sldId id="1079"/>
            <p14:sldId id="1078"/>
            <p14:sldId id="1084"/>
            <p14:sldId id="1080"/>
            <p14:sldId id="1085"/>
            <p14:sldId id="1086"/>
            <p14:sldId id="1087"/>
            <p14:sldId id="1088"/>
            <p14:sldId id="1089"/>
            <p14:sldId id="1083"/>
            <p14:sldId id="969"/>
            <p14:sldId id="970"/>
            <p14:sldId id="971"/>
            <p14:sldId id="972"/>
            <p14:sldId id="973"/>
            <p14:sldId id="974"/>
            <p14:sldId id="975"/>
            <p14:sldId id="976"/>
            <p14:sldId id="977"/>
            <p14:sldId id="978"/>
            <p14:sldId id="987"/>
            <p14:sldId id="988"/>
            <p14:sldId id="990"/>
            <p14:sldId id="991"/>
            <p14:sldId id="992"/>
            <p14:sldId id="993"/>
            <p14:sldId id="994"/>
            <p14:sldId id="998"/>
            <p14:sldId id="999"/>
            <p14:sldId id="1003"/>
            <p14:sldId id="1055"/>
            <p14:sldId id="1056"/>
            <p14:sldId id="1057"/>
            <p14:sldId id="1058"/>
            <p14:sldId id="1059"/>
            <p14:sldId id="1060"/>
            <p14:sldId id="1061"/>
            <p14:sldId id="10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1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vo CÍSAŘ" initials="I.C." lastIdx="9" clrIdx="0"/>
  <p:cmAuthor id="1" name="Jiri HUSAK" initials="JH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EFFF"/>
    <a:srgbClr val="EBFFFF"/>
    <a:srgbClr val="D1FFFF"/>
    <a:srgbClr val="FFD300"/>
    <a:srgbClr val="B9C4CA"/>
    <a:srgbClr val="90989E"/>
    <a:srgbClr val="4F5251"/>
    <a:srgbClr val="3F050D"/>
    <a:srgbClr val="5C09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1743" autoAdjust="0"/>
    <p:restoredTop sz="79152" autoAdjust="0"/>
  </p:normalViewPr>
  <p:slideViewPr>
    <p:cSldViewPr>
      <p:cViewPr varScale="1">
        <p:scale>
          <a:sx n="55" d="100"/>
          <a:sy n="55" d="100"/>
        </p:scale>
        <p:origin x="917" y="43"/>
      </p:cViewPr>
      <p:guideLst>
        <p:guide orient="horz" pos="2160"/>
        <p:guide orient="horz" pos="8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ags" Target="tags/tag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832A39-82FE-438C-B437-0CA7B4D4667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9A6E34-77AC-4D71-9B1C-F7ACC609B3E9}">
      <dgm:prSet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fr-FR" b="1" dirty="0" smtClean="0"/>
            <a:t> </a:t>
          </a:r>
          <a:r>
            <a:rPr lang="fr-FR" b="1" dirty="0" err="1" smtClean="0"/>
            <a:t>Ecosystem</a:t>
          </a:r>
          <a:endParaRPr lang="en-US" dirty="0"/>
        </a:p>
      </dgm:t>
    </dgm:pt>
    <dgm:pt modelId="{02E53B8C-004D-4B32-98DB-55D9FF690AF1}" type="parTrans" cxnId="{5B72C1F6-07A2-4852-8270-8123675FA56D}">
      <dgm:prSet/>
      <dgm:spPr/>
      <dgm:t>
        <a:bodyPr/>
        <a:lstStyle/>
        <a:p>
          <a:endParaRPr lang="en-US"/>
        </a:p>
      </dgm:t>
    </dgm:pt>
    <dgm:pt modelId="{22D5C0A6-BACD-4D78-AE35-34CA371153D5}" type="sibTrans" cxnId="{5B72C1F6-07A2-4852-8270-8123675FA56D}">
      <dgm:prSet/>
      <dgm:spPr/>
      <dgm:t>
        <a:bodyPr/>
        <a:lstStyle/>
        <a:p>
          <a:endParaRPr lang="en-US"/>
        </a:p>
      </dgm:t>
    </dgm:pt>
    <dgm:pt modelId="{B57BF6FB-07B8-4A15-B486-8AB2BEC9FABB}">
      <dgm:prSet/>
      <dgm:spPr/>
      <dgm:t>
        <a:bodyPr/>
        <a:lstStyle/>
        <a:p>
          <a:pPr algn="l" rtl="0"/>
          <a:r>
            <a:rPr lang="en-US" dirty="0" smtClean="0">
              <a:effectLst/>
              <a:sym typeface="Wingdings" pitchFamily="2" charset="2"/>
            </a:rPr>
            <a:t>Partnership with lead graphic middleware providers to take full advantage of STM32F429 hardware capabilities in their solutions</a:t>
          </a:r>
          <a:endParaRPr lang="en-US" b="1" dirty="0">
            <a:effectLst/>
          </a:endParaRPr>
        </a:p>
      </dgm:t>
    </dgm:pt>
    <dgm:pt modelId="{97C7F9F5-F69C-4816-B8EE-C751983EC442}" type="parTrans" cxnId="{D7EE3143-5450-4AA9-9F36-1ADC65AE7592}">
      <dgm:prSet/>
      <dgm:spPr/>
      <dgm:t>
        <a:bodyPr/>
        <a:lstStyle/>
        <a:p>
          <a:endParaRPr lang="en-US"/>
        </a:p>
      </dgm:t>
    </dgm:pt>
    <dgm:pt modelId="{3AA5EF1A-B952-4C72-A9E0-DAF0434E084B}" type="sibTrans" cxnId="{D7EE3143-5450-4AA9-9F36-1ADC65AE7592}">
      <dgm:prSet/>
      <dgm:spPr/>
      <dgm:t>
        <a:bodyPr/>
        <a:lstStyle/>
        <a:p>
          <a:endParaRPr lang="en-US"/>
        </a:p>
      </dgm:t>
    </dgm:pt>
    <dgm:pt modelId="{5FC05C22-F49C-47A6-B6A0-3B5DD20C2BE4}">
      <dgm:prSet/>
      <dgm:spPr/>
      <dgm:t>
        <a:bodyPr/>
        <a:lstStyle/>
        <a:p>
          <a:pPr algn="l" rtl="0"/>
          <a:endParaRPr lang="en-US" b="1" dirty="0"/>
        </a:p>
      </dgm:t>
    </dgm:pt>
    <dgm:pt modelId="{EA9C686D-58D2-44B7-A64A-93069D8CAB61}" type="parTrans" cxnId="{FD3997CD-91C5-4AD0-826A-1A667FAB9916}">
      <dgm:prSet/>
      <dgm:spPr/>
      <dgm:t>
        <a:bodyPr/>
        <a:lstStyle/>
        <a:p>
          <a:endParaRPr lang="en-US"/>
        </a:p>
      </dgm:t>
    </dgm:pt>
    <dgm:pt modelId="{569E6D0E-7378-47A2-A421-419D6DE648A6}" type="sibTrans" cxnId="{FD3997CD-91C5-4AD0-826A-1A667FAB9916}">
      <dgm:prSet/>
      <dgm:spPr/>
      <dgm:t>
        <a:bodyPr/>
        <a:lstStyle/>
        <a:p>
          <a:endParaRPr lang="en-US"/>
        </a:p>
      </dgm:t>
    </dgm:pt>
    <dgm:pt modelId="{016789CF-373E-4ECF-A8AC-CDB37C3AA7B9}">
      <dgm:prSet/>
      <dgm:spPr/>
      <dgm:t>
        <a:bodyPr/>
        <a:lstStyle/>
        <a:p>
          <a:pPr algn="l" rtl="0"/>
          <a:endParaRPr lang="en-US" b="1" dirty="0"/>
        </a:p>
      </dgm:t>
    </dgm:pt>
    <dgm:pt modelId="{85D9A9DC-91F7-4335-9A33-8DD63FFCF50D}" type="parTrans" cxnId="{C08C8E46-AFF9-4F13-9A70-7EC99D42E914}">
      <dgm:prSet/>
      <dgm:spPr/>
      <dgm:t>
        <a:bodyPr/>
        <a:lstStyle/>
        <a:p>
          <a:endParaRPr lang="en-US"/>
        </a:p>
      </dgm:t>
    </dgm:pt>
    <dgm:pt modelId="{4A1FCF07-8FDC-4FAE-B8FC-F24D4BA9B558}" type="sibTrans" cxnId="{C08C8E46-AFF9-4F13-9A70-7EC99D42E914}">
      <dgm:prSet/>
      <dgm:spPr/>
      <dgm:t>
        <a:bodyPr/>
        <a:lstStyle/>
        <a:p>
          <a:endParaRPr lang="en-US"/>
        </a:p>
      </dgm:t>
    </dgm:pt>
    <dgm:pt modelId="{ECCAF9DD-51D0-442B-BBA4-A7853287A73E}">
      <dgm:prSet/>
      <dgm:spPr/>
      <dgm:t>
        <a:bodyPr/>
        <a:lstStyle/>
        <a:p>
          <a:pPr algn="l" rtl="0"/>
          <a:endParaRPr lang="en-US" b="1" dirty="0"/>
        </a:p>
      </dgm:t>
    </dgm:pt>
    <dgm:pt modelId="{F4F1C9CA-4581-4914-9424-F13C8D9DFDCA}" type="parTrans" cxnId="{D465DF46-1484-4AE2-B047-527285605D53}">
      <dgm:prSet/>
      <dgm:spPr/>
      <dgm:t>
        <a:bodyPr/>
        <a:lstStyle/>
        <a:p>
          <a:endParaRPr lang="en-US"/>
        </a:p>
      </dgm:t>
    </dgm:pt>
    <dgm:pt modelId="{02E4B745-EE35-40F9-A630-75478B7B239E}" type="sibTrans" cxnId="{D465DF46-1484-4AE2-B047-527285605D53}">
      <dgm:prSet/>
      <dgm:spPr/>
      <dgm:t>
        <a:bodyPr/>
        <a:lstStyle/>
        <a:p>
          <a:endParaRPr lang="en-US"/>
        </a:p>
      </dgm:t>
    </dgm:pt>
    <dgm:pt modelId="{8B3D7EDC-1D20-4D10-8411-4C9E0DF266F7}">
      <dgm:prSet/>
      <dgm:spPr/>
      <dgm:t>
        <a:bodyPr/>
        <a:lstStyle/>
        <a:p>
          <a:pPr algn="l" rtl="0"/>
          <a:r>
            <a:rPr lang="en-US" b="0" noProof="0" dirty="0" smtClean="0"/>
            <a:t>Development boards and discovery kits</a:t>
          </a:r>
          <a:endParaRPr lang="en-US" b="0" noProof="0" dirty="0"/>
        </a:p>
      </dgm:t>
    </dgm:pt>
    <dgm:pt modelId="{4F4F3643-B5F5-46CE-8461-47A171DFFADF}" type="parTrans" cxnId="{26DB1882-AD7D-452F-A7AD-68A8E0F16ECD}">
      <dgm:prSet/>
      <dgm:spPr/>
      <dgm:t>
        <a:bodyPr/>
        <a:lstStyle/>
        <a:p>
          <a:endParaRPr lang="en-US"/>
        </a:p>
      </dgm:t>
    </dgm:pt>
    <dgm:pt modelId="{218ABC17-F8EF-4BC1-B339-78B24CE53952}" type="sibTrans" cxnId="{26DB1882-AD7D-452F-A7AD-68A8E0F16ECD}">
      <dgm:prSet/>
      <dgm:spPr/>
      <dgm:t>
        <a:bodyPr/>
        <a:lstStyle/>
        <a:p>
          <a:endParaRPr lang="en-US"/>
        </a:p>
      </dgm:t>
    </dgm:pt>
    <dgm:pt modelId="{0FE49EA7-835A-4025-8575-7C10882EE71E}">
      <dgm:prSet/>
      <dgm:spPr/>
      <dgm:t>
        <a:bodyPr/>
        <a:lstStyle/>
        <a:p>
          <a:pPr algn="l" rtl="0"/>
          <a:endParaRPr lang="en-US" b="1" dirty="0">
            <a:effectLst/>
          </a:endParaRPr>
        </a:p>
      </dgm:t>
    </dgm:pt>
    <dgm:pt modelId="{B8A55232-F142-4C4B-AE0A-A6558137F1AA}" type="parTrans" cxnId="{64F6BAF6-1E64-47E3-8885-73AC6D7A4C0E}">
      <dgm:prSet/>
      <dgm:spPr/>
      <dgm:t>
        <a:bodyPr/>
        <a:lstStyle/>
        <a:p>
          <a:endParaRPr lang="en-US"/>
        </a:p>
      </dgm:t>
    </dgm:pt>
    <dgm:pt modelId="{16133A5D-A543-49D6-A1FF-6FED381AD4CB}" type="sibTrans" cxnId="{64F6BAF6-1E64-47E3-8885-73AC6D7A4C0E}">
      <dgm:prSet/>
      <dgm:spPr/>
      <dgm:t>
        <a:bodyPr/>
        <a:lstStyle/>
        <a:p>
          <a:endParaRPr lang="en-US"/>
        </a:p>
      </dgm:t>
    </dgm:pt>
    <dgm:pt modelId="{22F1388C-7025-4F8A-A9C1-F4058F49C101}">
      <dgm:prSet/>
      <dgm:spPr/>
      <dgm:t>
        <a:bodyPr/>
        <a:lstStyle/>
        <a:p>
          <a:pPr algn="l" rtl="0"/>
          <a:endParaRPr lang="en-US" b="1" dirty="0">
            <a:effectLst/>
          </a:endParaRPr>
        </a:p>
      </dgm:t>
    </dgm:pt>
    <dgm:pt modelId="{0C328F02-6696-40DD-A04D-1E817CE3C5F3}" type="parTrans" cxnId="{DFC5BB34-20C3-490E-B171-CF8C0F5A40DF}">
      <dgm:prSet/>
      <dgm:spPr/>
      <dgm:t>
        <a:bodyPr/>
        <a:lstStyle/>
        <a:p>
          <a:endParaRPr lang="en-US"/>
        </a:p>
      </dgm:t>
    </dgm:pt>
    <dgm:pt modelId="{93E27A46-1CB0-4456-8846-011B2F904E51}" type="sibTrans" cxnId="{DFC5BB34-20C3-490E-B171-CF8C0F5A40DF}">
      <dgm:prSet/>
      <dgm:spPr/>
      <dgm:t>
        <a:bodyPr/>
        <a:lstStyle/>
        <a:p>
          <a:endParaRPr lang="en-US"/>
        </a:p>
      </dgm:t>
    </dgm:pt>
    <dgm:pt modelId="{54BF7D66-77C1-43DF-8348-84E792DF637C}" type="pres">
      <dgm:prSet presAssocID="{42832A39-82FE-438C-B437-0CA7B4D4667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936E12-7C34-4F93-ADB4-67264CE489C8}" type="pres">
      <dgm:prSet presAssocID="{0F9A6E34-77AC-4D71-9B1C-F7ACC609B3E9}" presName="parentText" presStyleLbl="node1" presStyleIdx="0" presStyleCnt="1" custLinFactNeighborY="-308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EE4C01-C2F2-4AB2-B715-347E508D2109}" type="pres">
      <dgm:prSet presAssocID="{0F9A6E34-77AC-4D71-9B1C-F7ACC609B3E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8C8E46-AFF9-4F13-9A70-7EC99D42E914}" srcId="{ECCAF9DD-51D0-442B-BBA4-A7853287A73E}" destId="{016789CF-373E-4ECF-A8AC-CDB37C3AA7B9}" srcOrd="0" destOrd="0" parTransId="{85D9A9DC-91F7-4335-9A33-8DD63FFCF50D}" sibTransId="{4A1FCF07-8FDC-4FAE-B8FC-F24D4BA9B558}"/>
    <dgm:cxn modelId="{DFC5BB34-20C3-490E-B171-CF8C0F5A40DF}" srcId="{0F9A6E34-77AC-4D71-9B1C-F7ACC609B3E9}" destId="{22F1388C-7025-4F8A-A9C1-F4058F49C101}" srcOrd="1" destOrd="0" parTransId="{0C328F02-6696-40DD-A04D-1E817CE3C5F3}" sibTransId="{93E27A46-1CB0-4456-8846-011B2F904E51}"/>
    <dgm:cxn modelId="{5B72C1F6-07A2-4852-8270-8123675FA56D}" srcId="{42832A39-82FE-438C-B437-0CA7B4D46671}" destId="{0F9A6E34-77AC-4D71-9B1C-F7ACC609B3E9}" srcOrd="0" destOrd="0" parTransId="{02E53B8C-004D-4B32-98DB-55D9FF690AF1}" sibTransId="{22D5C0A6-BACD-4D78-AE35-34CA371153D5}"/>
    <dgm:cxn modelId="{D465DF46-1484-4AE2-B047-527285605D53}" srcId="{0F9A6E34-77AC-4D71-9B1C-F7ACC609B3E9}" destId="{ECCAF9DD-51D0-442B-BBA4-A7853287A73E}" srcOrd="4" destOrd="0" parTransId="{F4F1C9CA-4581-4914-9424-F13C8D9DFDCA}" sibTransId="{02E4B745-EE35-40F9-A630-75478B7B239E}"/>
    <dgm:cxn modelId="{5DC52757-96B1-480D-A72F-2287A91141FB}" type="presOf" srcId="{8B3D7EDC-1D20-4D10-8411-4C9E0DF266F7}" destId="{EEEE4C01-C2F2-4AB2-B715-347E508D2109}" srcOrd="0" destOrd="3" presId="urn:microsoft.com/office/officeart/2005/8/layout/vList2"/>
    <dgm:cxn modelId="{D7EE3143-5450-4AA9-9F36-1ADC65AE7592}" srcId="{0F9A6E34-77AC-4D71-9B1C-F7ACC609B3E9}" destId="{B57BF6FB-07B8-4A15-B486-8AB2BEC9FABB}" srcOrd="0" destOrd="0" parTransId="{97C7F9F5-F69C-4816-B8EE-C751983EC442}" sibTransId="{3AA5EF1A-B952-4C72-A9E0-DAF0434E084B}"/>
    <dgm:cxn modelId="{26DB1882-AD7D-452F-A7AD-68A8E0F16ECD}" srcId="{0F9A6E34-77AC-4D71-9B1C-F7ACC609B3E9}" destId="{8B3D7EDC-1D20-4D10-8411-4C9E0DF266F7}" srcOrd="3" destOrd="0" parTransId="{4F4F3643-B5F5-46CE-8461-47A171DFFADF}" sibTransId="{218ABC17-F8EF-4BC1-B339-78B24CE53952}"/>
    <dgm:cxn modelId="{3A8A71AD-7243-4343-8D6B-A699492B7A6A}" type="presOf" srcId="{0F9A6E34-77AC-4D71-9B1C-F7ACC609B3E9}" destId="{2B936E12-7C34-4F93-ADB4-67264CE489C8}" srcOrd="0" destOrd="0" presId="urn:microsoft.com/office/officeart/2005/8/layout/vList2"/>
    <dgm:cxn modelId="{64F6BAF6-1E64-47E3-8885-73AC6D7A4C0E}" srcId="{0F9A6E34-77AC-4D71-9B1C-F7ACC609B3E9}" destId="{0FE49EA7-835A-4025-8575-7C10882EE71E}" srcOrd="2" destOrd="0" parTransId="{B8A55232-F142-4C4B-AE0A-A6558137F1AA}" sibTransId="{16133A5D-A543-49D6-A1FF-6FED381AD4CB}"/>
    <dgm:cxn modelId="{619DB498-2DE1-4934-A8C9-4B294F8A444C}" type="presOf" srcId="{42832A39-82FE-438C-B437-0CA7B4D46671}" destId="{54BF7D66-77C1-43DF-8348-84E792DF637C}" srcOrd="0" destOrd="0" presId="urn:microsoft.com/office/officeart/2005/8/layout/vList2"/>
    <dgm:cxn modelId="{16EA58A8-CDFB-4BCE-917D-C806DC8AF433}" type="presOf" srcId="{B57BF6FB-07B8-4A15-B486-8AB2BEC9FABB}" destId="{EEEE4C01-C2F2-4AB2-B715-347E508D2109}" srcOrd="0" destOrd="0" presId="urn:microsoft.com/office/officeart/2005/8/layout/vList2"/>
    <dgm:cxn modelId="{FD3997CD-91C5-4AD0-826A-1A667FAB9916}" srcId="{ECCAF9DD-51D0-442B-BBA4-A7853287A73E}" destId="{5FC05C22-F49C-47A6-B6A0-3B5DD20C2BE4}" srcOrd="1" destOrd="0" parTransId="{EA9C686D-58D2-44B7-A64A-93069D8CAB61}" sibTransId="{569E6D0E-7378-47A2-A421-419D6DE648A6}"/>
    <dgm:cxn modelId="{01316645-17BC-4C7C-B941-8963B8573017}" type="presOf" srcId="{ECCAF9DD-51D0-442B-BBA4-A7853287A73E}" destId="{EEEE4C01-C2F2-4AB2-B715-347E508D2109}" srcOrd="0" destOrd="4" presId="urn:microsoft.com/office/officeart/2005/8/layout/vList2"/>
    <dgm:cxn modelId="{467310EB-D59F-40AE-B7D9-FB2FB25A2D5B}" type="presOf" srcId="{5FC05C22-F49C-47A6-B6A0-3B5DD20C2BE4}" destId="{EEEE4C01-C2F2-4AB2-B715-347E508D2109}" srcOrd="0" destOrd="6" presId="urn:microsoft.com/office/officeart/2005/8/layout/vList2"/>
    <dgm:cxn modelId="{05FAD1AD-785B-40BC-9E9C-56AC3619EA8E}" type="presOf" srcId="{22F1388C-7025-4F8A-A9C1-F4058F49C101}" destId="{EEEE4C01-C2F2-4AB2-B715-347E508D2109}" srcOrd="0" destOrd="1" presId="urn:microsoft.com/office/officeart/2005/8/layout/vList2"/>
    <dgm:cxn modelId="{92C45FA4-C9E1-483D-B88A-617C2C098900}" type="presOf" srcId="{016789CF-373E-4ECF-A8AC-CDB37C3AA7B9}" destId="{EEEE4C01-C2F2-4AB2-B715-347E508D2109}" srcOrd="0" destOrd="5" presId="urn:microsoft.com/office/officeart/2005/8/layout/vList2"/>
    <dgm:cxn modelId="{E4C29A75-44F0-4F1A-A074-42163C5ED9D7}" type="presOf" srcId="{0FE49EA7-835A-4025-8575-7C10882EE71E}" destId="{EEEE4C01-C2F2-4AB2-B715-347E508D2109}" srcOrd="0" destOrd="2" presId="urn:microsoft.com/office/officeart/2005/8/layout/vList2"/>
    <dgm:cxn modelId="{96B25AD3-8C94-4686-AA0F-7027ABCDA5DF}" type="presParOf" srcId="{54BF7D66-77C1-43DF-8348-84E792DF637C}" destId="{2B936E12-7C34-4F93-ADB4-67264CE489C8}" srcOrd="0" destOrd="0" presId="urn:microsoft.com/office/officeart/2005/8/layout/vList2"/>
    <dgm:cxn modelId="{F3F5F4A9-FB45-4E3A-B248-9487EE5E414C}" type="presParOf" srcId="{54BF7D66-77C1-43DF-8348-84E792DF637C}" destId="{EEEE4C01-C2F2-4AB2-B715-347E508D210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D1E4A21-066F-4EC3-837D-2DEDF384F560}" type="datetimeFigureOut">
              <a:rPr lang="fr-FR"/>
              <a:pPr>
                <a:defRPr/>
              </a:pPr>
              <a:t>07/12/2015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DF7D87-55F9-4FC4-8E4C-52E30D31F42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0906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393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Fast </a:t>
            </a:r>
            <a:r>
              <a:rPr lang="en-US" sz="1200" dirty="0" err="1" smtClean="0">
                <a:solidFill>
                  <a:srgbClr val="000000"/>
                </a:solidFill>
              </a:rPr>
              <a:t>Periph</a:t>
            </a:r>
            <a:r>
              <a:rPr lang="en-US" sz="1200" dirty="0" smtClean="0">
                <a:solidFill>
                  <a:srgbClr val="000000"/>
                </a:solidFill>
              </a:rPr>
              <a:t> DMA bus to bypass the bus matrix</a:t>
            </a: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DMA bus for memory transfers: Flash, SRAMs, FMC go thru the Bus</a:t>
            </a:r>
            <a:r>
              <a:rPr lang="en-US" sz="1200" baseline="0" dirty="0" smtClean="0">
                <a:solidFill>
                  <a:srgbClr val="000000"/>
                </a:solidFill>
              </a:rPr>
              <a:t> Matrix</a:t>
            </a:r>
          </a:p>
          <a:p>
            <a:pPr marL="0" marR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DMA bus for peripheral transfers: AHB-APB bridges;  Bus matrix slave ports</a:t>
            </a:r>
            <a:endParaRPr lang="en-US" sz="1200" baseline="0" dirty="0" smtClean="0">
              <a:solidFill>
                <a:srgbClr val="000000"/>
              </a:solidFill>
            </a:endParaRP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Bus Matrix allows the whole system: </a:t>
            </a:r>
            <a:r>
              <a:rPr lang="en-US" sz="1200" dirty="0" err="1" smtClean="0">
                <a:solidFill>
                  <a:srgbClr val="000000"/>
                </a:solidFill>
              </a:rPr>
              <a:t>CPU+Memories</a:t>
            </a:r>
            <a:r>
              <a:rPr lang="en-US" sz="1200" dirty="0" smtClean="0">
                <a:solidFill>
                  <a:srgbClr val="000000"/>
                </a:solidFill>
              </a:rPr>
              <a:t> and DMA transfers to work concurrently</a:t>
            </a: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Core-coupled Data RAM accessed only via D-Bus </a:t>
            </a:r>
            <a:r>
              <a:rPr lang="fr-FR" sz="1200" dirty="0" smtClean="0">
                <a:solidFill>
                  <a:srgbClr val="000000"/>
                </a:solidFill>
                <a:latin typeface="Arial" pitchFamily="34" charset="0"/>
              </a:rPr>
              <a:t>(By passing Bus Matrix)</a:t>
            </a:r>
            <a:endParaRPr lang="en-US" sz="12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599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Fast </a:t>
            </a:r>
            <a:r>
              <a:rPr lang="en-US" sz="1200" dirty="0" err="1" smtClean="0">
                <a:solidFill>
                  <a:srgbClr val="000000"/>
                </a:solidFill>
              </a:rPr>
              <a:t>Periph</a:t>
            </a:r>
            <a:r>
              <a:rPr lang="en-US" sz="1200" dirty="0" smtClean="0">
                <a:solidFill>
                  <a:srgbClr val="000000"/>
                </a:solidFill>
              </a:rPr>
              <a:t> DMA bus to bypass the bus matrix</a:t>
            </a: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DMA bus for memory transfers: Flash, SRAMs, FMC go thru the Bus</a:t>
            </a:r>
            <a:r>
              <a:rPr lang="en-US" sz="1200" baseline="0" dirty="0" smtClean="0">
                <a:solidFill>
                  <a:srgbClr val="000000"/>
                </a:solidFill>
              </a:rPr>
              <a:t> Matrix</a:t>
            </a:r>
          </a:p>
          <a:p>
            <a:pPr marL="0" marR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DMA bus for peripheral transfers: AHB-APB bridges;  Bus matrix slave ports</a:t>
            </a:r>
            <a:endParaRPr lang="en-US" sz="1200" baseline="0" dirty="0" smtClean="0">
              <a:solidFill>
                <a:srgbClr val="000000"/>
              </a:solidFill>
            </a:endParaRP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Bus Matrix allows the whole system: </a:t>
            </a:r>
            <a:r>
              <a:rPr lang="en-US" sz="1200" dirty="0" err="1" smtClean="0">
                <a:solidFill>
                  <a:srgbClr val="000000"/>
                </a:solidFill>
              </a:rPr>
              <a:t>CPU+Memories</a:t>
            </a:r>
            <a:r>
              <a:rPr lang="en-US" sz="1200" dirty="0" smtClean="0">
                <a:solidFill>
                  <a:srgbClr val="000000"/>
                </a:solidFill>
              </a:rPr>
              <a:t> and DMA transfers to work concurrently</a:t>
            </a: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Core-coupled Data RAM accessed only via D-Bus </a:t>
            </a:r>
            <a:r>
              <a:rPr lang="fr-FR" sz="1200" dirty="0" smtClean="0">
                <a:solidFill>
                  <a:srgbClr val="000000"/>
                </a:solidFill>
                <a:latin typeface="Arial" pitchFamily="34" charset="0"/>
              </a:rPr>
              <a:t>(By passing Bus Matrix)</a:t>
            </a:r>
            <a:endParaRPr lang="en-US" sz="12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857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8AFE3ED9-EBD4-4C96-B677-3EC10EED2E53}" type="slidenum">
              <a:rPr lang="en-US" sz="1200" smtClean="0"/>
              <a:pPr/>
              <a:t>36</a:t>
            </a:fld>
            <a:endParaRPr lang="en-US" sz="1200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2822004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(PFC) = pixel format converter</a:t>
            </a:r>
            <a:endParaRPr lang="en-US" dirty="0" smtClean="0">
              <a:latin typeface="Arial" pitchFamily="34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E5D8347A-E420-4736-97F6-EC82E011E475}" type="slidenum">
              <a:rPr lang="it-IT" sz="1200" smtClean="0">
                <a:solidFill>
                  <a:prstClr val="black"/>
                </a:solidFill>
              </a:rPr>
              <a:pPr/>
              <a:t>37</a:t>
            </a:fld>
            <a:endParaRPr lang="it-IT" sz="120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904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667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541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233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4861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386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03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393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766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172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397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274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546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735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2278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XOR – invert points, lines</a:t>
            </a:r>
            <a:r>
              <a:rPr lang="en-US" baseline="0" dirty="0" smtClean="0"/>
              <a:t> …</a:t>
            </a:r>
          </a:p>
          <a:p>
            <a:endParaRPr lang="en-US" baseline="0" dirty="0" smtClean="0"/>
          </a:p>
          <a:p>
            <a:r>
              <a:rPr lang="fr-FR" baseline="0" dirty="0" err="1" smtClean="0"/>
              <a:t>void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GUI_FillCircle</a:t>
            </a:r>
            <a:r>
              <a:rPr lang="fr-FR" baseline="0" dirty="0" smtClean="0"/>
              <a:t>(</a:t>
            </a:r>
            <a:r>
              <a:rPr lang="fr-FR" baseline="0" dirty="0" err="1" smtClean="0"/>
              <a:t>int</a:t>
            </a:r>
            <a:r>
              <a:rPr lang="fr-FR" baseline="0" dirty="0" smtClean="0"/>
              <a:t> x0, </a:t>
            </a:r>
            <a:r>
              <a:rPr lang="fr-FR" baseline="0" dirty="0" err="1" smtClean="0"/>
              <a:t>int</a:t>
            </a:r>
            <a:r>
              <a:rPr lang="fr-FR" baseline="0" dirty="0" smtClean="0"/>
              <a:t> y0, </a:t>
            </a:r>
            <a:r>
              <a:rPr lang="fr-FR" baseline="0" dirty="0" err="1" smtClean="0"/>
              <a:t>int</a:t>
            </a:r>
            <a:r>
              <a:rPr lang="fr-FR" baseline="0" dirty="0" smtClean="0"/>
              <a:t> radius);</a:t>
            </a:r>
          </a:p>
          <a:p>
            <a:endParaRPr lang="fr-FR" baseline="0" dirty="0" smtClean="0"/>
          </a:p>
          <a:p>
            <a:r>
              <a:rPr lang="fr-FR" baseline="0" dirty="0" smtClean="0"/>
              <a:t>(</a:t>
            </a:r>
            <a:r>
              <a:rPr lang="fr-FR" baseline="0" dirty="0" err="1" smtClean="0"/>
              <a:t>STemWin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manual</a:t>
            </a:r>
            <a:r>
              <a:rPr lang="fr-FR" baseline="0" dirty="0" smtClean="0"/>
              <a:t>) </a:t>
            </a:r>
            <a:r>
              <a:rPr lang="en-US" baseline="0" dirty="0" smtClean="0"/>
              <a:t>The  horizontal  scale  is  called  the  X-axis, whereas  the  vertical  scale  is  called  the  Y-axis.  Coordinates  are  denoted  as  a  pair consisting  of  an  X-  and  a  Y-value  (X,  Y). The X-coordinate is always first in routines that require X and Y coordinates. The upper left corner of the display (or a window) has per  default  the  coordinates  (0,0)</a:t>
            </a:r>
          </a:p>
          <a:p>
            <a:endParaRPr lang="en-US" baseline="0" dirty="0" smtClean="0"/>
          </a:p>
          <a:p>
            <a:r>
              <a:rPr lang="en-US" dirty="0" smtClean="0"/>
              <a:t>This position should be natural to</a:t>
            </a:r>
            <a:r>
              <a:rPr lang="en-US" baseline="0" dirty="0" smtClean="0"/>
              <a:t> everyone as the text in book is always starting like this, screen refresh is also performed this starting from this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6996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void </a:t>
            </a:r>
            <a:r>
              <a:rPr lang="en-US" dirty="0" err="1" smtClean="0"/>
              <a:t>GUI_DrawLine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x0, </a:t>
            </a:r>
            <a:r>
              <a:rPr lang="en-US" dirty="0" err="1" smtClean="0"/>
              <a:t>int</a:t>
            </a:r>
            <a:r>
              <a:rPr lang="en-US" dirty="0" smtClean="0"/>
              <a:t> y0, </a:t>
            </a:r>
            <a:r>
              <a:rPr lang="en-US" dirty="0" err="1" smtClean="0"/>
              <a:t>int</a:t>
            </a:r>
            <a:r>
              <a:rPr lang="en-US" dirty="0" smtClean="0"/>
              <a:t> x1, </a:t>
            </a:r>
            <a:r>
              <a:rPr lang="en-US" dirty="0" err="1" smtClean="0"/>
              <a:t>int</a:t>
            </a:r>
            <a:r>
              <a:rPr lang="en-US" dirty="0" smtClean="0"/>
              <a:t> y1);</a:t>
            </a:r>
          </a:p>
          <a:p>
            <a:endParaRPr lang="en-US" dirty="0" smtClean="0"/>
          </a:p>
          <a:p>
            <a:r>
              <a:rPr lang="en-US" dirty="0" smtClean="0"/>
              <a:t>void </a:t>
            </a:r>
            <a:r>
              <a:rPr lang="en-US" dirty="0" err="1" smtClean="0"/>
              <a:t>GUI_DrawRoundedRect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x0, </a:t>
            </a:r>
            <a:r>
              <a:rPr lang="en-US" dirty="0" err="1" smtClean="0"/>
              <a:t>int</a:t>
            </a:r>
            <a:r>
              <a:rPr lang="en-US" dirty="0" smtClean="0"/>
              <a:t> y0, </a:t>
            </a:r>
            <a:r>
              <a:rPr lang="en-US" dirty="0" err="1" smtClean="0"/>
              <a:t>int</a:t>
            </a:r>
            <a:r>
              <a:rPr lang="en-US" dirty="0" smtClean="0"/>
              <a:t> x1, </a:t>
            </a:r>
            <a:r>
              <a:rPr lang="en-US" dirty="0" err="1" smtClean="0"/>
              <a:t>int</a:t>
            </a:r>
            <a:r>
              <a:rPr lang="en-US" dirty="0" smtClean="0"/>
              <a:t> y1, </a:t>
            </a:r>
            <a:r>
              <a:rPr lang="en-US" dirty="0" err="1" smtClean="0"/>
              <a:t>int</a:t>
            </a:r>
            <a:r>
              <a:rPr lang="en-US" dirty="0" smtClean="0"/>
              <a:t> radius);</a:t>
            </a:r>
          </a:p>
          <a:p>
            <a:endParaRPr lang="en-US" dirty="0" smtClean="0"/>
          </a:p>
          <a:p>
            <a:r>
              <a:rPr lang="fr-FR" dirty="0" err="1" smtClean="0"/>
              <a:t>void</a:t>
            </a:r>
            <a:r>
              <a:rPr lang="fr-FR" dirty="0" smtClean="0"/>
              <a:t> </a:t>
            </a:r>
            <a:r>
              <a:rPr lang="fr-FR" dirty="0" err="1" smtClean="0"/>
              <a:t>GUI_FillPolygon</a:t>
            </a:r>
            <a:r>
              <a:rPr lang="fr-FR" dirty="0" smtClean="0"/>
              <a:t>(</a:t>
            </a:r>
            <a:r>
              <a:rPr lang="fr-FR" dirty="0" err="1" smtClean="0"/>
              <a:t>const</a:t>
            </a:r>
            <a:r>
              <a:rPr lang="fr-FR" dirty="0" smtClean="0"/>
              <a:t> GUI_POINT * </a:t>
            </a:r>
            <a:r>
              <a:rPr lang="fr-FR" dirty="0" err="1" smtClean="0"/>
              <a:t>pPoint</a:t>
            </a:r>
            <a:r>
              <a:rPr lang="fr-FR" dirty="0" smtClean="0"/>
              <a:t>, </a:t>
            </a:r>
            <a:r>
              <a:rPr lang="fr-FR" dirty="0" err="1" smtClean="0"/>
              <a:t>int</a:t>
            </a:r>
            <a:r>
              <a:rPr lang="fr-FR" dirty="0" smtClean="0"/>
              <a:t> </a:t>
            </a:r>
            <a:r>
              <a:rPr lang="fr-FR" dirty="0" err="1" smtClean="0"/>
              <a:t>NumPoints</a:t>
            </a:r>
            <a:r>
              <a:rPr lang="fr-FR" dirty="0" smtClean="0"/>
              <a:t>, </a:t>
            </a:r>
            <a:r>
              <a:rPr lang="fr-FR" dirty="0" err="1" smtClean="0"/>
              <a:t>int</a:t>
            </a:r>
            <a:r>
              <a:rPr lang="fr-FR" dirty="0" smtClean="0"/>
              <a:t> x, </a:t>
            </a:r>
            <a:r>
              <a:rPr lang="fr-FR" dirty="0" err="1" smtClean="0"/>
              <a:t>int</a:t>
            </a:r>
            <a:r>
              <a:rPr lang="fr-FR" dirty="0" smtClean="0"/>
              <a:t> y);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1807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void </a:t>
            </a:r>
            <a:r>
              <a:rPr lang="en-US" dirty="0" err="1" smtClean="0"/>
              <a:t>GUI_DrawPie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x0, </a:t>
            </a:r>
            <a:r>
              <a:rPr lang="en-US" dirty="0" err="1" smtClean="0"/>
              <a:t>int</a:t>
            </a:r>
            <a:r>
              <a:rPr lang="en-US" dirty="0" smtClean="0"/>
              <a:t> y0, </a:t>
            </a:r>
            <a:r>
              <a:rPr lang="en-US" dirty="0" err="1" smtClean="0"/>
              <a:t>int</a:t>
            </a:r>
            <a:r>
              <a:rPr lang="en-US" dirty="0" smtClean="0"/>
              <a:t> r, </a:t>
            </a:r>
            <a:r>
              <a:rPr lang="en-US" dirty="0" err="1" smtClean="0"/>
              <a:t>int</a:t>
            </a:r>
            <a:r>
              <a:rPr lang="en-US" dirty="0" smtClean="0"/>
              <a:t> a0, </a:t>
            </a:r>
            <a:r>
              <a:rPr lang="en-US" dirty="0" err="1" smtClean="0"/>
              <a:t>int</a:t>
            </a:r>
            <a:r>
              <a:rPr lang="en-US" dirty="0" smtClean="0"/>
              <a:t> a1, </a:t>
            </a:r>
            <a:r>
              <a:rPr lang="en-US" dirty="0" err="1" smtClean="0"/>
              <a:t>int</a:t>
            </a:r>
            <a:r>
              <a:rPr lang="en-US" dirty="0" smtClean="0"/>
              <a:t> Type);</a:t>
            </a:r>
          </a:p>
          <a:p>
            <a:r>
              <a:rPr lang="en-US" dirty="0" smtClean="0"/>
              <a:t>x0 X-position of the center of the circle in pixels of the client window.</a:t>
            </a:r>
          </a:p>
          <a:p>
            <a:r>
              <a:rPr lang="en-US" dirty="0" smtClean="0"/>
              <a:t>y0 Y-position of the center of the circle in pixels of the client window.</a:t>
            </a:r>
          </a:p>
          <a:p>
            <a:r>
              <a:rPr lang="en-US" dirty="0" smtClean="0"/>
              <a:t>r Radius of the circle (half the diameter).</a:t>
            </a:r>
          </a:p>
          <a:p>
            <a:r>
              <a:rPr lang="en-US" dirty="0" smtClean="0"/>
              <a:t>a0 Starting angle (degrees).</a:t>
            </a:r>
          </a:p>
          <a:p>
            <a:r>
              <a:rPr lang="en-US" dirty="0" smtClean="0"/>
              <a:t>a1 End angle (degrees).</a:t>
            </a:r>
          </a:p>
          <a:p>
            <a:r>
              <a:rPr lang="en-US" dirty="0" smtClean="0"/>
              <a:t>Type (reserved for future use, should be 0)</a:t>
            </a:r>
          </a:p>
          <a:p>
            <a:endParaRPr lang="en-US" dirty="0" smtClean="0"/>
          </a:p>
          <a:p>
            <a:r>
              <a:rPr lang="en-US" dirty="0" smtClean="0"/>
              <a:t>void </a:t>
            </a:r>
            <a:r>
              <a:rPr lang="en-US" dirty="0" err="1" smtClean="0"/>
              <a:t>GUI_DrawArc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xCenter</a:t>
            </a:r>
            <a:r>
              <a:rPr lang="en-US" dirty="0" smtClean="0"/>
              <a:t>,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yCenter</a:t>
            </a:r>
            <a:r>
              <a:rPr lang="en-US" dirty="0" smtClean="0"/>
              <a:t>,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rx</a:t>
            </a:r>
            <a:r>
              <a:rPr lang="en-US" dirty="0" smtClean="0"/>
              <a:t>,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ry</a:t>
            </a:r>
            <a:r>
              <a:rPr lang="en-US" dirty="0" smtClean="0"/>
              <a:t>, </a:t>
            </a:r>
            <a:r>
              <a:rPr lang="en-US" dirty="0" err="1" smtClean="0"/>
              <a:t>int</a:t>
            </a:r>
            <a:r>
              <a:rPr lang="en-US" dirty="0" smtClean="0"/>
              <a:t> a0, </a:t>
            </a:r>
            <a:r>
              <a:rPr lang="en-US" dirty="0" err="1" smtClean="0"/>
              <a:t>int</a:t>
            </a:r>
            <a:r>
              <a:rPr lang="en-US" dirty="0" smtClean="0"/>
              <a:t> a1);</a:t>
            </a:r>
          </a:p>
          <a:p>
            <a:r>
              <a:rPr lang="en-US" dirty="0" err="1" smtClean="0"/>
              <a:t>xCenter</a:t>
            </a:r>
            <a:r>
              <a:rPr lang="en-US" dirty="0" smtClean="0"/>
              <a:t> Horizontal position of the center in pixels of the client window.</a:t>
            </a:r>
          </a:p>
          <a:p>
            <a:r>
              <a:rPr lang="en-US" dirty="0" err="1" smtClean="0"/>
              <a:t>yCenter</a:t>
            </a:r>
            <a:r>
              <a:rPr lang="en-US" dirty="0" smtClean="0"/>
              <a:t> Vertical position of the center in pixels of the client window.</a:t>
            </a:r>
          </a:p>
          <a:p>
            <a:r>
              <a:rPr lang="en-US" dirty="0" err="1" smtClean="0"/>
              <a:t>rx</a:t>
            </a:r>
            <a:r>
              <a:rPr lang="en-US" dirty="0" smtClean="0"/>
              <a:t> X-radius (pixels).</a:t>
            </a:r>
          </a:p>
          <a:p>
            <a:r>
              <a:rPr lang="en-US" dirty="0" err="1" smtClean="0"/>
              <a:t>ry</a:t>
            </a:r>
            <a:r>
              <a:rPr lang="en-US" dirty="0" smtClean="0"/>
              <a:t> Y-radius (pixels). – currently not used</a:t>
            </a:r>
          </a:p>
          <a:p>
            <a:r>
              <a:rPr lang="en-US" dirty="0" smtClean="0"/>
              <a:t>a0 Starting angle (degrees).</a:t>
            </a:r>
          </a:p>
          <a:p>
            <a:r>
              <a:rPr lang="en-US" dirty="0" smtClean="0"/>
              <a:t>a1 Ending angle (degrees).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445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976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Factor = 4 –&gt; means</a:t>
            </a:r>
            <a:r>
              <a:rPr lang="en-US" baseline="0" dirty="0" smtClean="0"/>
              <a:t> 4x4 shades of grey, far from 50 Shades of Grey, but still good enough</a:t>
            </a:r>
          </a:p>
          <a:p>
            <a:endParaRPr lang="en-US" baseline="0" dirty="0" smtClean="0"/>
          </a:p>
          <a:p>
            <a:r>
              <a:rPr lang="en-US" dirty="0" smtClean="0"/>
              <a:t>(STemWin5</a:t>
            </a:r>
            <a:r>
              <a:rPr lang="en-US" baseline="0" dirty="0" smtClean="0"/>
              <a:t> manual) </a:t>
            </a:r>
            <a:r>
              <a:rPr lang="en-US" dirty="0" smtClean="0"/>
              <a:t>Factor  4  should  be  sufficient for  most  applications.  Increasing  the  antialiasing factor further does not improve the result significantly, but increases the calculation time dramatically.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6767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void </a:t>
            </a:r>
            <a:r>
              <a:rPr lang="en-US" dirty="0" err="1" smtClean="0"/>
              <a:t>GUI_DispStringInRectWrap</a:t>
            </a:r>
            <a:r>
              <a:rPr lang="en-US" dirty="0" smtClean="0"/>
              <a:t>(</a:t>
            </a:r>
            <a:r>
              <a:rPr lang="en-US" dirty="0" err="1" smtClean="0"/>
              <a:t>const</a:t>
            </a:r>
            <a:r>
              <a:rPr lang="en-US" dirty="0" smtClean="0"/>
              <a:t> char GUI_UNI_PTR * s,</a:t>
            </a:r>
          </a:p>
          <a:p>
            <a:r>
              <a:rPr lang="en-US" dirty="0" smtClean="0"/>
              <a:t>                              GUI_RECT *               </a:t>
            </a:r>
            <a:r>
              <a:rPr lang="en-US" dirty="0" err="1" smtClean="0"/>
              <a:t>pRect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int</a:t>
            </a:r>
            <a:r>
              <a:rPr lang="en-US" dirty="0" smtClean="0"/>
              <a:t>                      </a:t>
            </a:r>
            <a:r>
              <a:rPr lang="en-US" dirty="0" err="1" smtClean="0"/>
              <a:t>TextAlign</a:t>
            </a:r>
            <a:r>
              <a:rPr lang="en-US" dirty="0" smtClean="0"/>
              <a:t> (VCENTER, HCENTER,</a:t>
            </a:r>
            <a:r>
              <a:rPr lang="en-US" baseline="0" dirty="0" smtClean="0"/>
              <a:t> </a:t>
            </a:r>
            <a:r>
              <a:rPr lang="en-US" dirty="0" smtClean="0"/>
              <a:t>TOP,</a:t>
            </a:r>
            <a:r>
              <a:rPr lang="en-US" baseline="0" dirty="0" smtClean="0"/>
              <a:t> BOTTOM, LEFT, RIGHT can be combined with OR operand),</a:t>
            </a:r>
            <a:endParaRPr lang="en-US" dirty="0" smtClean="0"/>
          </a:p>
          <a:p>
            <a:r>
              <a:rPr lang="en-US" dirty="0" smtClean="0"/>
              <a:t>                              GUI_WRAPMODE             </a:t>
            </a:r>
            <a:r>
              <a:rPr lang="en-US" dirty="0" err="1" smtClean="0"/>
              <a:t>WrapMode</a:t>
            </a:r>
            <a:r>
              <a:rPr lang="en-US" dirty="0" smtClean="0"/>
              <a:t> (word/char));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724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window management of the WM is based on a callback mechanism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2627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window management of the WM is based on a callback mechanism</a:t>
            </a:r>
          </a:p>
          <a:p>
            <a:r>
              <a:rPr lang="en-US" dirty="0" smtClean="0"/>
              <a:t>To create</a:t>
            </a:r>
            <a:r>
              <a:rPr lang="en-US" baseline="0" dirty="0" smtClean="0"/>
              <a:t> object, only the first 4 lines are needed. </a:t>
            </a:r>
            <a:r>
              <a:rPr lang="en-US" sz="1200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WM_SetCallback</a:t>
            </a:r>
            <a:r>
              <a:rPr lang="en-US" sz="120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assigns user callback function to</a:t>
            </a:r>
            <a:r>
              <a:rPr lang="en-US" sz="1200" baseline="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the object. If anything happens to the object – this function is called.</a:t>
            </a:r>
            <a:endParaRPr lang="en-US" dirty="0" smtClean="0"/>
          </a:p>
          <a:p>
            <a:r>
              <a:rPr lang="en-US" sz="120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WM_HBKWIN is a fixed handle of background</a:t>
            </a:r>
            <a:r>
              <a:rPr lang="en-US" sz="1200" baseline="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window – always present. It’s a parent of any other objects. So if we click the button, the button callback is called but also the parent is notified.</a:t>
            </a:r>
          </a:p>
          <a:p>
            <a:endParaRPr lang="en-US" dirty="0" smtClean="0"/>
          </a:p>
          <a:p>
            <a:r>
              <a:rPr lang="en-US" baseline="0" dirty="0" smtClean="0"/>
              <a:t>WM_PAINT event must take care of repainting – otherwise nothing will be on the screen, e.g. if the button is moved.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262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Thread safe – use</a:t>
            </a:r>
            <a:r>
              <a:rPr lang="en-US" baseline="0" dirty="0" smtClean="0"/>
              <a:t> precompiled OS variant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03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259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Fast </a:t>
            </a:r>
            <a:r>
              <a:rPr lang="en-US" sz="1200" dirty="0" err="1" smtClean="0">
                <a:solidFill>
                  <a:srgbClr val="000000"/>
                </a:solidFill>
              </a:rPr>
              <a:t>Periph</a:t>
            </a:r>
            <a:r>
              <a:rPr lang="en-US" sz="1200" dirty="0" smtClean="0">
                <a:solidFill>
                  <a:srgbClr val="000000"/>
                </a:solidFill>
              </a:rPr>
              <a:t> DMA bus to bypass the bus matrix</a:t>
            </a: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DMA bus for memory transfers: Flash, SRAMs, FMC go thru the Bus</a:t>
            </a:r>
            <a:r>
              <a:rPr lang="en-US" sz="1200" baseline="0" dirty="0" smtClean="0">
                <a:solidFill>
                  <a:srgbClr val="000000"/>
                </a:solidFill>
              </a:rPr>
              <a:t> Matrix</a:t>
            </a:r>
          </a:p>
          <a:p>
            <a:pPr marL="0" marR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DMA bus for peripheral transfers: AHB-APB bridges;  Bus matrix slave ports</a:t>
            </a:r>
            <a:endParaRPr lang="en-US" sz="1200" baseline="0" dirty="0" smtClean="0">
              <a:solidFill>
                <a:srgbClr val="000000"/>
              </a:solidFill>
            </a:endParaRP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Bus Matrix allows the whole system: </a:t>
            </a:r>
            <a:r>
              <a:rPr lang="en-US" sz="1200" dirty="0" err="1" smtClean="0">
                <a:solidFill>
                  <a:srgbClr val="000000"/>
                </a:solidFill>
              </a:rPr>
              <a:t>CPU+Memories</a:t>
            </a:r>
            <a:r>
              <a:rPr lang="en-US" sz="1200" dirty="0" smtClean="0">
                <a:solidFill>
                  <a:srgbClr val="000000"/>
                </a:solidFill>
              </a:rPr>
              <a:t> and DMA transfers to work concurrently</a:t>
            </a: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Core-coupled Data RAM accessed only via D-Bus </a:t>
            </a:r>
            <a:r>
              <a:rPr lang="fr-FR" sz="1200" dirty="0" smtClean="0">
                <a:solidFill>
                  <a:srgbClr val="000000"/>
                </a:solidFill>
                <a:latin typeface="Arial" pitchFamily="34" charset="0"/>
              </a:rPr>
              <a:t>(By passing Bus Matrix)</a:t>
            </a:r>
            <a:endParaRPr lang="en-US" sz="12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889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Fast </a:t>
            </a:r>
            <a:r>
              <a:rPr lang="en-US" sz="1200" dirty="0" err="1" smtClean="0">
                <a:solidFill>
                  <a:srgbClr val="000000"/>
                </a:solidFill>
              </a:rPr>
              <a:t>Periph</a:t>
            </a:r>
            <a:r>
              <a:rPr lang="en-US" sz="1200" dirty="0" smtClean="0">
                <a:solidFill>
                  <a:srgbClr val="000000"/>
                </a:solidFill>
              </a:rPr>
              <a:t> DMA bus to bypass the bus matrix</a:t>
            </a: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DMA bus for memory transfers: Flash, SRAMs, FMC go thru the Bus</a:t>
            </a:r>
            <a:r>
              <a:rPr lang="en-US" sz="1200" baseline="0" dirty="0" smtClean="0">
                <a:solidFill>
                  <a:srgbClr val="000000"/>
                </a:solidFill>
              </a:rPr>
              <a:t> Matrix</a:t>
            </a:r>
          </a:p>
          <a:p>
            <a:pPr marL="0" marR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DMA bus for peripheral transfers: AHB-APB bridges;  Bus matrix slave ports</a:t>
            </a:r>
            <a:endParaRPr lang="en-US" sz="1200" baseline="0" dirty="0" smtClean="0">
              <a:solidFill>
                <a:srgbClr val="000000"/>
              </a:solidFill>
            </a:endParaRP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Bus Matrix allows the whole system: </a:t>
            </a:r>
            <a:r>
              <a:rPr lang="en-US" sz="1200" dirty="0" err="1" smtClean="0">
                <a:solidFill>
                  <a:srgbClr val="000000"/>
                </a:solidFill>
              </a:rPr>
              <a:t>CPU+Memories</a:t>
            </a:r>
            <a:r>
              <a:rPr lang="en-US" sz="1200" dirty="0" smtClean="0">
                <a:solidFill>
                  <a:srgbClr val="000000"/>
                </a:solidFill>
              </a:rPr>
              <a:t> and DMA transfers to work concurrently</a:t>
            </a: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Core-coupled Data RAM accessed only via D-Bus </a:t>
            </a:r>
            <a:r>
              <a:rPr lang="fr-FR" sz="1200" dirty="0" smtClean="0">
                <a:solidFill>
                  <a:srgbClr val="000000"/>
                </a:solidFill>
                <a:latin typeface="Arial" pitchFamily="34" charset="0"/>
              </a:rPr>
              <a:t>(By passing Bus Matrix)</a:t>
            </a:r>
            <a:endParaRPr lang="en-US" sz="12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16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Fast </a:t>
            </a:r>
            <a:r>
              <a:rPr lang="en-US" sz="1200" dirty="0" err="1" smtClean="0">
                <a:solidFill>
                  <a:srgbClr val="000000"/>
                </a:solidFill>
              </a:rPr>
              <a:t>Periph</a:t>
            </a:r>
            <a:r>
              <a:rPr lang="en-US" sz="1200" dirty="0" smtClean="0">
                <a:solidFill>
                  <a:srgbClr val="000000"/>
                </a:solidFill>
              </a:rPr>
              <a:t> DMA bus to bypass the bus matrix</a:t>
            </a: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DMA bus for memory transfers: Flash, SRAMs, FMC go thru the Bus</a:t>
            </a:r>
            <a:r>
              <a:rPr lang="en-US" sz="1200" baseline="0" dirty="0" smtClean="0">
                <a:solidFill>
                  <a:srgbClr val="000000"/>
                </a:solidFill>
              </a:rPr>
              <a:t> Matrix</a:t>
            </a:r>
          </a:p>
          <a:p>
            <a:pPr marL="0" marR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DMA bus for peripheral transfers: AHB-APB bridges;  Bus matrix slave ports</a:t>
            </a:r>
            <a:endParaRPr lang="en-US" sz="1200" baseline="0" dirty="0" smtClean="0">
              <a:solidFill>
                <a:srgbClr val="000000"/>
              </a:solidFill>
            </a:endParaRP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Bus Matrix allows the whole system: </a:t>
            </a:r>
            <a:r>
              <a:rPr lang="en-US" sz="1200" dirty="0" err="1" smtClean="0">
                <a:solidFill>
                  <a:srgbClr val="000000"/>
                </a:solidFill>
              </a:rPr>
              <a:t>CPU+Memories</a:t>
            </a:r>
            <a:r>
              <a:rPr lang="en-US" sz="1200" dirty="0" smtClean="0">
                <a:solidFill>
                  <a:srgbClr val="000000"/>
                </a:solidFill>
              </a:rPr>
              <a:t> and DMA transfers to work concurrently</a:t>
            </a: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Core-coupled Data RAM accessed only via D-Bus </a:t>
            </a:r>
            <a:r>
              <a:rPr lang="fr-FR" sz="1200" dirty="0" smtClean="0">
                <a:solidFill>
                  <a:srgbClr val="000000"/>
                </a:solidFill>
                <a:latin typeface="Arial" pitchFamily="34" charset="0"/>
              </a:rPr>
              <a:t>(By passing Bus Matrix)</a:t>
            </a:r>
            <a:endParaRPr lang="en-US" sz="12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148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Fast </a:t>
            </a:r>
            <a:r>
              <a:rPr lang="en-US" sz="1200" dirty="0" err="1" smtClean="0">
                <a:solidFill>
                  <a:srgbClr val="000000"/>
                </a:solidFill>
              </a:rPr>
              <a:t>Periph</a:t>
            </a:r>
            <a:r>
              <a:rPr lang="en-US" sz="1200" dirty="0" smtClean="0">
                <a:solidFill>
                  <a:srgbClr val="000000"/>
                </a:solidFill>
              </a:rPr>
              <a:t> DMA bus to bypass the bus matrix</a:t>
            </a: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DMA bus for memory transfers: Flash, SRAMs, FMC go thru the Bus</a:t>
            </a:r>
            <a:r>
              <a:rPr lang="en-US" sz="1200" baseline="0" dirty="0" smtClean="0">
                <a:solidFill>
                  <a:srgbClr val="000000"/>
                </a:solidFill>
              </a:rPr>
              <a:t> Matrix</a:t>
            </a:r>
          </a:p>
          <a:p>
            <a:pPr marL="0" marR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DMA bus for peripheral transfers: AHB-APB bridges;  Bus matrix slave ports</a:t>
            </a:r>
            <a:endParaRPr lang="en-US" sz="1200" baseline="0" dirty="0" smtClean="0">
              <a:solidFill>
                <a:srgbClr val="000000"/>
              </a:solidFill>
            </a:endParaRP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Bus Matrix allows the whole system: </a:t>
            </a:r>
            <a:r>
              <a:rPr lang="en-US" sz="1200" dirty="0" err="1" smtClean="0">
                <a:solidFill>
                  <a:srgbClr val="000000"/>
                </a:solidFill>
              </a:rPr>
              <a:t>CPU+Memories</a:t>
            </a:r>
            <a:r>
              <a:rPr lang="en-US" sz="1200" dirty="0" smtClean="0">
                <a:solidFill>
                  <a:srgbClr val="000000"/>
                </a:solidFill>
              </a:rPr>
              <a:t> and DMA transfers to work concurrently</a:t>
            </a: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Core-coupled Data RAM accessed only via D-Bus </a:t>
            </a:r>
            <a:r>
              <a:rPr lang="fr-FR" sz="1200" dirty="0" smtClean="0">
                <a:solidFill>
                  <a:srgbClr val="000000"/>
                </a:solidFill>
                <a:latin typeface="Arial" pitchFamily="34" charset="0"/>
              </a:rPr>
              <a:t>(By passing Bus Matrix)</a:t>
            </a:r>
            <a:endParaRPr lang="en-US" sz="12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463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Fast </a:t>
            </a:r>
            <a:r>
              <a:rPr lang="en-US" sz="1200" dirty="0" err="1" smtClean="0">
                <a:solidFill>
                  <a:srgbClr val="000000"/>
                </a:solidFill>
              </a:rPr>
              <a:t>Periph</a:t>
            </a:r>
            <a:r>
              <a:rPr lang="en-US" sz="1200" dirty="0" smtClean="0">
                <a:solidFill>
                  <a:srgbClr val="000000"/>
                </a:solidFill>
              </a:rPr>
              <a:t> DMA bus to bypass the bus matrix</a:t>
            </a: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DMA bus for memory transfers: Flash, SRAMs, FMC go thru the Bus</a:t>
            </a:r>
            <a:r>
              <a:rPr lang="en-US" sz="1200" baseline="0" dirty="0" smtClean="0">
                <a:solidFill>
                  <a:srgbClr val="000000"/>
                </a:solidFill>
              </a:rPr>
              <a:t> Matrix</a:t>
            </a:r>
          </a:p>
          <a:p>
            <a:pPr marL="0" marR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DMA bus for peripheral transfers: AHB-APB bridges;  Bus matrix slave ports</a:t>
            </a:r>
            <a:endParaRPr lang="en-US" sz="1200" baseline="0" dirty="0" smtClean="0">
              <a:solidFill>
                <a:srgbClr val="000000"/>
              </a:solidFill>
            </a:endParaRP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Bus Matrix allows the whole system: </a:t>
            </a:r>
            <a:r>
              <a:rPr lang="en-US" sz="1200" dirty="0" err="1" smtClean="0">
                <a:solidFill>
                  <a:srgbClr val="000000"/>
                </a:solidFill>
              </a:rPr>
              <a:t>CPU+Memories</a:t>
            </a:r>
            <a:r>
              <a:rPr lang="en-US" sz="1200" dirty="0" smtClean="0">
                <a:solidFill>
                  <a:srgbClr val="000000"/>
                </a:solidFill>
              </a:rPr>
              <a:t> and DMA transfers to work concurrently</a:t>
            </a: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Core-coupled Data RAM accessed only via D-Bus </a:t>
            </a:r>
            <a:r>
              <a:rPr lang="fr-FR" sz="1200" dirty="0" smtClean="0">
                <a:solidFill>
                  <a:srgbClr val="000000"/>
                </a:solidFill>
                <a:latin typeface="Arial" pitchFamily="34" charset="0"/>
              </a:rPr>
              <a:t>(By passing Bus Matrix)</a:t>
            </a:r>
            <a:endParaRPr lang="en-US" sz="12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455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ln/>
        </p:spPr>
        <p:txBody>
          <a:bodyPr/>
          <a:lstStyle/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Fast </a:t>
            </a:r>
            <a:r>
              <a:rPr lang="en-US" sz="1200" dirty="0" err="1" smtClean="0">
                <a:solidFill>
                  <a:srgbClr val="000000"/>
                </a:solidFill>
              </a:rPr>
              <a:t>Periph</a:t>
            </a:r>
            <a:r>
              <a:rPr lang="en-US" sz="1200" dirty="0" smtClean="0">
                <a:solidFill>
                  <a:srgbClr val="000000"/>
                </a:solidFill>
              </a:rPr>
              <a:t> DMA bus to bypass the bus matrix</a:t>
            </a: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DMA bus for memory transfers: Flash, SRAMs, FMC go thru the Bus</a:t>
            </a:r>
            <a:r>
              <a:rPr lang="en-US" sz="1200" baseline="0" dirty="0" smtClean="0">
                <a:solidFill>
                  <a:srgbClr val="000000"/>
                </a:solidFill>
              </a:rPr>
              <a:t> Matrix</a:t>
            </a:r>
          </a:p>
          <a:p>
            <a:pPr marL="0" marR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DMA bus for peripheral transfers: AHB-APB bridges;  Bus matrix slave ports</a:t>
            </a:r>
            <a:endParaRPr lang="en-US" sz="1200" baseline="0" dirty="0" smtClean="0">
              <a:solidFill>
                <a:srgbClr val="000000"/>
              </a:solidFill>
            </a:endParaRP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</a:rPr>
              <a:t>Bus Matrix allows the whole system: </a:t>
            </a:r>
            <a:r>
              <a:rPr lang="en-US" sz="1200" dirty="0" err="1" smtClean="0">
                <a:solidFill>
                  <a:srgbClr val="000000"/>
                </a:solidFill>
              </a:rPr>
              <a:t>CPU+Memories</a:t>
            </a:r>
            <a:r>
              <a:rPr lang="en-US" sz="1200" dirty="0" smtClean="0">
                <a:solidFill>
                  <a:srgbClr val="000000"/>
                </a:solidFill>
              </a:rPr>
              <a:t> and DMA transfers to work concurrently</a:t>
            </a:r>
          </a:p>
          <a:p>
            <a:pPr algn="l" eaLnBrk="0" hangingPunct="0"/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Core-coupled Data RAM accessed only via D-Bus </a:t>
            </a:r>
            <a:r>
              <a:rPr lang="fr-FR" sz="1200" dirty="0" smtClean="0">
                <a:solidFill>
                  <a:srgbClr val="000000"/>
                </a:solidFill>
                <a:latin typeface="Arial" pitchFamily="34" charset="0"/>
              </a:rPr>
              <a:t>(By passing Bus Matrix)</a:t>
            </a:r>
            <a:endParaRPr lang="en-US" sz="12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650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25413" y="-171450"/>
            <a:ext cx="9280526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D:\Le sel en +\Realisations\TBWA\120117 Microelectronics\ST_Bloc marque_Qi_H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84213" y="5878513"/>
            <a:ext cx="244792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01284" y="1687556"/>
            <a:ext cx="7772400" cy="147002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01284" y="3402496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1238801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baseline="0"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A1299FCA-C490-4C43-AA02-A6096FBC69E9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2568207-DF40-45BA-9340-2AA41162000B}" type="datetime1">
              <a:rPr lang="fr-FR" smtClean="0"/>
              <a:t>07/12/2015</a:t>
            </a:fld>
            <a:endParaRPr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/>
          <a:srcRect l="18262" r="10397" b="48524"/>
          <a:stretch>
            <a:fillRect/>
          </a:stretch>
        </p:blipFill>
        <p:spPr bwMode="auto">
          <a:xfrm>
            <a:off x="0" y="4763"/>
            <a:ext cx="9144000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5056" y="4281115"/>
            <a:ext cx="7772400" cy="1362075"/>
          </a:xfrm>
        </p:spPr>
        <p:txBody>
          <a:bodyPr anchor="t">
            <a:normAutofit/>
          </a:bodyPr>
          <a:lstStyle>
            <a:lvl1pPr algn="l">
              <a:defRPr sz="4000" b="0" cap="none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022F87-24B0-41D2-B4A9-5E30A9FEDC5E}" type="datetime1">
              <a:rPr lang="fr-FR" smtClean="0"/>
              <a:t>07/12/2015</a:t>
            </a:fld>
            <a:endParaRPr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88148"/>
            <a:ext cx="4038600" cy="4680000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4"/>
          </p:nvPr>
        </p:nvSpPr>
        <p:spPr>
          <a:xfrm>
            <a:off x="4637856" y="1288148"/>
            <a:ext cx="4038600" cy="4680000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  <p:sp>
        <p:nvSpPr>
          <p:cNvPr id="5" name="Espace réservé du numéro de diapositiv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8DEED-829C-47B1-842D-CFFF7E5C2B9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CE00B44-21EA-424A-B693-978D28021F12}" type="datetime1">
              <a:rPr lang="fr-FR" smtClean="0"/>
              <a:t>07/12/2015</a:t>
            </a:fld>
            <a:endParaRPr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numéro de diapositiv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BB716-59AC-4EF3-AEB3-49E4EB5AB54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401205D-2679-4020-88FF-E8612624913F}" type="datetime1">
              <a:rPr lang="fr-FR" smtClean="0"/>
              <a:t>07/12/2015</a:t>
            </a:fld>
            <a:endParaRPr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CAC99-D251-492F-A5C4-CBA2A51F901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0C96C79-13EE-440E-B22E-96ACF3742C48}" type="datetime1">
              <a:rPr lang="fr-FR" smtClean="0"/>
              <a:t>07/12/2015</a:t>
            </a:fld>
            <a:endParaRPr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0756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28746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8538" y="677863"/>
            <a:ext cx="544512" cy="198437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6D75FE3-EB8E-445B-A0EB-C8D8B6CA3C9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pic>
        <p:nvPicPr>
          <p:cNvPr id="1029" name="Picture 3" descr="D:\Le sel en +\Realisations\TBWA\120117 Microelectronics\ST_Bloc marque_Qi_V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5425" y="6235700"/>
            <a:ext cx="6683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43438" y="6546850"/>
            <a:ext cx="3414712" cy="12223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172450" y="6546850"/>
            <a:ext cx="519113" cy="12223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2BBB00E-EBE6-4289-8AB9-08154220DD7E}" type="datetime1">
              <a:rPr lang="fr-FR" smtClean="0"/>
              <a:t>07/12/2015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</p:sldLayoutIdLst>
  <p:hf hd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177800" indent="-177800" algn="l" rtl="0" eaLnBrk="1" fontAlgn="base" hangingPunct="1">
        <a:spcBef>
          <a:spcPts val="1800"/>
        </a:spcBef>
        <a:spcAft>
          <a:spcPts val="600"/>
        </a:spcAft>
        <a:buClr>
          <a:schemeClr val="accent1"/>
        </a:buClr>
        <a:buFont typeface="Arial" charset="0"/>
        <a:buChar char="•"/>
        <a:defRPr sz="2000" kern="1200">
          <a:solidFill>
            <a:srgbClr val="002152"/>
          </a:solidFill>
          <a:latin typeface="Arial" pitchFamily="34" charset="0"/>
          <a:ea typeface="+mn-ea"/>
          <a:cs typeface="Arial" pitchFamily="34" charset="0"/>
        </a:defRPr>
      </a:lvl1pPr>
      <a:lvl2pPr marL="533400" indent="-177800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Clr>
          <a:srgbClr val="002152"/>
        </a:buClr>
        <a:buFont typeface="Arial" charset="0"/>
        <a:buChar char="•"/>
        <a:defRPr sz="1600" kern="120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2pPr>
      <a:lvl3pPr marL="901700" indent="-177800" algn="l" rtl="0" eaLnBrk="1" fontAlgn="base" hangingPunct="1">
        <a:lnSpc>
          <a:spcPct val="90000"/>
        </a:lnSpc>
        <a:spcBef>
          <a:spcPct val="0"/>
        </a:spcBef>
        <a:spcAft>
          <a:spcPts val="300"/>
        </a:spcAft>
        <a:buFont typeface="Arial" charset="0"/>
        <a:buChar char="•"/>
        <a:defRPr sz="1400" kern="1200">
          <a:solidFill>
            <a:srgbClr val="9C9E9F"/>
          </a:solidFill>
          <a:latin typeface="Arial" pitchFamily="34" charset="0"/>
          <a:ea typeface="+mn-ea"/>
          <a:cs typeface="Arial" pitchFamily="34" charset="0"/>
        </a:defRPr>
      </a:lvl3pPr>
      <a:lvl4pPr marL="1527175" indent="-155575" algn="l" rtl="0" eaLnBrk="1" fontAlgn="base" hangingPunct="1">
        <a:lnSpc>
          <a:spcPct val="90000"/>
        </a:lnSpc>
        <a:spcBef>
          <a:spcPct val="0"/>
        </a:spcBef>
        <a:spcAft>
          <a:spcPts val="300"/>
        </a:spcAft>
        <a:buFont typeface="Arial" charset="0"/>
        <a:buChar char="•"/>
        <a:defRPr sz="1200" kern="1200">
          <a:solidFill>
            <a:srgbClr val="5F5F5F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36.jp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png"/><Relationship Id="rId3" Type="http://schemas.openxmlformats.org/officeDocument/2006/relationships/image" Target="../media/image47.png"/><Relationship Id="rId7" Type="http://schemas.openxmlformats.org/officeDocument/2006/relationships/image" Target="../media/image23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0" Type="http://schemas.openxmlformats.org/officeDocument/2006/relationships/image" Target="../media/image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7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10" Type="http://schemas.openxmlformats.org/officeDocument/2006/relationships/image" Target="../media/image5.png"/><Relationship Id="rId4" Type="http://schemas.openxmlformats.org/officeDocument/2006/relationships/image" Target="../media/image20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7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10" Type="http://schemas.openxmlformats.org/officeDocument/2006/relationships/image" Target="../media/image5.png"/><Relationship Id="rId4" Type="http://schemas.openxmlformats.org/officeDocument/2006/relationships/image" Target="../media/image20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7.png"/><Relationship Id="rId5" Type="http://schemas.openxmlformats.org/officeDocument/2006/relationships/image" Target="../media/image51.png"/><Relationship Id="rId10" Type="http://schemas.openxmlformats.org/officeDocument/2006/relationships/image" Target="../media/image49.jpe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7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10" Type="http://schemas.openxmlformats.org/officeDocument/2006/relationships/image" Target="../media/image5.png"/><Relationship Id="rId4" Type="http://schemas.openxmlformats.org/officeDocument/2006/relationships/image" Target="../media/image20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9.png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7.png"/><Relationship Id="rId5" Type="http://schemas.openxmlformats.org/officeDocument/2006/relationships/image" Target="../media/image51.png"/><Relationship Id="rId10" Type="http://schemas.openxmlformats.org/officeDocument/2006/relationships/image" Target="../media/image49.jpe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3" Type="http://schemas.openxmlformats.org/officeDocument/2006/relationships/image" Target="../media/image19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7.png"/><Relationship Id="rId5" Type="http://schemas.openxmlformats.org/officeDocument/2006/relationships/image" Target="../media/image51.png"/><Relationship Id="rId10" Type="http://schemas.openxmlformats.org/officeDocument/2006/relationships/image" Target="../media/image49.jpe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37.png"/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53.png"/><Relationship Id="rId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9.jpeg"/><Relationship Id="rId7" Type="http://schemas.openxmlformats.org/officeDocument/2006/relationships/image" Target="../media/image51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19.png"/><Relationship Id="rId10" Type="http://schemas.openxmlformats.org/officeDocument/2006/relationships/image" Target="../media/image53.png"/><Relationship Id="rId4" Type="http://schemas.openxmlformats.org/officeDocument/2006/relationships/image" Target="../media/image57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9.jpeg"/><Relationship Id="rId7" Type="http://schemas.openxmlformats.org/officeDocument/2006/relationships/image" Target="../media/image51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19.png"/><Relationship Id="rId10" Type="http://schemas.openxmlformats.org/officeDocument/2006/relationships/image" Target="../media/image53.png"/><Relationship Id="rId4" Type="http://schemas.openxmlformats.org/officeDocument/2006/relationships/image" Target="../media/image57.png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2.wdp"/><Relationship Id="rId18" Type="http://schemas.openxmlformats.org/officeDocument/2006/relationships/image" Target="../media/image32.png"/><Relationship Id="rId3" Type="http://schemas.openxmlformats.org/officeDocument/2006/relationships/image" Target="../media/image20.png"/><Relationship Id="rId21" Type="http://schemas.microsoft.com/office/2007/relationships/hdphoto" Target="../media/hdphoto4.wdp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17" Type="http://schemas.openxmlformats.org/officeDocument/2006/relationships/image" Target="../media/image31.png"/><Relationship Id="rId2" Type="http://schemas.openxmlformats.org/officeDocument/2006/relationships/image" Target="../media/image19.png"/><Relationship Id="rId16" Type="http://schemas.openxmlformats.org/officeDocument/2006/relationships/image" Target="../media/image3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1.wdp"/><Relationship Id="rId5" Type="http://schemas.openxmlformats.org/officeDocument/2006/relationships/image" Target="../media/image22.png"/><Relationship Id="rId15" Type="http://schemas.openxmlformats.org/officeDocument/2006/relationships/image" Target="../media/image29.png"/><Relationship Id="rId10" Type="http://schemas.openxmlformats.org/officeDocument/2006/relationships/image" Target="../media/image26.png"/><Relationship Id="rId19" Type="http://schemas.microsoft.com/office/2007/relationships/hdphoto" Target="../media/hdphoto3.wdp"/><Relationship Id="rId4" Type="http://schemas.openxmlformats.org/officeDocument/2006/relationships/image" Target="../media/image21.png"/><Relationship Id="rId9" Type="http://schemas.openxmlformats.org/officeDocument/2006/relationships/image" Target="../media/image5.png"/><Relationship Id="rId1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2.wdp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1.wdp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STM32 </a:t>
            </a:r>
            <a:r>
              <a:rPr lang="en-US" dirty="0" err="1" smtClean="0"/>
              <a:t>Dist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Micro302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r" rtl="0">
              <a:spcBef>
                <a:spcPct val="0"/>
              </a:spcBef>
            </a:pPr>
            <a:r>
              <a:rPr lang="fr-FR" sz="3600" dirty="0" err="1" smtClean="0">
                <a:solidFill>
                  <a:schemeClr val="accent1"/>
                </a:solidFill>
              </a:rPr>
              <a:t>Graphics</a:t>
            </a:r>
            <a:r>
              <a:rPr lang="fr-FR" sz="3600" dirty="0" smtClean="0">
                <a:solidFill>
                  <a:schemeClr val="accent1"/>
                </a:solidFill>
              </a:rPr>
              <a:t> </a:t>
            </a:r>
            <a:r>
              <a:rPr lang="fr-FR" sz="3600" dirty="0" err="1" smtClean="0">
                <a:solidFill>
                  <a:schemeClr val="accent1"/>
                </a:solidFill>
              </a:rPr>
              <a:t>enhancement</a:t>
            </a:r>
            <a:r>
              <a:rPr lang="fr-FR" sz="3600" dirty="0" smtClean="0">
                <a:solidFill>
                  <a:schemeClr val="accent1"/>
                </a:solidFill>
              </a:rPr>
              <a:t> </a:t>
            </a:r>
            <a:r>
              <a:rPr lang="fr-FR" sz="3600" dirty="0" err="1" smtClean="0">
                <a:solidFill>
                  <a:schemeClr val="accent1"/>
                </a:solidFill>
              </a:rPr>
              <a:t>enablers</a:t>
            </a:r>
            <a:r>
              <a:rPr lang="fr-FR" b="1" dirty="0" smtClean="0">
                <a:solidFill>
                  <a:srgbClr val="C00000"/>
                </a:solidFill>
              </a:rPr>
              <a:t/>
            </a:r>
            <a:br>
              <a:rPr lang="fr-FR" b="1" dirty="0" smtClean="0">
                <a:solidFill>
                  <a:srgbClr val="C0000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2800767"/>
          </a:xfrm>
        </p:spPr>
        <p:txBody>
          <a:bodyPr/>
          <a:lstStyle/>
          <a:p>
            <a:r>
              <a:rPr lang="en-US" dirty="0" smtClean="0"/>
              <a:t>System architecture challenge</a:t>
            </a:r>
          </a:p>
          <a:p>
            <a:pPr lvl="1"/>
            <a:r>
              <a:rPr lang="en-US" dirty="0" smtClean="0"/>
              <a:t>In addition to an efficient display controller, system architecture have to be tuned to support motion and display requirements (memory, transfer bandwidth, panel refresh and feeding constraints)</a:t>
            </a:r>
          </a:p>
          <a:p>
            <a:pPr lvl="1"/>
            <a:r>
              <a:rPr lang="en-US" dirty="0" smtClean="0"/>
              <a:t>If the system architecture is not fine tuned for motion and displaying real time constraints won’t be met</a:t>
            </a:r>
          </a:p>
          <a:p>
            <a:pPr lvl="2"/>
            <a:r>
              <a:rPr lang="en-US" dirty="0" smtClean="0"/>
              <a:t>Transfer bandwidth cannot support image creation copies and panel feeding</a:t>
            </a:r>
          </a:p>
          <a:p>
            <a:pPr lvl="2"/>
            <a:r>
              <a:rPr lang="en-US" dirty="0" smtClean="0"/>
              <a:t>At refresh, </a:t>
            </a:r>
            <a:r>
              <a:rPr lang="en-US" dirty="0" err="1" smtClean="0"/>
              <a:t>underrun</a:t>
            </a:r>
            <a:r>
              <a:rPr lang="en-US" dirty="0" smtClean="0"/>
              <a:t> can occur and so if we don’t have large enough FIFO we can not overcome this </a:t>
            </a:r>
            <a:r>
              <a:rPr lang="en-US" dirty="0" err="1" smtClean="0"/>
              <a:t>underrun</a:t>
            </a:r>
            <a:r>
              <a:rPr lang="en-US" dirty="0" smtClean="0"/>
              <a:t> and image displayed will be corrupted.</a:t>
            </a:r>
          </a:p>
          <a:p>
            <a:pPr lvl="2"/>
            <a:r>
              <a:rPr lang="en-US" dirty="0" smtClean="0"/>
              <a:t>Most of the time this corruptions are not recoverable and a reset is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8172400" y="6546249"/>
            <a:ext cx="519373" cy="123111"/>
          </a:xfrm>
          <a:prstGeom prst="rect">
            <a:avLst/>
          </a:prstGeom>
        </p:spPr>
        <p:txBody>
          <a:bodyPr/>
          <a:lstStyle/>
          <a:p>
            <a:fld id="{E86239BD-2891-470A-A48B-D1140734DFAA}" type="datetime1">
              <a:rPr lang="fr-FR" smtClean="0"/>
              <a:pPr/>
              <a:t>07/12/2015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4644008" y="6546249"/>
            <a:ext cx="3414585" cy="123111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Presentation Title</a:t>
            </a:r>
            <a:endParaRPr lang="en-US" noProof="0"/>
          </a:p>
        </p:txBody>
      </p:sp>
      <p:sp>
        <p:nvSpPr>
          <p:cNvPr id="7" name="AutoShape 4" descr="data:image/jpeg;base64,/9j/4AAQSkZJRgABAQAAAQABAAD/2wCEAAkGBxMTEhUUExMWFhUXFxgYGBgYGBgXGBYYGBgYGBgYFhcYHSggGBolHRUcIjEhJSkrLi4uHB8zODMsNygtLisBCgoKDg0OGxAQGywkICQsLCwsLCwuMiwsLCwsLCwsLCwsLCwvLCwsLCwsLCwsLCwsLCwsLCwsLCwsLCwsLCwsLP/AABEIAOcA2gMBEQACEQEDEQH/xAAcAAABBQEBAQAAAAAAAAAAAAAEAAECAwUGBwj/xABREAABAwICBAYNBwcLBQEAAAABAgMRAAQSIQUGMUETIlFh0dIHFRYyUlNUcYGRk6GjFBdCkqKx0yMzYmSUweMkQ0RjcoKDwuHi8DRzssPxVf/EABsBAAMBAQEBAQAAAAAAAAAAAAABAgMEBQYH/8QAQhEAAQMBBQUFBgQEBQMFAAAAAQACEQMEEiExURMUQZGhUmGB0eEFFSJxsfAGMkJiosHS4gcWRIKSM3LxFyMkQ2P/2gAMAwEAAhEDEQA/APNO5e/8hu/2d7qUQU4KPsNVLxJClWVyTtALD2Ef2uL7vXUuDtFYYV2mg9ULgHG+25J+iEKyG6YTAOzLdWF54JDWS4/lJwDXcHH5LYNW8xoh1AUQ06ZEgcGrdPNQ5lQ/9WXVf1u/SdLpyMcYTWFp2yuyqRavni5YWXCdpy73bzVbaZAxCQ7mXj+9wuN/cKebnfLgsQ6AupKlWtzJHiHSd0Z4attV7RAB5KjE4EHvDbg/4mI/nnxQSNXbt8lK7e5ZAWkD+TPHGkzJJwjDED11QFQqJfwWG5q7pBQg6Puv2d7bMz3vPRdOiV5RtdU78GTZXQgSP5O9t2D6G6Z9FU1p4pHFWt6qXyjBsrpKRt/k70q+zWgkfEOCkNlEPaAu0J/6G5SgAkksOiBtKlEpgemiIw+XUBVELJa0FdvDGzavuI2Ym2nFpkbRiSkiazcCckyIKI0RYXKH1IFq+46lJC2kpdS4EKwhYUlKcQSpCigyNjk8lbNwAM5Yx3tOHjjKlzTnGCD0roq6bPCXLLzalqJl1taCtW1RGICdufnrmuEG7CttORf46IANnkNaFrk7jtE5bIOQNZkKmtdOSmls76YjiVpcdophFaNAyCd1w4JlNmk5oSuO0UcB5DWd1F12iWA8hpiUXHaJ0IM7DSAVNa6clahJnZTOS2Y0h2SsA/5sPoVupBalp4eR8HcP5oyz0VcuiWbd50BUEttLcg7YUpIIJgiqAlZvq3CAc58fE8fmtHV/Sb2jbwOrt1BxIUODdCmzC0kSQRO+dlbMIAiVk+akkarM1g0kbl958pwl1RVhBkCdwO+ummAOKycDdhfSbGtVhhT/AC612D+kNcn9qslneC2ppq0poQlNCEpoQmoQlNCFECmqUjSUqNNNIUIXleu/ZALim7bRziHOFxsuBTa0nEspQgJU4EgTiVnsrF7zwVsbOJyXUdjPQz9rZBp9GBfCLOHElWRiDKCR76qkCG4oe4E4ILQ2gLlGmrq6U3DDjRSheJBxH8jlhCsQ7xW0bqTWkVCfvgmXi6Ah+y3q5dXibcWzXCYC5i47aIxBEd+oTMHZyVTpzCTXAZrzj5tdKeS/GY/ErM3oyWgqNUh2NNKeS/GY/ErIseeCsVmJfNppTyX4rH4lTsnzkq27E3za6V8k+Nb/AIlbtF1uAxWTqwccclL5tdKeS/FY/ErO47RaiuyEj2NtKeS/FY/EphrtEtsxIdjfSnkvxWPxKuCOCW2akOxtpTyX4zH4lIg6IFdqQ7G+lPJfjW/4lTcdGSsV2qXzbaU8l+Kx+JU3HaJ7wxdDq3ojTtk2pti1RhUrGcS2FGYA8aMoAq2325D75rF76bjMlZmsOp2mbx4vPWqcZABwuMJEJEDLhaktcTJCQqMaICzPm00p5J8a3/ErWnLeCl1UFN82mlfJPjW/4ldF8LO8vouoUqWClKUpsFOUSmAoTWW/p1CFFKkuSDByT1q6m2R7gHAj78E4VfdC14LnqT1qrcqmo+/BOE/dA14K/UnrUbk/Uffgi6UjrA14LnqT1qNyfqPvwRCSdOtn6K/UnrUGyPHEffgnCxNcbq5daQmxd4FwLlSlZAowqEZBWckHZurN9lqcCPvwSGeK57UfVhu2xrvG23neESttaZUUFOZMqCYOKDlUMsVT9Uffgre6YAXo7GkErEgH0gdPPTdRc0wVmBiiUKyB5azIxhMjGFJvjZgyKRwzUkwpYKUolIiiUpSCaJRKSRPopExggmE+CiUrySm6A5MOTBs0XsUy4JcHTvJXlIIPN6qUhK8Fz2uOtrOjkNrfQ6oOKKRwYSSCBOeNScqRdCCVPU7WlnSLS3WEuJSheAhwJBnCFZYVKEQob6LyQcsnWrskWtjcG3ebfUsJSqW0tlMKEjNTiT7qJ0CA+TAC6jRN4m4YafQFBDqErSFABQChIkAkTnuJoDgneCLwU5TvLzjRvZHuHXmmzox1AW4hBWVrISFKCSojgRkJnaNlVBWl2BmvRQ9zUrqi4kXeai6i4o4+anCd1ZOmNHBxQXOExBymeTeK67PWNMXYlaMbOCCtdBY0hXCRt+jO/wDtVu+13TF3r6J1BcdCv7nP637H+6s9+/b19FneS7nv6z7H+6jff29fRO8nb0BB/OfY/fioNsw/L19EiU11orAAcc5+CRly5TO7KpFqnh1SCtToHMflOT6P+vnz/wDlSbXPDqlK1GbcJThy88VzufJlOcZUw0N+fNuqbx4ILiVbiqYUQliohEJYqIRC5TXnXZOj20KS2l8qWUFIdCCmATJhKuSIgUkBpJwXJWXZbdXiLei1rzglLylRlskMZVJe4/fotXUzxK77VnWE3NsH3WTbkqUChapiDAJKkp2+ahrYGiyurjtYey78muXWBaBwNqgLD8BWQMwGjG3lNHxcFTaROKzj2bDl/INsf0jln+p5q02VUOa0j80x4J7MxM6dUvntzysJGWfyiP8A01n8UBUaJJN0yBGKxNbuyku8tywhhVuoqSrhEPkkYTsgNp2+egtcc1Oxk4lY+t+uRvra2YLOAsAArLmMuEICCSCgQTE7TtphpzKYpalPqvrkbOxubRLRUX8cOhwoLRU2GwQkJMkRPfD99Q5xdiAnup1XK3BWtWJbilq5VEqOXOTNMVMMloLKAc0Q3f3CU4U3LyQBAAcWABuAAVkKbawIyUusYM4r1RHZvIAHyDYI/wCo/g1ElZ7u7VYw7L994q1+o7+LXXRbfzK1dTjivTtQtNOXtmh90ISsqWCEAhMJUQIClE++pOBhZXlymlNddJfL7i0tLdl3gjsKVlWEYc1HhQNqxsG+qNNwZenNDXtPFc872Wr9JKVM2wIJBGB3IjIj87WMuW4pjOVQ92Wr45cHbDzIc/FrRpcEwLpwT2/ZavUJADVtA5UO/i1L3PcZTe2+ZJRDXZfvioAt2oEiTgdyE5/ztIB3ErM0u9ehaZ18s0MOrZuWFupbWW0lUhSwCUggEEyeQigkRgs7pXnHzx3/AIq1+o7+NUS7VWaXem+eO/8AFWv1Hfxq0a0nMrMsPApj2Zb/AMVa+zd/GrTZqCHDipI7Mt8SBwVtz8R3L4tM0tE2kSLxw/V3aKbfZhvzlwVri5ODd/GpPDBIEzAj5z8XIYqWhxzR6OybpEx+RtoMR+Td2H/GrFxxN3Lh8lpdXRWOud2oHhG2UndCVj/2GiU7qIOuD/gtfVX16cpYBcJpHVdl51x5anAp1anFBJSEhS1FRCZSTEneTUELVroC6DVNw6PQtDPGC1YjwmZBAjLDhyypjBIiTJXRaQI0hZrZeBSlwpxKbyIwLStOHFi3pEzQXcFmQZw+oC4DS2otk1kh90qCgFAqQYEGTAbGyB66A8haSQJKwlautFQhThAjenYNk8WnUrPe5rify5Kmujp0V9tqmySBjdAGeRTvP9nz1BeQkHQABwnqtO21BYXhAU8VLJwgKbzSN/ebalz3BjnATAmFLnuzQ7+pDIKkhTuJJhQlEgj+7W1RzxcBaRLQcdStmAEY/ZVrupdqjvnHhzYkSfNxKyiFbyAfh+9Vz2ltEMtqUELUYCTBIJzidiRsms3SCQOyT4ypvlZq7QCO+k7O9z/f66UQSgVHLTb0TbwJU5MCYUmJ5uJS2pRitLR+gWFky3ljUBxl7Bn4XmrPbvbkUy0EQV1Gr2kn7ZCmWV4G0KJCcKVd9CjmsE7Sd9BtDzjKWxaTEK6wd4O4XdoyeeSQtcTiBKT3plI7xOwDZVG11S0NJwCwdQDXSsm61etVlS+CkklSjjcEkmTliyqDaKh4rtNJwYDTaD3EkfzVDmrVqQClmMvDcOfpVQLU9uLzhl4qNkR+YAHuMqTOq9sUk8Fs28dzz+FyVIfaBxRA++qj3O2mUNfbc61Vt6nEqUbrJ2OM8Vq0AlM4kY1kmYIgkmI2V10arSPiWD7/AAKr0dobRbLWG5s7pb++Q4EzlxU8E7Ec5z82ytC1nD6rMbUnEo3VfUixeLinGFlBVLYWp1Cgk54ThUJiYnmrNzyMluWAroHex7okATbGT/XXH4lTtahHwlZmlJx+qze5DRjShjtoClGAHXzIAkfzmVPaVGiScVRpNLXNjA5+CF7krIuqU0yEjdLjuQgcqjnlWbbeWEY4gk+JEHomWAm8c1i6Rt0oCkISAvIoIWlYSMcAEBRzIEQcwYyqmvIaAMlVYsaBdCOe+UNNM3C0AsuGJkbZIzAgjIbaZvRmsw9s5LudF6FZWG5ROKSYUvYBs289cbq9QYStKjWwSAtFvV22JI4LZ+m51qyFqqHisTgFC90JaIAOCM8+M4eUeFXSys6Ac5MfL9x7lzVTVJ2bHAOdg2dR8R/hBUGm2kYUIEA7M1ETEnMnmodabpLTw4696495e+peYQWOxbgMvEagqK9VrZxWJxqcRknhHB6YChXOLRUqPLAbuhKo2mox2fIBWs6oWW9nZyLd82fGrgd7Qr05FUxpdgq2V6p4rDvNS3RpBlbCUJscA4dBWStS/wArJBVKgOMjYobDXQ22u2QvH4jkq279V1SdXLYKSoN8ZIhJxuSPtZ1LrTVc0tnAiDwwUbd54pjq3bYlK4M4lGScbmZJJ2YoG2nvdbCXZCB8gnvFSM1Vc6pWbkFTMxs/KOj7l098raoFoqgZoG47HejVklVuSSIP5Z8ZeYOUb3VznhGQyT3mpqo/NxozyY+2f3bvzmzmqTaqp4pi1VRxUvm40b5Or29x+JXIbZV7S229TVbjGg7VI4tswPM0gfcKxo1qjm4uOWqk1H6lSGhrYEkW7MmJPBokxsnKjbVO0UxVfqU40RbxHANR/wBtGXOMqzFerOLjd/UdBqmajjmSkdEW+63aI/7aM/dVbZ2VNxLOB4nXHuSL3HEnFeZ9lPWe0tULtEWwQ86wFodQltHB4lKSMxCgeIdnLXoWRj6rbzjIByOKzNQtyJXjQ00/5S97VfWr1MVltq2pRKdLOx+fXs8cvrViQZy6LTbuj87/APiPqmGtV75dc/tDvWraO5ZbSpqUy9Zbs7b24PnfdP8AmoxRtaupSTrLdgQL249D7o/zUsdEbWrOZTHWe8P9Nufbu9aqEhM1Ko4lRXp25UQVXTxI2EvOGJ5JVlSJcVJq1dSm7e3O67f9s51qjZg5tHJG1q6lUdsnJJ4ZcmZ/KKznbOee2qgpF9Q5kq5/WC5WkIXdPqQnvUqecUlMZCAVQMqrFO/U1Knb6x3SMkXlwgDYEvuJj1KqS2eHRG0qRElWjWy+GYvrr9od69K4NByRfqHMlaequsl25fWaHLy4WlVywlSVvuKSpJdSCFJKoIIJEGk8Qx0CMCm0uvtJ4Zd3DDTRfQ2tOkmbG1culshSW8AwpCQrjrS2IJy+nXn05c4NSFNoEAQBgI4DuROgb5NzbtPoSUpdQFhJiQDuMb60qVRNx2MYLI0TMyr9JDCw6U8UhtZBGRBCTmCNlcZa0O+EALdjcF8rp1tvsv5fdftL3Xr1zSb2RyWZc9S7rb7y+6/aXuvRsx2RyUy9OnWu9/8A0Lr9pe69BYOz0RL0Raa13pSf5fc7d9w916yeyDl0XRTm7lPEgkCRoP1T8lq6ta/vWt4ly4fuX2kpUC2X1LBJTAOFasORM09leZgByUuEGIjugiOeK+hdC6RTc27T6UlKXW0uAGJAUAQDG/OuUgSRosyIR1Ts26BF46ppqwQpJSBpSE5SJqXYhEhRUsASSABUJlwAxKpTfN+MR9YdNO66MlDazJm8Oaf5e341H1k9NS1joyVGuwmLw5pvl7fjEfXT00XHaJbdmV7qnN+34xH1h01YL2G8BijbMOF4c1Qp1C+KFgk5CCFbttApmmSAPhbFMf8AaAHXuchDqjDgCJ4dx4HwTWr4kpUpPFPLE5CD9/uocFm2o2YvCR+bvdqO6FO8RJQoK2E5zug02cfvirLhfpGcA4n+EqaFlLYjM8hMb89tUaT3kls+ARZWu2DcOH8yrlOgCSYHPlXO+m8GCOa1LruapccUMitIB3kgeiam77UmRUbGmGSwLmf9PxlOHgfpD1iqhAJdkmW+kCSoDzmtLpB8Y8c4+cLOpWZTbL3AfMwmS8PCHrG+qqOGCbWPDQ6DByOvyUlvJTkpQHnIH31m0gFUTwJTocBzBB8xrUvZqFIKcPJJIxAkbRIkeeoLm6hXKlNPCJSnFLFz1F4aq5UVnMU5Ch0yCpTTvBVinmqDhGaRSK+fPceTlq5CV45Tjw7tVGRurAn4pTwIwTYjSvt7RVYpnFgCSchS2jVDsBKdJmpvtVNxUVuAHbWjKrBgSs6joKcLB9NIVWTMpgh2A4rm7vRqwpWFPFkxmnZ662NrpNEucuB1neHGAq+1zsTgPrHTT3ulqo3eqcQ0lP2td8D3p6aN7pap7tU0S7XO+D709NLe6WqewqaIzRlotDgUpMDPeDu5jUutVIiAVrSpPa6SFTcMupeUsJ4pPKnOeaeag2miG4lZPpvDr0YLWaukFME8m41zm10dfquhrxdgpPOJMQRHp6KzdUsz8XMpu733p6NKsm9i2oR3YqziEAKMxHLGVai02doAEDubMD5SAeioAcTKdxCVZk/6Ut5pZ3lREquAlWQkRzbtwnf56bbVSBBmfvPwzV0/hqCUJpQOKEtyTAMHDls5SBuigWqixsOOXw8cSAPj8clmX3bTtTT2jSPy4YThOKZtleKSSNhAyMGPP6N1ZOtFMtgKGUnMqiqakgn8mMM/l3YKy/bK84E8vJ76wdWa6Me7+auoCahdwTm6abyxQIKthOXoFZmuwgQcPNMkNk6NLv8Aa3An0zSau25KsXNsV0f8yrobDgCCMe8Lq3aoxgqEYEajipP6ZYRGJcTs4qt3oqRbKTvhaZhc95ozKHOs1rJHC5gSeI5s+rzVe2pRmltG6oJOvejzMPzhMH8k9t8+DOtSCIlBqMAxKq+cTRvlOz+qe/DqxSckardVYjX3R6hIuDE+Ke6lKo0gQpNemMz9UXb622iykJdzVsBbdBO+c0bKzfVY0Ek5IFpZwI5HyTv612iJKnY/uOH7k1AqsfAaUG0U24k9CqBrrZeOPs3epV/DqjeWa/VSXrSzsKXDOWxPWrlNrpnEAqBaWkQQVC21uYOQQ7Iy2I69BtLGhaNtDAMinOn0ZlSV7dwGz61Yi2MJyKxNQEyVpNXycOQPpjf6alttpngfvxWjawa2G5qD12nkPPs2+us6tra8QB09UjUaMp9VU/fNgSUmP7IPn+kKre2HIHwMKC6mcwPFs/PiFdb3iVbAfcP30m2lriYlbMe12AH8kRWhqNAV3SmSvcazFpaDimBOCGumlmcxAz2kfupG0NdM5LOpZ6hxkQqrphQCQiEkqSTn9EKBUMp2jKsn1myECm6nAgYorgjzUr4CvYOOi5jSevFuw8tlbbxUggEpCCnMA5SsHfyV307M57A8RisXOaw3TmhneyRapSV8FcRzJb3f4lW2yOJuyOvkgVWzx+/FUt9lG0UCoNXGWeaW59H5StDYajTBI6+SH1W3oCSOylZk/mrjf9FvZu/nKTvZ9SMx18k9swY/PlwTPdlGzTtauPqtfi0NsFQjAjr5JCqxxlDu9lqziAzczn9FqNkeNqj7NqwIIwJPHSNFbnAtMFY9/wBkdpSpSl8DDEFLe369Zj2VVutEtwEcfJRTuwA8/qExxp/qb8yfDvViOyXbAJlu4JEYsmxiyVP85nnh9/psewaThJeZOeGA+SxIqvf8Tvh4DHLhPhCDvNeWTBUl7fAhGzL9Or3Ks4XfhgeH0C1aZwKzb/XBlSXODbcSspwoUQjZH0uNkZJ2TRS9mVGubfIIzIx8lNzGVgN6USGykJMnzR99d5s7i+ZwQWyIQaLhIGw/6799bFhJUuYTktDR+lWkJOJKiZyyEQQAdp21z1bPUefhI+/BQaJK12tbmgQcLmIb4R7uNyVyO9m1DhIjx8khQdqEHpDWdDihkvBvyTiJ5e+ralYHMHCfvuVCi/jCoGsCeRXqT01e5HuS2Dlr2GuCluJSLeCTt4TYPqVyVfZjWsJL+nqr2IjNH3msSbdQhvhFKk4cWEJBn6WEz6q56diNduJgDjE/zQKameyFwMKNqFFX0S7Ec88Gf+GnT9kXzg/p6q20xxWhY9kxS9tmEg7Dw0z6OCGVKp7KazJ8+HqmWjgqLvspwopTaBQG08NH/qNUz2NebLnx4eqVwHNJnX8rBJtsIOYHDT7uD9NQ72XcMB/T1UbNajHZJACR8lG4Twu2Mp/N09wj9XT1XU0wMvvkiU9kIz/0w2TPC7fh81cu4EY3+nqrv9yf5xSP6KPa/wAOr3Edrp6o2kYx98lJrXwuHO2AAzzcJn4YrOrYoAh3T1WTqpfm0eOPkiG9dI/o49pH+SobZozd98021A39IXL603b1y8HUOLZGAJwJUoiQVHFIKeXk3V32d7KbbpE9/wByoqOLzIMLnnreDKllSjtJzJ85JrqFScgo2JzJWfcaRDctlGIHfij3Qa6GUL8PBhSacYSsp10J73fXU1pdmjZzxWhbJlI2f/dn31zvMOUGl3oe4t8Su+jM7piPTWjH3W5LRrbgRbur6ggLSsKG/ixHJvNZNtoLrpEJlZq0bZ2gbK6QVMJre5CJlOKeXdQ+ne4wqATPOcIRlhiefL3clNrbg1R+VO/aYUyVZwDEcvpobUvGITBxhaWpWr3bC44DheC/JqXiwcJ3pSIw4k+FtndTqvFNt7NatZK7v5lj5eP2f+NWG9js9fRVcam+ZZXlw/Z/41Peh2evoldajbLsQpQM7lK17ipgwOTi8L++sKtdzzhgO4/zhFwK/wCbN/dfNp81oP3vVnFLi0n/AHeioMZ3ryi50u4lak8Q4VETh2wYmuwWVkceayITsPlJJnPLaB/pUvYHYLNryQVYq5VJUEhRk5mSTEbYPIRUhjYukwoDzxTsNPLXiLTZMbVhUDzDFB9M0OdTY2A4+H/hM1WhajehVqBKlkk7YHn/AOegVym1MbgAsjaFA6voTtUctoy28pMU99ccgoNdygptAJTMjnz/AHVQLiJU7w/gAsZ5WBZwyEgyBMjbXY0Xm45rrZUJEohvTLg3J9IOz11mbKw6q75Vjul1hGIpB8wPLtzOypbZml0ArMVC910KVvrS6RhShOQ3hXWof7PpgySenkrcC0YlaujNPFZIcATswxl55kma461jDRLMVi6oRkt5hGPaco3VwON3gkKpTu6usud8tz0KSP8ALQ221GZAdfNXvLhwCDuNSbcmS4+T/aR+HWzPatYCIbyPmkbQ48AududCtIUUqS8IMd8g+nJGyvRZaqjmyC3kfNWHGMkY3a26R+dk8hUJHpwxHprJz6zj+Xp6qNrwhBu8BiIS4SrPeIzO4xHvNat20YjBWXYSVL5atoBIg5GZzynfS2TahkrEViUA6McqwgnkFdDfhwlG1g4o7RmgmXMIWpwKIzAKRn6Umueva6rJugR4+azNqIdAAW0vU9hBSQt3PbJRsnL6HNXGPadZ0yB180by53AKpWqjDjhCluiEkiCjOOWUHlqh7RqsYCAM+/zSZanCcAtTVbRzdk7w7ClqcwFEOYVIhUEwEhJni8tRWt9WoLrgI7pn6lWLdUAwA6+a3tIa93baQoNsFOw8VeR3H85sqqNQPN05o32poOvms5vsm3alBIbYkkfQcPqhyuktDQSUzbKgEkDqt661yuEhCQhouESviqKU8gHH2+muFlpc6ScuCy36roOvmq7vXW4SjJLIWe9JSsoJ8HJYINOnaCXYjDqkPaFQH4gOvmvGri1xKUTMkkmOUnOvbFUwuneCcVLEc8znUwFIJCdKyNhjzZHfv9NEAolaGhFpCnCpONQbOAKJPHxJAPPkTlXPaQSGgGBOPygrKs6AuscbwW5W4ZKiEoElH/gQc68gG/Wus4Z8frK5gTmoDRLDYT8oJk8YNhSiszvPG4vnNXvFWoTsvlPD6J3jmUBd2jSlqKGylOUDESQIG8nMzPrr0rOHGm2TJyxgSdMxAAyOqL2iznbNlZIS2CoZEkrAEckKAPvqdq9v6sOGU/QrRtR7Rn9EydGspHHgqOUAqz9Zn7qDXqO/Ll4J7V/BEvaOaE8XvRG1WWXnrJtephjmpvuWKluczlJ923Ku0u4BaXowRCLJMjEMz3sE+nYazNV3BSajowXTaFQA0tRJCUzmcwPNvNeZaSTUDeJWQqOyCFvNMuIxpC/MtKUkjklJEEH11rTsrHwSPAq2udOKxe6i68d9hvq12+77P2ep8113BooK1geUQXCFxvwpB+yBTFiptHwYeJRBH5TCKZumHe/SJ9IrN1OrT/KVk+pVGaOZ0XbKiED6yumud1orjj0Cx2z9VXf6LSTImPWR76ulaHAQmx8LIdZKe9Vl5h9xrra69mFr8Ls0Oi+cSqQrMZAwnZ6q0NJjhEKtmw8EUnWC5JH5XmHFRumPo89ZGx0APy9T5o2TBjH1RI0vcgypeSsjxUD0SE1nu1AiAMu8+axIY4G7mr7bTDuMAryz+inljkrN9lp3SY+qgthsonSd88gAY5SQZ4qDM/3azoUqTjMY/M+alkHArMtbgJWDMHl5PR+6umowlsJuaYWyOETKkOEKImclA88KkGuL4DDXDBYzBlYN7pe5kpW5M/ooE8+SffXoUrNQgFo6nzXaynSeJA+qANyrl9w6K3uNWmybopOXAI2AHlAApBhBzSbTIOapmrVwnQ6RmlRB5QSPuoLQcwgtBzCvXpF4xLzhw97K1HD5pOVZijSEw0Y9wSuN0HJaeinFqxOuKW4cSRmoqUdm8nzeques1rYY0AYH5LjtJF4NGHFE3dwW5Jk8bdltn91Z0wXfC05j76rCmDUMA8FiPlYzC1AKkxiOwnz12NunAjJegy7ERkqg4pKu+Mg7ZO2qugjJVAIyUl3az9NccmJXp30hTYOA5Iut0VIcPKfXV3RoqujRSRcqnJZH949NIsGiCwaI0aRKUYOEVB2pxHCTziYNY7AOdeuidYWGycTgEAt+STizO+c63DIEQugMgRCglQJOYqiCEyCAiLBAUvOIAk8kCs6pIasqxLW/NUvupKiRAE5bBVtaQIK0YxwaAUk3ShsWR5lEfvpGmDmOiezGnROb9fjVfXPTRsW9kckbIdnomF4rwz9Y9NPZDTojZDTooFwHf76d0jgndI4KSHgOT3Ui0lSWEq5V7IjFlyTl6qgUoOSgUY4KpNwQZCoO4gxHmqyyRBCvZ4RCsN4oiC4ojkKiR99TsmjEN6KdmNOigFye+99OI4JxHBbVi8pKe+JA3SYiuKq0E5LgqgEwMFDSTIKkkGQoxnuqqLiAQeCdB5aCDmEWHrcZcGgxlJSJPnrG7WON4rKK5xk81O40VdOJk2r4VHinBPJ9GuhtIsMcFsxtx2BwWMEOsOQtC0KylK0lBg8ygDHPW1RgcIK6ajGvbBRzt4CJBGzZP/M65W0owhcbaJBghALbSqSDB5Ds9e6ugFwzXSHObgRKGitFtKjhy2b6cpzipEUkk2GnKJSKPX/zkolOVr6t6KZuFLTc3AYSEghRUlIJkCONzZ1bXlnxU/zSAPkTB5CUi+7i0SvfUEQIOQEbeTfTudkYAXR/tnHxlcRe3iU5WM8/fScxxa7DQJbRuqfFz1YpPLsijat1TKeTvqdo2bpYeSZeO0s7ujsxkLu39s31qWNH4G4grS648FbaaZt3FYW7hlavBQ4hRy25AzTDScknS0S7BGFfPVXTosTUbqo4+eghwGSm+NVyesms11bvcGzZreRhBxpS4RJmRKUkZVOIW7AwiS7qtTR2srKm0F95pl0pBW0txKVNk7lJUQQfOKgySqumcMlf3RWfldv7ZvrVMHIouu0SOsNp5Vb+1b61KOKRDk6tYbTypj2zfWqQCqcDKwtC67IdefQ6pppDSiG1lxIDoxKTKcWRySDly1cDgioyAHNxP380LrPr2lhaAxwT4UmVFLgOEzEHBzVbH3VmKF8XnGD9/JYqrW00hFzcXSGHFcUt8I3xQglIPHzzAn01cNfjknefT+FokarY1YsbCzWpaL5pWJOGFOtDeDuPNSAAP3ooqOqPEXV0fdBaeVMe1b61UIWOzqaFaOIU7rnLO+0Lkdd9WEXCFutoKrmEBIxYRAUJyUQnvSrbTNneeC1pWxgN1xwXB9xV/wCT/EZ69LdKui6N8odrofJLuKv/ACf4jXXpbrV0RvlDtfXyS7ib/wAn+I116h1B4zCYtVE/q+vkhdI6tXTCMbrWFMgTjbVmdmSVE1LqbmiSrbXpuMNKp0XoV+4xcC3jwgFXGQmAZjviJ2Gk1hfMIfVYz8xQ1raLcWlCBKlEBIkCSdmZMCpGJhWXACStG/1Yu2UFx1nCgRJxtmJIAySonaaosIElZtr03GAV3GhNS7N23ZWtK8S20qVC1DMpBOVdDKTTC5KlrcxxGhWx3Z2Iy4bZl+bd3f3K021MZlZGhU06hLu0sfHfDd6lG8U9VO71NOoTd2lj474b3UqTVpaN8ZRu9T7IUX9cLIpUA9mQQPybvJ/Yp7xT1QKDwcvovK9E26OGQH5DU8eJkD+7J9VcNNzC74sl6TqmBLc13uibjRNs4HGnVBUEZpeIg7cimuxlSg0yD9Vxv2zm3TjyW0vXOxH898N3qVZtFI5FYbvUPDqEk662J/nvhu9SpNdmqvd3xiOoQGnNdGQyo27oU7xcALa4PGGLvgB3s76wfVaTIKqjRM/HkvPrlp99a3lJEqOZBSkTGwZzsFYOtdOGtccjPEiMOGXVdBr0mQyfqnTq/ckSGvto61czrbQk/F0PkoNvs/a6HyU06vXXivtt9ao32h2uh8lO/wBmP6uh8lHueuvFfbR1qe+0O10Pkj3hZu30PkqV6HfEyiI28ZPTVi1UjkehWgtlA5O6HyUO1jvge9PTT29PVVvVLX6qaNDPkSEfaT00jaaQzP1SNrojN3Q+SR0M/wCB9pPTRvVLX6pb5R7XQ+Sl2kf8X9pHTS3ujr0KW/UO10PkuosbnSCXUFy5xIC0laQc1IBBUBxBtE76G+1GA8enmuR1ss5Bhp+/Fdh3QNH6K/UnrV1N9s0QMQenmuF1RpTjTzfgr9SetW/v+zR+V3TzWV8KaNNNn6KvUOmoPt+zj9LunmpNVoWVd3jxu21ocItwmFt71K4+YEc6d42VyVPbdJz5h0eHmullroNplpBnX7KjrYr5SxwbeSsSTxshAnkmpqe2KDmXQHdPNOhbqbH3iD9+Ky9ULRVoXS5BxhIGDPZi24gOWiz+1qLCZBx+XmtLRbqdWA2fvxXLN6KeaUlSVJCkkEEE5Eb801DLYwmRK7hbaT8IP34p7/S104ktuvKUkxIMQYMjdyiurblwWzBTHxNCmxpy7QlKEvqCUgBIEZAZAbKYtDhkUi2kTJC1tBaNQGnuGbSpahxFbcJKTtnZmZymuJ1upgwQVx1rcwOAErBOjF/on0noqt4YugWpnerW9CubZR6z0VBtTMsVDrbTGEH78UOLZUxltjaeitNoF9nS/CFuq0m1WuZDgCMTkROiu7XLJ2p9Z6KjbtGqB+ELdh8TOZ8k/apfKj1nq0t4Z3/fiq/ydbu0zmfJRXolzlR5pOf2aoWlnf8Afim38H27tM5nyTW+i1ZiU5c5gebKaH2huBxQ/wDB9v7TOZ/pTaVs1MpTiKTO4Ez7wKdCqKpN1Zj8I20SbzOZ8kXou6C4QgEcWTMQSIE5Ty1jXplnxO1XI78Fe0HG8Xs7sTl/xXSs36IGRGzbHorzHUXSuF3+HntSfz0+bv6UQLgb/dWdwqP/AE+9o9unzd/SoruOQevLz0wzVA/w/wDaPF9Pm7+lCXgxxs55926tafwrel+A/aLJ+Onzd/ShjbqMSRlznorYVAMAtv8AI/tAZOZzP9K27HQrjiApJQAZyJVMgwfokVy1K4aYM/fivPrfhG3U3XHPZzPkkrQTgMEoz2Zqy+zUb0zv+/FA/CNtIkPZh3n+lQ7Xq5U+s9WjbN+//Kr/ACVb+2zm7+laHaGY/KR/c/31q6abyyoLpHA5nkCuj/Jkf/d/D/cqNI6I4JtS8eKMP0YmVAbcR5ZrGnWvuux98lpQ/BG1eG7eJn9Og/7lkvLMJI+kfNGVdDAJIPBdzf8ADzEg2nL9n9ykxcETIn/Sk9gOSl/+HN7/AFP8H96OC9hOxQkHn3g9NYRmNFzn/Dw4gWnL9n96d0wKG4pN/wAPL3+p/g/vTJzoOCZ/w9j/AFP8H96oesgrfHon99W2qWrRv4DLf9R/B/cs241XxmeFj/Dn/PXSz2hdEXevouxn4RuCNt/D6qVvqrhUCXpjdwf++k/2jIgN6+iVT8JXgQK38PqthzR2JOEKj+7M/arjFa6Zjr6Lz2/gW6bxrz/s/uVTeggARjzO/DEbP0uarNrJIMdfRan8GuJ/6/8AB/cpp0L/AFn2P91SbX3dfRZn8F//AL/w/wByCa1PKVKVw8hW7g9n2+et3e0wQBcy7/RfolltuwptpxN1rW59kROXFXdpChMY5OeeGNoH6XNWe9hzpjr6Lo30PdMdfRY96goy2yY5K7aZD16FIh6qzOwH76rAZq4AzKtsNFziOKJUDETlv376mraMhCxqVgzISm0toYvLH5TICAMMj/yooWoUm/l6+ixD/hyRFlorDhRiEgROGNxPLzVnUtF6XR1RtQ1uSLbsoSVYsRyyiI9MmsjVl12ISdXl12IVDz2ETG6ra28YWjWXjCY3UCY9/wDpT2eMSnspMShtJ6SDQScMzumI91aUaBqEickNZgZOSze6X+q+3/trp3D93T1UwtjRvZB4JsI+TzE58LG0zswVhU9lX3Tf6eq8+vYNq8vvR4eqtd7IoV/RoOyeF9f83Wfuf9/T1Us9mx+vp6oXu5T5P8T/AGVXuk9vp6rbdD2unqqfnBuojAz9VfXrvFjYL0cRHA8i4Ejmp9305mT9+CI0frQ9eOJt3UNhCzmUhYVxeOIJWRtSN1cNaw07Mw1WEyNY44ad6BZ22c7VhMj+eGi1rplDZhSoAEyY5eX1VxU3OeJAWtN76gkBCXLyRGEjOa1Y0nNdFNjjmFn3usCmhhHBnKQCFb/MoV0U7E2oZM/fgh9npwSSZ++5Zi9bnzHFby5ldauoezaQ4np5LEUwFIa4P+A16ldel7spanp5JbEapDXB/wABr1K69HuylqenkjYjVSGuT/gNfVX16XuulqenklsBqjrnWC+bbQ6thtLa4wqIVCpEiOPyCsWWGzPeWNcZGeXksWtpOcWh2IQndvceA19VfXrX3TR1PTyWm7N1KXdvceAz9VfXpe6aOrunkluzdSn7uLjwGfqr69Humjq7p5I3VupVnd9c+LZ+qvr1Puehq7p5KNyZqVW5rzcH+bZ+qvr1Q9kURxd08lQsrRxKz7rWJ1e1LY8wV1q6GWKmzIn78F10yaeSa21hdQSQlGYjMK61N9ipvzJ+/BOo4vEFTf1meUCIQMtwV1qltgpDifvwUN+EyMUm9ZnREJby5ldag2CmeJ6eSDirO6p6Zwt+pXJHhVPu6lESenkpuYQknWt4fRb9Sub9LmoPs6lqenkgslDu6fcV9FHqV1q0bY2DifvwWrXlqS9PuERhR6ldagWNgMyfvwQHkGUNe6SW6EhQTxRAImfTJrWnQbTJI4p3zj3oOa1hTKU0QiU+KiE7xTTRCUr1PQ2g9F3SVKZZJCTBlTwzid66+er2m2USA92fcPJeJVtFqpmHO+nktez1VtGlhbbOFSZg43DEgg5FRGw1y1LbXqNLXOkHuHksXWus4QXdB5Ix/RLKzKkTIjvlbPQawbVe3IoZa6zMGu6DyVCtXLY7W/tudatBaqo49B5LUe0bSMndB5Id7U+yUZUzJ2fnHevWjbfaGiA7oPJS632hxku6DyVfcTYeI+I716r3jae10Hkp3yv2ug8l5TplhKH3UJEJS4tIEkwAogCTzCvo6Di6m1x4gfRe9TM02k5kAp7htsmUCEiAcztPn30mueMHZrenTEfFqqVtiMhn6asEzitH02x8IxR93pV51pDK14m24wpwpEQMIzAk5HeaxZRYx5e0YnNQyx0WuLgMT3nzQabccn31oXlb7Fmis4BG8e89NTfcjY09E7doFbBl5z66HVC3NGxYeCK+QN+D7z01jtn6p7FmimjRrZ+j71dNI136qTRpjgre1TXg+9XTU7w/VTs2aJdq2vB96umlvFTVLZM0THRjXge9XTT3ipqnsWFROjWvB96umnt6mqexZomOjW/B96umjbv1T2LNFE6Pb8H3npqts/VPYM0Q1xaIGwe89NaMqOPFPYM0WarbXSFxOgHBRpqU9CFJKeWlKsNHFWm3gAmIPP8AuqL8kgKw1swq4FViiGoiz0o60khp1xEmTgWpI9QO2ofRY8y5oPzC53MpuHxNBPerjp668qf9qvrVO60ew3kFG70c7o5BN2+uvKn/AGrnWo3Wj2G8glu9Hsjkl2/uvKn/AGrnWo3Wj2G8gjYUeyOQXZ6ha1ElNu6XHHFrUQtSsUDCIHGM/RPrryvaNiiarIAAyAjivOtllj42wAOC9CivEXmIFzQtsolSrZkkmSS0gkk7SSRma2FoqgQHnmVptqg/UeZS7R23kzPskdWjea3bPMqt5rds8yl2jtvJmfZI6tG81u2eZRvNbtu5lcl2SrFpq3bLbTbZLoEoQlJjCoxIHNXpey6j6lUhzicOJniF6Hs601DUcHOJw4nvC4B12EgA57T0V7LWyZXv1HwAJQ5WTtJ9daQAsLzjmVaH1eEr1mpuN0WgJ1TG4X4SvWaLjdEi92QKIYdVsxqz34jlWbmt0XRTbAxMruNTtCFQS+tYWhQWMChizCimc8t1eNbrSBNNogiMV5PtG2XSaTZBEYg90rrE6KY28C17NHRXm7ap2jzK8g2uvlfdzKmnRbHiGvZo6Ke2qdo8ypNqr9t3MrP0vaNIw4WWcwcuDRO7MEitGVKjs3HmV1WWrVfN57v+RVmjbBhSBit252SptHG5wYzpPrVAcHHmVNotFdrzdqO+QJwV69F2o2ssD/DR0VO3q9o8ysharSf1u5lUO6OtoMMMnnDaOilvFYfqPMqxXtHF7uZQitEW3k7Ps0dFMWmv23cyrvv1PNRGiLbydn2aOinvNftu5lO+/U81FeibfxDPs0dFULTW7buZTD3alYem7RlIyabHmQkfurus1SqTi48yvTsgc444rOt2GynvUQDGwZTXQ97wcyu17S05I4WLPi0fVT0VhtqnaPNcuKJt9EuoKhwazz4FdFQ+s1wGI5pPtdJ4BvDmFqG3cS1hS2uT33FVs28norlkOfeJHcuLaU3VLznDDLELLTZPkKBackxnwa+XzV1F9MEQRzC7TWogghzeYV97o51SEo4NzLMQlWUbQct9RTqNa4ukLKlaKTXl14Y94RlvoxfBoBSsHeMJ+6KxfV+Mrnfam33Yjmik2xSIIOXKIrEvBKxNUOMyoXTMpIichQx0EGVVN8OBlYL9oofQV9U9Feg2o08eq9NlVp/UOaqFovbwao/snoqto3Uc1e1Z2hzUhZubQ2v6quiltWdoc0GtT7Q5hN8nXtwKjlwnop32ajmjaMykc1WsEbcvPlVDHJVIK7HQmkmUsNgvNpMZgrSCMztBNedWovLyQ08l89a6FR1ZxDSR8iju27Hj2vaI6az2FTsnkVzbtV7B5FLtux5Q17RHTRsKnZPIo3ar2DyKXba38e17RHTRsKnZPIo3et2HcirGL5peSHW1EbkrSqPUalzHN/MCPmpdSqNxc0j5gq+ahQlNCE9NJVgySCMhEc/PRkqyGCtJpzhgohKalNVoWSTI+/opqiAr2yN+Y5OepPcs3A8M0yieWgIEKE01SWfIavZu0KMExNSmkhQOyg4IIhRdQTEVBTa4BWCmpKrWvk/56KfBUG6oO4xKJy25btoExNINXQy60BQXbr5PuphUKjVFp8gQUiPRHqogapuYCZBVWETlkD7jTlXJjvUhbrUgwJz5QPvpiL0pbRjX4qPyNzAlOHYFTmnadm/zVUi8Sntqd8unTVc7faDulqJ4LLdx2+tXo0q9Foz6HyXe22WcCL3Q+SG7m7rxP22+tWu9Ue10PknvtDtdD5Jdzd14n7bfWo3qj2uh8kb7Q7XQ+Sbubu/E/bb69G9Ue10PkjfaHa6HyS7m7vxP22+vRvVHtdD5I32h2uh8lvao6KeZW4XUYQUgDjJMmf0Sa5LXWY9oDTK4bdXp1GgMM8/5rpVVwLzwg+2bQ+n7ldFWKbtFvu1U8Oo80u2rPh/ZV0U9k7RG6VtOo80/bZnw/sq6KNk7RG6VtOo80u2zPh/ZV0UbJ2iN0radR5pu2zPh/ZV0UbJ2iN0radR5q+2vEOTgVMbciPvFJzC3NZ1KL6f5gr6lZJUISoQohR5D7umhOBqnihCcUkinUeSlCAFEnfuppwm++hCqU1tj0ZnIkbffTVhyitpyciCOcn15DbQFQdTIxn78VUiyM5n1UKzWEYBJy2nIRShDasYlFBMQBsFCxmZScST5vfTuyhpAVgoUqKlRSQBKRVlNCIxhIqihAEp4oQnppKt2SCBtjfspKmwDJWGvQjnKj1q6tdIqtXpC20xwPTzTdo3PCR61dWjbNVb9T0PTzS7RueEj1q6tG2alv1PQ9PNLtG54SPWrq0bZqN+p6Hp5pdo3OVHrV1ae2anv1PQ9PNH6JsFNFRUUmQNhO6eUCs6jw7JctptDaoF2cFpVkuNKhCVCFyDnZEtUkgtvyCR3qN3+JXpj2TWImW9fJdwsFUiZH34LM+c39V+N/Dro9zfv6eq292ntdPVL5zf1X438Oj3N+/p6o92ntdPVL5zf1X438Oj3N+/p6o92ntdPVL5zf1X438Oj3N+/p6o92ntdPVN85v6r8b+HR7m/f09Ue7T2unqn+c39V+N/Do9zfv6eqPdp7XT1TK7Jk/0X438Oj3P+/p6pj2aR+rp6pkdkuB/0xPPw38Og+x/39PVB9nSfzdPVP85n6r8b+HR7m/f09Uvdp7XT1T/Ob+q/G/h0e5v39PVHu09rp6pDsm/qvxv4dHub9/T1R7tPa6eqXzm/qvxv4dB9jfv6eqPdp7XT1WzpDWtKLRu5CASsgFvhBKZxb8Ofe8m+uNlgL65pTEcY9VhTs5NU05y4wrtVNZflvCDguD4PAe/xzixfoiIw++ptli3e78UzPCMvEqbRZzQjGZldFFcS5VWu4QDBWkHkJANMNccgiCsvRGmlPPPNlkoS2SErJJDgCikFPFAggTtO2umtZxTptfeknhp1W1SkGNa6ZnhotmuVYJUIUXHAnNRAHOQPvpgE5JxKcGkkhNMX3AMuO4cWBOLDMTzTBj1VrQp7WoGTErSmy+8N1UNA6S+UMIew4Mc8WcUQop2wJ2clO0UdjULJmE61PZvLJmEfWKyTGhNR4SlKd1IOUSi6uAe7HOJRV8p2kn81ymfGV7TfbECLnX0XpNt5Ai719EZ83dr4x/6yPw6x9719G8j5qd/q9334rM1m1Mt7e2cdQt0qThgKUgjNaUmYQDsPLXTZPaVWtWDHAQZynT5rWha6j6gaYXB17S9JKhCVCEqEJUIR2g7NL1w00okJWsJJEAwTukHOsbRUNOk54zAWVd5ZTLhwRetuikW1yppsqKQlJlRBOYk7AB7qzsdd1akHuz7lFlquq07zljV1LoSoQlQhKhC3dVdYXLRZCAghwoCisKMBJOYhQjvjtmuO12RtduM4TELmtNnFUSZwlev2N+08kqaWlaQYJSZEwDHqIr5ipSfTMPELwnMcww4Qud1k1VtHFrubh1xvFhBIUgJEAJG1BO4b67rLba7WilTaDznXVdVC1VWgMYAfv5rotGNoSy0ltWJAbQEK24khICTI5RFcNUuNRxdnJn5rleSXEnOUTUKEqELl+yHo51+2QhpBWoOpUQI2BCxOfORXoezarKVUl5gR/MLssVRtOoS48PJdJbJhCQdoSB7q4HGXFchzVOkrJLzS2lEhKxBKYB9EgiqpVDTeHjgqY8scHDgo6J0em3aQygqKUTBVBVmSrOABtPJTrVTVeXuzKdSoaji48UQ+7hGyaySYy8qHLo5EAR++haNpDIqhd2eQe/poAWoohQ+Vq5B7+mnCrYtS+WK5B7+miEti1R+Uq5fcOinAVbNuiw9dX1GydBPgbh4xFdvs4f8AyW+P0K2s7GioCF5bX1C9RKhCVCEqEJUIV1pcqaWlxBhSSCkwDBGzI5GpewPaWuyKl7A9paclZpLSLj6y46rEsgCYSnIZDJIAqaVJlJt1ggJU6babbrckOkVZWrRKnhFKVpcCfAKUlVcaokCmoIaoU1ngtTRWsVzbIKGXMCSrERgQrMgCZUknYBXPWslGs688Sfmf5Lnq2anUMuCnpLWe6fbLbruJBIJGBsbDIzSkGlSsVGk68xsH5nzSp2WlTdeaMfmVdba4XraEoQ9CUpCUjg2jASIAkpk5CpdYLO5xcW4nvPmk6x0XEkjPvKs7t7/x/wANrqVPu2zdnqfNTuNDTqU/dxfeP+G11KPdtm7PU+ae40I/L1PmkNd77x/w2upR7ts3Z6nzQLDQ06nzS7t7/wAf8NrqUe7bN2ep80bjQ7PU+aY673/j/htdSj3bZuz1PmluNDTqV1GgdN3aG03V46FWygQISjFixYRIQkH6J3159os1BzjRot+Md5y8SuKtRpF2zpD4kJrbrwlSWxaOqCsRxy2Iwxl34O+rsnsvE7duHDHyRRszmPioMCsXRms966sNJe4y1BKZQ3EnYZw5V1VbBZabbxbgM8T5rsdSohpeRl3lelaDsXAykXMKdk4iDkRJw97A2RurwLQaZqHZCGry6tb4vgyR3yNHg+89NYys9s/VV8AjwfeemlKu+/VXrYTB4o2cgprMPdOaz3rRKwUqbCknaFJBBjPMERtFJr3tMtJBXQHxjKDf0Nb+Tsg8zaOjKtt6r9t3Mq2VH6nqqu1Fv5Oz7NHRT3mt23cytL7tTzS7UW/k7Ps0dFG81u27mUX3anml2ot/J2fZo6KN5rdt3Movu1PNRXoi3g/kGfZo6KYtNafzu5lF92p5ryKvr160pUIlPNCJSxc9EJ3jqli56IReOq9e1T0Rbrs2FKYaUoozUptBJzO0kSa+Ytleq2u4BxAnUrwLRWqCq4Bxz1K8r0ukB94AAAOLAAyAAUYAG4V9HRJNNpOg+i9qkZptJ0CErRaJUIlKhEpUIlep6gaKYcs0qWw0tWJfGU2hRyVykTXzvtGtUZXIa4gYZErxLZVeKxAceHFdF2htfJWPZN9WuHea3bdzK5dtU7R5lLtFa+Sseyb6tG81u27mU9vU7R5lLtDa+Sseyb6tG81u27mUtvU7R5lXnRrRQGy0jgwZCMCcAzJyTEbSajavvXrxnWceaW0dN6cdeKoOgbXyVj2TfVq96rdt3Mp7aof1HmVNrQtukhSbdlKgZBDSAQRsIIEg0jaKrhBeeZQazyILjzRoTWKzlKKESo8EPBHqowTvHVVW7+Lk5N+3ftqnNhW9l1X0lmlQhKhCVCEqEJUISmkiFTe3BQgqGcR7zFU1smFpSph7rqyrm+LgAIjftq7oC7qdAUzgUKTVQtoVRVVQrhUOGtAtGqh5WVW0LVgxQmiUzKvCJPR7hW1cxhotrQeGi2W64iuBymVUoUwq1qpgKgFQo1oFqFS5VhaNWNpQ5bK7aGa76CzNIkBERsGXNXVRm9MrUzBWPhrslTdxVj9xICcKRnMgZ7ANvJlNS1kGZWLvhOZVV40EqgZ5CfPVU3FwlYkzmh4rRKFJtEmkTCtjLxhESjwaz+LVb/8AtaL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data:image/jpeg;base64,/9j/4AAQSkZJRgABAQAAAQABAAD/2wCEAAkGBxMTEhUUExMWFhUXFxgYGBgYGBgXGBYYGBgYGBgYFhcYHSggGBolHRUcIjEhJSkrLi4uHB8zODMsNygtLisBCgoKDg0OGxAQGywkICQsLCwsLCwuMiwsLCwsLCwsLCwsLCwvLCwsLCwsLCwsLCwsLCwsLCwsLCwsLCwsLCwsLP/AABEIAOcA2gMBEQACEQEDEQH/xAAcAAABBQEBAQAAAAAAAAAAAAAEAAECAwUGBwj/xABREAABAwICBAYNBwcLBQEAAAABAgMRAAQSIQUGMUETIlFh0dIHFRYyUlNUcYGRk6GjFBdCkqKx0yMzYmSUweMkQ0RjcoKDwuHi8DRzssPxVf/EABsBAAMBAQEBAQAAAAAAAAAAAAABAgMEBQYH/8QAQhEAAQMBBQUFBgQEBQMFAAAAAQACEQMEEiExURMUQZGhUmGB0eEFFSJxsfAGMkJiosHS4gcWRIKSM3LxFyMkQ2P/2gAMAwEAAhEDEQA/APNO5e/8hu/2d7qUQU4KPsNVLxJClWVyTtALD2Ef2uL7vXUuDtFYYV2mg9ULgHG+25J+iEKyG6YTAOzLdWF54JDWS4/lJwDXcHH5LYNW8xoh1AUQ06ZEgcGrdPNQ5lQ/9WXVf1u/SdLpyMcYTWFp2yuyqRavni5YWXCdpy73bzVbaZAxCQ7mXj+9wuN/cKebnfLgsQ6AupKlWtzJHiHSd0Z4attV7RAB5KjE4EHvDbg/4mI/nnxQSNXbt8lK7e5ZAWkD+TPHGkzJJwjDED11QFQqJfwWG5q7pBQg6Puv2d7bMz3vPRdOiV5RtdU78GTZXQgSP5O9t2D6G6Z9FU1p4pHFWt6qXyjBsrpKRt/k70q+zWgkfEOCkNlEPaAu0J/6G5SgAkksOiBtKlEpgemiIw+XUBVELJa0FdvDGzavuI2Ym2nFpkbRiSkiazcCckyIKI0RYXKH1IFq+46lJC2kpdS4EKwhYUlKcQSpCigyNjk8lbNwAM5Yx3tOHjjKlzTnGCD0roq6bPCXLLzalqJl1taCtW1RGICdufnrmuEG7CttORf46IANnkNaFrk7jtE5bIOQNZkKmtdOSmls76YjiVpcdophFaNAyCd1w4JlNmk5oSuO0UcB5DWd1F12iWA8hpiUXHaJ0IM7DSAVNa6clahJnZTOS2Y0h2SsA/5sPoVupBalp4eR8HcP5oyz0VcuiWbd50BUEttLcg7YUpIIJgiqAlZvq3CAc58fE8fmtHV/Sb2jbwOrt1BxIUODdCmzC0kSQRO+dlbMIAiVk+akkarM1g0kbl958pwl1RVhBkCdwO+ummAOKycDdhfSbGtVhhT/AC612D+kNcn9qslneC2ppq0poQlNCEpoQmoQlNCFECmqUjSUqNNNIUIXleu/ZALim7bRziHOFxsuBTa0nEspQgJU4EgTiVnsrF7zwVsbOJyXUdjPQz9rZBp9GBfCLOHElWRiDKCR76qkCG4oe4E4ILQ2gLlGmrq6U3DDjRSheJBxH8jlhCsQ7xW0bqTWkVCfvgmXi6Ah+y3q5dXibcWzXCYC5i47aIxBEd+oTMHZyVTpzCTXAZrzj5tdKeS/GY/ErM3oyWgqNUh2NNKeS/GY/ErIseeCsVmJfNppTyX4rH4lTsnzkq27E3za6V8k+Nb/AIlbtF1uAxWTqwccclL5tdKeS/FY/ErO47RaiuyEj2NtKeS/FY/EphrtEtsxIdjfSnkvxWPxKuCOCW2akOxtpTyX4zH4lIg6IFdqQ7G+lPJfjW/4lTcdGSsV2qXzbaU8l+Kx+JU3HaJ7wxdDq3ojTtk2pti1RhUrGcS2FGYA8aMoAq2325D75rF76bjMlZmsOp2mbx4vPWqcZABwuMJEJEDLhaktcTJCQqMaICzPm00p5J8a3/ErWnLeCl1UFN82mlfJPjW/4ldF8LO8vouoUqWClKUpsFOUSmAoTWW/p1CFFKkuSDByT1q6m2R7gHAj78E4VfdC14LnqT1qrcqmo+/BOE/dA14K/UnrUbk/Uffgi6UjrA14LnqT1qNyfqPvwRCSdOtn6K/UnrUGyPHEffgnCxNcbq5daQmxd4FwLlSlZAowqEZBWckHZurN9lqcCPvwSGeK57UfVhu2xrvG23neESttaZUUFOZMqCYOKDlUMsVT9Uffgre6YAXo7GkErEgH0gdPPTdRc0wVmBiiUKyB5azIxhMjGFJvjZgyKRwzUkwpYKUolIiiUpSCaJRKSRPopExggmE+CiUrySm6A5MOTBs0XsUy4JcHTvJXlIIPN6qUhK8Fz2uOtrOjkNrfQ6oOKKRwYSSCBOeNScqRdCCVPU7WlnSLS3WEuJSheAhwJBnCFZYVKEQob6LyQcsnWrskWtjcG3ebfUsJSqW0tlMKEjNTiT7qJ0CA+TAC6jRN4m4YafQFBDqErSFABQChIkAkTnuJoDgneCLwU5TvLzjRvZHuHXmmzox1AW4hBWVrISFKCSojgRkJnaNlVBWl2BmvRQ9zUrqi4kXeai6i4o4+anCd1ZOmNHBxQXOExBymeTeK67PWNMXYlaMbOCCtdBY0hXCRt+jO/wDtVu+13TF3r6J1BcdCv7nP637H+6s9+/b19FneS7nv6z7H+6jff29fRO8nb0BB/OfY/fioNsw/L19EiU11orAAcc5+CRly5TO7KpFqnh1SCtToHMflOT6P+vnz/wDlSbXPDqlK1GbcJThy88VzufJlOcZUw0N+fNuqbx4ILiVbiqYUQliohEJYqIRC5TXnXZOj20KS2l8qWUFIdCCmATJhKuSIgUkBpJwXJWXZbdXiLei1rzglLylRlskMZVJe4/fotXUzxK77VnWE3NsH3WTbkqUChapiDAJKkp2+ahrYGiyurjtYey78muXWBaBwNqgLD8BWQMwGjG3lNHxcFTaROKzj2bDl/INsf0jln+p5q02VUOa0j80x4J7MxM6dUvntzysJGWfyiP8A01n8UBUaJJN0yBGKxNbuyku8tywhhVuoqSrhEPkkYTsgNp2+egtcc1Oxk4lY+t+uRvra2YLOAsAArLmMuEICCSCgQTE7TtphpzKYpalPqvrkbOxubRLRUX8cOhwoLRU2GwQkJMkRPfD99Q5xdiAnup1XK3BWtWJbilq5VEqOXOTNMVMMloLKAc0Q3f3CU4U3LyQBAAcWABuAAVkKbawIyUusYM4r1RHZvIAHyDYI/wCo/g1ElZ7u7VYw7L994q1+o7+LXXRbfzK1dTjivTtQtNOXtmh90ISsqWCEAhMJUQIClE++pOBhZXlymlNddJfL7i0tLdl3gjsKVlWEYc1HhQNqxsG+qNNwZenNDXtPFc872Wr9JKVM2wIJBGB3IjIj87WMuW4pjOVQ92Wr45cHbDzIc/FrRpcEwLpwT2/ZavUJADVtA5UO/i1L3PcZTe2+ZJRDXZfvioAt2oEiTgdyE5/ztIB3ErM0u9ehaZ18s0MOrZuWFupbWW0lUhSwCUggEEyeQigkRgs7pXnHzx3/AIq1+o7+NUS7VWaXem+eO/8AFWv1Hfxq0a0nMrMsPApj2Zb/AMVa+zd/GrTZqCHDipI7Mt8SBwVtz8R3L4tM0tE2kSLxw/V3aKbfZhvzlwVri5ODd/GpPDBIEzAj5z8XIYqWhxzR6OybpEx+RtoMR+Td2H/GrFxxN3Lh8lpdXRWOud2oHhG2UndCVj/2GiU7qIOuD/gtfVX16cpYBcJpHVdl51x5anAp1anFBJSEhS1FRCZSTEneTUELVroC6DVNw6PQtDPGC1YjwmZBAjLDhyypjBIiTJXRaQI0hZrZeBSlwpxKbyIwLStOHFi3pEzQXcFmQZw+oC4DS2otk1kh90qCgFAqQYEGTAbGyB66A8haSQJKwlautFQhThAjenYNk8WnUrPe5rify5Kmujp0V9tqmySBjdAGeRTvP9nz1BeQkHQABwnqtO21BYXhAU8VLJwgKbzSN/ebalz3BjnATAmFLnuzQ7+pDIKkhTuJJhQlEgj+7W1RzxcBaRLQcdStmAEY/ZVrupdqjvnHhzYkSfNxKyiFbyAfh+9Vz2ltEMtqUELUYCTBIJzidiRsms3SCQOyT4ypvlZq7QCO+k7O9z/f66UQSgVHLTb0TbwJU5MCYUmJ5uJS2pRitLR+gWFky3ljUBxl7Bn4XmrPbvbkUy0EQV1Gr2kn7ZCmWV4G0KJCcKVd9CjmsE7Sd9BtDzjKWxaTEK6wd4O4XdoyeeSQtcTiBKT3plI7xOwDZVG11S0NJwCwdQDXSsm61etVlS+CkklSjjcEkmTliyqDaKh4rtNJwYDTaD3EkfzVDmrVqQClmMvDcOfpVQLU9uLzhl4qNkR+YAHuMqTOq9sUk8Fs28dzz+FyVIfaBxRA++qj3O2mUNfbc61Vt6nEqUbrJ2OM8Vq0AlM4kY1kmYIgkmI2V10arSPiWD7/AAKr0dobRbLWG5s7pb++Q4EzlxU8E7Ec5z82ytC1nD6rMbUnEo3VfUixeLinGFlBVLYWp1Cgk54ThUJiYnmrNzyMluWAroHex7okATbGT/XXH4lTtahHwlZmlJx+qze5DRjShjtoClGAHXzIAkfzmVPaVGiScVRpNLXNjA5+CF7krIuqU0yEjdLjuQgcqjnlWbbeWEY4gk+JEHomWAm8c1i6Rt0oCkISAvIoIWlYSMcAEBRzIEQcwYyqmvIaAMlVYsaBdCOe+UNNM3C0AsuGJkbZIzAgjIbaZvRmsw9s5LudF6FZWG5ROKSYUvYBs289cbq9QYStKjWwSAtFvV22JI4LZ+m51qyFqqHisTgFC90JaIAOCM8+M4eUeFXSys6Ac5MfL9x7lzVTVJ2bHAOdg2dR8R/hBUGm2kYUIEA7M1ETEnMnmodabpLTw4696495e+peYQWOxbgMvEagqK9VrZxWJxqcRknhHB6YChXOLRUqPLAbuhKo2mox2fIBWs6oWW9nZyLd82fGrgd7Qr05FUxpdgq2V6p4rDvNS3RpBlbCUJscA4dBWStS/wArJBVKgOMjYobDXQ22u2QvH4jkq279V1SdXLYKSoN8ZIhJxuSPtZ1LrTVc0tnAiDwwUbd54pjq3bYlK4M4lGScbmZJJ2YoG2nvdbCXZCB8gnvFSM1Vc6pWbkFTMxs/KOj7l098raoFoqgZoG47HejVklVuSSIP5Z8ZeYOUb3VznhGQyT3mpqo/NxozyY+2f3bvzmzmqTaqp4pi1VRxUvm40b5Or29x+JXIbZV7S229TVbjGg7VI4tswPM0gfcKxo1qjm4uOWqk1H6lSGhrYEkW7MmJPBokxsnKjbVO0UxVfqU40RbxHANR/wBtGXOMqzFerOLjd/UdBqmajjmSkdEW+63aI/7aM/dVbZ2VNxLOB4nXHuSL3HEnFeZ9lPWe0tULtEWwQ86wFodQltHB4lKSMxCgeIdnLXoWRj6rbzjIByOKzNQtyJXjQ00/5S97VfWr1MVltq2pRKdLOx+fXs8cvrViQZy6LTbuj87/APiPqmGtV75dc/tDvWraO5ZbSpqUy9Zbs7b24PnfdP8AmoxRtaupSTrLdgQL249D7o/zUsdEbWrOZTHWe8P9Nufbu9aqEhM1Ko4lRXp25UQVXTxI2EvOGJ5JVlSJcVJq1dSm7e3O67f9s51qjZg5tHJG1q6lUdsnJJ4ZcmZ/KKznbOee2qgpF9Q5kq5/WC5WkIXdPqQnvUqecUlMZCAVQMqrFO/U1Knb6x3SMkXlwgDYEvuJj1KqS2eHRG0qRElWjWy+GYvrr9od69K4NByRfqHMlaequsl25fWaHLy4WlVywlSVvuKSpJdSCFJKoIIJEGk8Qx0CMCm0uvtJ4Zd3DDTRfQ2tOkmbG1culshSW8AwpCQrjrS2IJy+nXn05c4NSFNoEAQBgI4DuROgb5NzbtPoSUpdQFhJiQDuMb60qVRNx2MYLI0TMyr9JDCw6U8UhtZBGRBCTmCNlcZa0O+EALdjcF8rp1tvsv5fdftL3Xr1zSb2RyWZc9S7rb7y+6/aXuvRsx2RyUy9OnWu9/8A0Lr9pe69BYOz0RL0Raa13pSf5fc7d9w916yeyDl0XRTm7lPEgkCRoP1T8lq6ta/vWt4ly4fuX2kpUC2X1LBJTAOFasORM09leZgByUuEGIjugiOeK+hdC6RTc27T6UlKXW0uAGJAUAQDG/OuUgSRosyIR1Ts26BF46ppqwQpJSBpSE5SJqXYhEhRUsASSABUJlwAxKpTfN+MR9YdNO66MlDazJm8Oaf5e341H1k9NS1joyVGuwmLw5pvl7fjEfXT00XHaJbdmV7qnN+34xH1h01YL2G8BijbMOF4c1Qp1C+KFgk5CCFbttApmmSAPhbFMf8AaAHXuchDqjDgCJ4dx4HwTWr4kpUpPFPLE5CD9/uocFm2o2YvCR+bvdqO6FO8RJQoK2E5zug02cfvirLhfpGcA4n+EqaFlLYjM8hMb89tUaT3kls+ARZWu2DcOH8yrlOgCSYHPlXO+m8GCOa1LruapccUMitIB3kgeiam77UmRUbGmGSwLmf9PxlOHgfpD1iqhAJdkmW+kCSoDzmtLpB8Y8c4+cLOpWZTbL3AfMwmS8PCHrG+qqOGCbWPDQ6DByOvyUlvJTkpQHnIH31m0gFUTwJTocBzBB8xrUvZqFIKcPJJIxAkbRIkeeoLm6hXKlNPCJSnFLFz1F4aq5UVnMU5Ch0yCpTTvBVinmqDhGaRSK+fPceTlq5CV45Tjw7tVGRurAn4pTwIwTYjSvt7RVYpnFgCSchS2jVDsBKdJmpvtVNxUVuAHbWjKrBgSs6joKcLB9NIVWTMpgh2A4rm7vRqwpWFPFkxmnZ662NrpNEucuB1neHGAq+1zsTgPrHTT3ulqo3eqcQ0lP2td8D3p6aN7pap7tU0S7XO+D709NLe6WqewqaIzRlotDgUpMDPeDu5jUutVIiAVrSpPa6SFTcMupeUsJ4pPKnOeaeag2miG4lZPpvDr0YLWaukFME8m41zm10dfquhrxdgpPOJMQRHp6KzdUsz8XMpu733p6NKsm9i2oR3YqziEAKMxHLGVai02doAEDubMD5SAeioAcTKdxCVZk/6Ut5pZ3lREquAlWQkRzbtwnf56bbVSBBmfvPwzV0/hqCUJpQOKEtyTAMHDls5SBuigWqixsOOXw8cSAPj8clmX3bTtTT2jSPy4YThOKZtleKSSNhAyMGPP6N1ZOtFMtgKGUnMqiqakgn8mMM/l3YKy/bK84E8vJ76wdWa6Me7+auoCahdwTm6abyxQIKthOXoFZmuwgQcPNMkNk6NLv8Aa3An0zSau25KsXNsV0f8yrobDgCCMe8Lq3aoxgqEYEajipP6ZYRGJcTs4qt3oqRbKTvhaZhc95ozKHOs1rJHC5gSeI5s+rzVe2pRmltG6oJOvejzMPzhMH8k9t8+DOtSCIlBqMAxKq+cTRvlOz+qe/DqxSckardVYjX3R6hIuDE+Ke6lKo0gQpNemMz9UXb622iykJdzVsBbdBO+c0bKzfVY0Ek5IFpZwI5HyTv612iJKnY/uOH7k1AqsfAaUG0U24k9CqBrrZeOPs3epV/DqjeWa/VSXrSzsKXDOWxPWrlNrpnEAqBaWkQQVC21uYOQQ7Iy2I69BtLGhaNtDAMinOn0ZlSV7dwGz61Yi2MJyKxNQEyVpNXycOQPpjf6alttpngfvxWjawa2G5qD12nkPPs2+us6tra8QB09UjUaMp9VU/fNgSUmP7IPn+kKre2HIHwMKC6mcwPFs/PiFdb3iVbAfcP30m2lriYlbMe12AH8kRWhqNAV3SmSvcazFpaDimBOCGumlmcxAz2kfupG0NdM5LOpZ6hxkQqrphQCQiEkqSTn9EKBUMp2jKsn1myECm6nAgYorgjzUr4CvYOOi5jSevFuw8tlbbxUggEpCCnMA5SsHfyV307M57A8RisXOaw3TmhneyRapSV8FcRzJb3f4lW2yOJuyOvkgVWzx+/FUt9lG0UCoNXGWeaW59H5StDYajTBI6+SH1W3oCSOylZk/mrjf9FvZu/nKTvZ9SMx18k9swY/PlwTPdlGzTtauPqtfi0NsFQjAjr5JCqxxlDu9lqziAzczn9FqNkeNqj7NqwIIwJPHSNFbnAtMFY9/wBkdpSpSl8DDEFLe369Zj2VVutEtwEcfJRTuwA8/qExxp/qb8yfDvViOyXbAJlu4JEYsmxiyVP85nnh9/psewaThJeZOeGA+SxIqvf8Tvh4DHLhPhCDvNeWTBUl7fAhGzL9Or3Ks4XfhgeH0C1aZwKzb/XBlSXODbcSspwoUQjZH0uNkZJ2TRS9mVGubfIIzIx8lNzGVgN6USGykJMnzR99d5s7i+ZwQWyIQaLhIGw/6799bFhJUuYTktDR+lWkJOJKiZyyEQQAdp21z1bPUefhI+/BQaJK12tbmgQcLmIb4R7uNyVyO9m1DhIjx8khQdqEHpDWdDihkvBvyTiJ5e+ralYHMHCfvuVCi/jCoGsCeRXqT01e5HuS2Dlr2GuCluJSLeCTt4TYPqVyVfZjWsJL+nqr2IjNH3msSbdQhvhFKk4cWEJBn6WEz6q56diNduJgDjE/zQKameyFwMKNqFFX0S7Ec88Gf+GnT9kXzg/p6q20xxWhY9kxS9tmEg7Dw0z6OCGVKp7KazJ8+HqmWjgqLvspwopTaBQG08NH/qNUz2NebLnx4eqVwHNJnX8rBJtsIOYHDT7uD9NQ72XcMB/T1UbNajHZJACR8lG4Twu2Mp/N09wj9XT1XU0wMvvkiU9kIz/0w2TPC7fh81cu4EY3+nqrv9yf5xSP6KPa/wAOr3Edrp6o2kYx98lJrXwuHO2AAzzcJn4YrOrYoAh3T1WTqpfm0eOPkiG9dI/o49pH+SobZozd98021A39IXL603b1y8HUOLZGAJwJUoiQVHFIKeXk3V32d7KbbpE9/wByoqOLzIMLnnreDKllSjtJzJ85JrqFScgo2JzJWfcaRDctlGIHfij3Qa6GUL8PBhSacYSsp10J73fXU1pdmjZzxWhbJlI2f/dn31zvMOUGl3oe4t8Su+jM7piPTWjH3W5LRrbgRbur6ggLSsKG/ixHJvNZNtoLrpEJlZq0bZ2gbK6QVMJre5CJlOKeXdQ+ne4wqATPOcIRlhiefL3clNrbg1R+VO/aYUyVZwDEcvpobUvGITBxhaWpWr3bC44DheC/JqXiwcJ3pSIw4k+FtndTqvFNt7NatZK7v5lj5eP2f+NWG9js9fRVcam+ZZXlw/Z/41Peh2evoldajbLsQpQM7lK17ipgwOTi8L++sKtdzzhgO4/zhFwK/wCbN/dfNp81oP3vVnFLi0n/AHeioMZ3ryi50u4lak8Q4VETh2wYmuwWVkceayITsPlJJnPLaB/pUvYHYLNryQVYq5VJUEhRk5mSTEbYPIRUhjYukwoDzxTsNPLXiLTZMbVhUDzDFB9M0OdTY2A4+H/hM1WhajehVqBKlkk7YHn/AOegVym1MbgAsjaFA6voTtUctoy28pMU99ccgoNdygptAJTMjnz/AHVQLiJU7w/gAsZ5WBZwyEgyBMjbXY0Xm45rrZUJEohvTLg3J9IOz11mbKw6q75Vjul1hGIpB8wPLtzOypbZml0ArMVC910KVvrS6RhShOQ3hXWof7PpgySenkrcC0YlaujNPFZIcATswxl55kma461jDRLMVi6oRkt5hGPaco3VwON3gkKpTu6usud8tz0KSP8ALQ221GZAdfNXvLhwCDuNSbcmS4+T/aR+HWzPatYCIbyPmkbQ48AududCtIUUqS8IMd8g+nJGyvRZaqjmyC3kfNWHGMkY3a26R+dk8hUJHpwxHprJz6zj+Xp6qNrwhBu8BiIS4SrPeIzO4xHvNat20YjBWXYSVL5atoBIg5GZzynfS2TahkrEViUA6McqwgnkFdDfhwlG1g4o7RmgmXMIWpwKIzAKRn6Umueva6rJugR4+azNqIdAAW0vU9hBSQt3PbJRsnL6HNXGPadZ0yB180by53AKpWqjDjhCluiEkiCjOOWUHlqh7RqsYCAM+/zSZanCcAtTVbRzdk7w7ClqcwFEOYVIhUEwEhJni8tRWt9WoLrgI7pn6lWLdUAwA6+a3tIa93baQoNsFOw8VeR3H85sqqNQPN05o32poOvms5vsm3alBIbYkkfQcPqhyuktDQSUzbKgEkDqt661yuEhCQhouESviqKU8gHH2+muFlpc6ScuCy36roOvmq7vXW4SjJLIWe9JSsoJ8HJYINOnaCXYjDqkPaFQH4gOvmvGri1xKUTMkkmOUnOvbFUwuneCcVLEc8znUwFIJCdKyNhjzZHfv9NEAolaGhFpCnCpONQbOAKJPHxJAPPkTlXPaQSGgGBOPygrKs6AuscbwW5W4ZKiEoElH/gQc68gG/Wus4Z8frK5gTmoDRLDYT8oJk8YNhSiszvPG4vnNXvFWoTsvlPD6J3jmUBd2jSlqKGylOUDESQIG8nMzPrr0rOHGm2TJyxgSdMxAAyOqL2iznbNlZIS2CoZEkrAEckKAPvqdq9v6sOGU/QrRtR7Rn9EydGspHHgqOUAqz9Zn7qDXqO/Ll4J7V/BEvaOaE8XvRG1WWXnrJtephjmpvuWKluczlJ923Ku0u4BaXowRCLJMjEMz3sE+nYazNV3BSajowXTaFQA0tRJCUzmcwPNvNeZaSTUDeJWQqOyCFvNMuIxpC/MtKUkjklJEEH11rTsrHwSPAq2udOKxe6i68d9hvq12+77P2ep8113BooK1geUQXCFxvwpB+yBTFiptHwYeJRBH5TCKZumHe/SJ9IrN1OrT/KVk+pVGaOZ0XbKiED6yumud1orjj0Cx2z9VXf6LSTImPWR76ulaHAQmx8LIdZKe9Vl5h9xrra69mFr8Ls0Oi+cSqQrMZAwnZ6q0NJjhEKtmw8EUnWC5JH5XmHFRumPo89ZGx0APy9T5o2TBjH1RI0vcgypeSsjxUD0SE1nu1AiAMu8+axIY4G7mr7bTDuMAryz+inljkrN9lp3SY+qgthsonSd88gAY5SQZ4qDM/3azoUqTjMY/M+alkHArMtbgJWDMHl5PR+6umowlsJuaYWyOETKkOEKImclA88KkGuL4DDXDBYzBlYN7pe5kpW5M/ooE8+SffXoUrNQgFo6nzXaynSeJA+qANyrl9w6K3uNWmybopOXAI2AHlAApBhBzSbTIOapmrVwnQ6RmlRB5QSPuoLQcwgtBzCvXpF4xLzhw97K1HD5pOVZijSEw0Y9wSuN0HJaeinFqxOuKW4cSRmoqUdm8nzeques1rYY0AYH5LjtJF4NGHFE3dwW5Jk8bdltn91Z0wXfC05j76rCmDUMA8FiPlYzC1AKkxiOwnz12NunAjJegy7ERkqg4pKu+Mg7ZO2qugjJVAIyUl3az9NccmJXp30hTYOA5Iut0VIcPKfXV3RoqujRSRcqnJZH949NIsGiCwaI0aRKUYOEVB2pxHCTziYNY7AOdeuidYWGycTgEAt+STizO+c63DIEQugMgRCglQJOYqiCEyCAiLBAUvOIAk8kCs6pIasqxLW/NUvupKiRAE5bBVtaQIK0YxwaAUk3ShsWR5lEfvpGmDmOiezGnROb9fjVfXPTRsW9kckbIdnomF4rwz9Y9NPZDTojZDTooFwHf76d0jgndI4KSHgOT3Ui0lSWEq5V7IjFlyTl6qgUoOSgUY4KpNwQZCoO4gxHmqyyRBCvZ4RCsN4oiC4ojkKiR99TsmjEN6KdmNOigFye+99OI4JxHBbVi8pKe+JA3SYiuKq0E5LgqgEwMFDSTIKkkGQoxnuqqLiAQeCdB5aCDmEWHrcZcGgxlJSJPnrG7WON4rKK5xk81O40VdOJk2r4VHinBPJ9GuhtIsMcFsxtx2BwWMEOsOQtC0KylK0lBg8ygDHPW1RgcIK6ajGvbBRzt4CJBGzZP/M65W0owhcbaJBghALbSqSDB5Ds9e6ugFwzXSHObgRKGitFtKjhy2b6cpzipEUkk2GnKJSKPX/zkolOVr6t6KZuFLTc3AYSEghRUlIJkCONzZ1bXlnxU/zSAPkTB5CUi+7i0SvfUEQIOQEbeTfTudkYAXR/tnHxlcRe3iU5WM8/fScxxa7DQJbRuqfFz1YpPLsijat1TKeTvqdo2bpYeSZeO0s7ujsxkLu39s31qWNH4G4grS648FbaaZt3FYW7hlavBQ4hRy25AzTDScknS0S7BGFfPVXTosTUbqo4+eghwGSm+NVyesms11bvcGzZreRhBxpS4RJmRKUkZVOIW7AwiS7qtTR2srKm0F95pl0pBW0txKVNk7lJUQQfOKgySqumcMlf3RWfldv7ZvrVMHIouu0SOsNp5Vb+1b61KOKRDk6tYbTypj2zfWqQCqcDKwtC67IdefQ6pppDSiG1lxIDoxKTKcWRySDly1cDgioyAHNxP380LrPr2lhaAxwT4UmVFLgOEzEHBzVbH3VmKF8XnGD9/JYqrW00hFzcXSGHFcUt8I3xQglIPHzzAn01cNfjknefT+FokarY1YsbCzWpaL5pWJOGFOtDeDuPNSAAP3ooqOqPEXV0fdBaeVMe1b61UIWOzqaFaOIU7rnLO+0Lkdd9WEXCFutoKrmEBIxYRAUJyUQnvSrbTNneeC1pWxgN1xwXB9xV/wCT/EZ69LdKui6N8odrofJLuKv/ACf4jXXpbrV0RvlDtfXyS7ib/wAn+I116h1B4zCYtVE/q+vkhdI6tXTCMbrWFMgTjbVmdmSVE1LqbmiSrbXpuMNKp0XoV+4xcC3jwgFXGQmAZjviJ2Gk1hfMIfVYz8xQ1raLcWlCBKlEBIkCSdmZMCpGJhWXACStG/1Yu2UFx1nCgRJxtmJIAySonaaosIElZtr03GAV3GhNS7N23ZWtK8S20qVC1DMpBOVdDKTTC5KlrcxxGhWx3Z2Iy4bZl+bd3f3K021MZlZGhU06hLu0sfHfDd6lG8U9VO71NOoTd2lj474b3UqTVpaN8ZRu9T7IUX9cLIpUA9mQQPybvJ/Yp7xT1QKDwcvovK9E26OGQH5DU8eJkD+7J9VcNNzC74sl6TqmBLc13uibjRNs4HGnVBUEZpeIg7cimuxlSg0yD9Vxv2zm3TjyW0vXOxH898N3qVZtFI5FYbvUPDqEk662J/nvhu9SpNdmqvd3xiOoQGnNdGQyo27oU7xcALa4PGGLvgB3s76wfVaTIKqjRM/HkvPrlp99a3lJEqOZBSkTGwZzsFYOtdOGtccjPEiMOGXVdBr0mQyfqnTq/ckSGvto61czrbQk/F0PkoNvs/a6HyU06vXXivtt9ao32h2uh8lO/wBmP6uh8lHueuvFfbR1qe+0O10Pkj3hZu30PkqV6HfEyiI28ZPTVi1UjkehWgtlA5O6HyUO1jvge9PTT29PVVvVLX6qaNDPkSEfaT00jaaQzP1SNrojN3Q+SR0M/wCB9pPTRvVLX6pb5R7XQ+Sl2kf8X9pHTS3ujr0KW/UO10PkuosbnSCXUFy5xIC0laQc1IBBUBxBtE76G+1GA8enmuR1ss5Bhp+/Fdh3QNH6K/UnrV1N9s0QMQenmuF1RpTjTzfgr9SetW/v+zR+V3TzWV8KaNNNn6KvUOmoPt+zj9LunmpNVoWVd3jxu21ocItwmFt71K4+YEc6d42VyVPbdJz5h0eHmullroNplpBnX7KjrYr5SxwbeSsSTxshAnkmpqe2KDmXQHdPNOhbqbH3iD9+Ky9ULRVoXS5BxhIGDPZi24gOWiz+1qLCZBx+XmtLRbqdWA2fvxXLN6KeaUlSVJCkkEEE5Eb801DLYwmRK7hbaT8IP34p7/S104ktuvKUkxIMQYMjdyiurblwWzBTHxNCmxpy7QlKEvqCUgBIEZAZAbKYtDhkUi2kTJC1tBaNQGnuGbSpahxFbcJKTtnZmZymuJ1upgwQVx1rcwOAErBOjF/on0noqt4YugWpnerW9CubZR6z0VBtTMsVDrbTGEH78UOLZUxltjaeitNoF9nS/CFuq0m1WuZDgCMTkROiu7XLJ2p9Z6KjbtGqB+ELdh8TOZ8k/apfKj1nq0t4Z3/fiq/ydbu0zmfJRXolzlR5pOf2aoWlnf8Afim38H27tM5nyTW+i1ZiU5c5gebKaH2huBxQ/wDB9v7TOZ/pTaVs1MpTiKTO4Ez7wKdCqKpN1Zj8I20SbzOZ8kXou6C4QgEcWTMQSIE5Ty1jXplnxO1XI78Fe0HG8Xs7sTl/xXSs36IGRGzbHorzHUXSuF3+HntSfz0+bv6UQLgb/dWdwqP/AE+9o9unzd/SoruOQevLz0wzVA/w/wDaPF9Pm7+lCXgxxs55926tafwrel+A/aLJ+Onzd/ShjbqMSRlznorYVAMAtv8AI/tAZOZzP9K27HQrjiApJQAZyJVMgwfokVy1K4aYM/fivPrfhG3U3XHPZzPkkrQTgMEoz2Zqy+zUb0zv+/FA/CNtIkPZh3n+lQ7Xq5U+s9WjbN+//Kr/ACVb+2zm7+laHaGY/KR/c/31q6abyyoLpHA5nkCuj/Jkf/d/D/cqNI6I4JtS8eKMP0YmVAbcR5ZrGnWvuux98lpQ/BG1eG7eJn9Og/7lkvLMJI+kfNGVdDAJIPBdzf8ADzEg2nL9n9ykxcETIn/Sk9gOSl/+HN7/AFP8H96OC9hOxQkHn3g9NYRmNFzn/Dw4gWnL9n96d0wKG4pN/wAPL3+p/g/vTJzoOCZ/w9j/AFP8H96oesgrfHon99W2qWrRv4DLf9R/B/cs241XxmeFj/Dn/PXSz2hdEXevouxn4RuCNt/D6qVvqrhUCXpjdwf++k/2jIgN6+iVT8JXgQK38PqthzR2JOEKj+7M/arjFa6Zjr6Lz2/gW6bxrz/s/uVTeggARjzO/DEbP0uarNrJIMdfRan8GuJ/6/8AB/cpp0L/AFn2P91SbX3dfRZn8F//AL/w/wByCa1PKVKVw8hW7g9n2+et3e0wQBcy7/RfolltuwptpxN1rW59kROXFXdpChMY5OeeGNoH6XNWe9hzpjr6Lo30PdMdfRY96goy2yY5K7aZD16FIh6qzOwH76rAZq4AzKtsNFziOKJUDETlv376mraMhCxqVgzISm0toYvLH5TICAMMj/yooWoUm/l6+ixD/hyRFlorDhRiEgROGNxPLzVnUtF6XR1RtQ1uSLbsoSVYsRyyiI9MmsjVl12ISdXl12IVDz2ETG6ra28YWjWXjCY3UCY9/wDpT2eMSnspMShtJ6SDQScMzumI91aUaBqEickNZgZOSze6X+q+3/trp3D93T1UwtjRvZB4JsI+TzE58LG0zswVhU9lX3Tf6eq8+vYNq8vvR4eqtd7IoV/RoOyeF9f83Wfuf9/T1Us9mx+vp6oXu5T5P8T/AGVXuk9vp6rbdD2unqqfnBuojAz9VfXrvFjYL0cRHA8i4Ejmp9305mT9+CI0frQ9eOJt3UNhCzmUhYVxeOIJWRtSN1cNaw07Mw1WEyNY44ad6BZ22c7VhMj+eGi1rplDZhSoAEyY5eX1VxU3OeJAWtN76gkBCXLyRGEjOa1Y0nNdFNjjmFn3usCmhhHBnKQCFb/MoV0U7E2oZM/fgh9npwSSZ++5Zi9bnzHFby5ldauoezaQ4np5LEUwFIa4P+A16ldel7spanp5JbEapDXB/wABr1K69HuylqenkjYjVSGuT/gNfVX16XuulqenklsBqjrnWC+bbQ6thtLa4wqIVCpEiOPyCsWWGzPeWNcZGeXksWtpOcWh2IQndvceA19VfXrX3TR1PTyWm7N1KXdvceAz9VfXpe6aOrunkluzdSn7uLjwGfqr69Humjq7p5I3VupVnd9c+LZ+qvr1Puehq7p5KNyZqVW5rzcH+bZ+qvr1Q9kURxd08lQsrRxKz7rWJ1e1LY8wV1q6GWKmzIn78F10yaeSa21hdQSQlGYjMK61N9ipvzJ+/BOo4vEFTf1meUCIQMtwV1qltgpDifvwUN+EyMUm9ZnREJby5ldag2CmeJ6eSDirO6p6Zwt+pXJHhVPu6lESenkpuYQknWt4fRb9Sub9LmoPs6lqenkgslDu6fcV9FHqV1q0bY2DifvwWrXlqS9PuERhR6ldagWNgMyfvwQHkGUNe6SW6EhQTxRAImfTJrWnQbTJI4p3zj3oOa1hTKU0QiU+KiE7xTTRCUr1PQ2g9F3SVKZZJCTBlTwzid66+er2m2USA92fcPJeJVtFqpmHO+nktez1VtGlhbbOFSZg43DEgg5FRGw1y1LbXqNLXOkHuHksXWus4QXdB5Ix/RLKzKkTIjvlbPQawbVe3IoZa6zMGu6DyVCtXLY7W/tudatBaqo49B5LUe0bSMndB5Id7U+yUZUzJ2fnHevWjbfaGiA7oPJS632hxku6DyVfcTYeI+I716r3jae10Hkp3yv2ug8l5TplhKH3UJEJS4tIEkwAogCTzCvo6Di6m1x4gfRe9TM02k5kAp7htsmUCEiAcztPn30mueMHZrenTEfFqqVtiMhn6asEzitH02x8IxR93pV51pDK14m24wpwpEQMIzAk5HeaxZRYx5e0YnNQyx0WuLgMT3nzQabccn31oXlb7Fmis4BG8e89NTfcjY09E7doFbBl5z66HVC3NGxYeCK+QN+D7z01jtn6p7FmimjRrZ+j71dNI136qTRpjgre1TXg+9XTU7w/VTs2aJdq2vB96umlvFTVLZM0THRjXge9XTT3ipqnsWFROjWvB96umnt6mqexZomOjW/B96umjbv1T2LNFE6Pb8H3npqts/VPYM0Q1xaIGwe89NaMqOPFPYM0WarbXSFxOgHBRpqU9CFJKeWlKsNHFWm3gAmIPP8AuqL8kgKw1swq4FViiGoiz0o60khp1xEmTgWpI9QO2ofRY8y5oPzC53MpuHxNBPerjp668qf9qvrVO60ew3kFG70c7o5BN2+uvKn/AGrnWo3Wj2G8glu9Hsjkl2/uvKn/AGrnWo3Wj2G8gjYUeyOQXZ6ha1ElNu6XHHFrUQtSsUDCIHGM/RPrryvaNiiarIAAyAjivOtllj42wAOC9CivEXmIFzQtsolSrZkkmSS0gkk7SSRma2FoqgQHnmVptqg/UeZS7R23kzPskdWjea3bPMqt5rds8yl2jtvJmfZI6tG81u2eZRvNbtu5lcl2SrFpq3bLbTbZLoEoQlJjCoxIHNXpey6j6lUhzicOJniF6Hs601DUcHOJw4nvC4B12EgA57T0V7LWyZXv1HwAJQ5WTtJ9daQAsLzjmVaH1eEr1mpuN0WgJ1TG4X4SvWaLjdEi92QKIYdVsxqz34jlWbmt0XRTbAxMruNTtCFQS+tYWhQWMChizCimc8t1eNbrSBNNogiMV5PtG2XSaTZBEYg90rrE6KY28C17NHRXm7ap2jzK8g2uvlfdzKmnRbHiGvZo6Ke2qdo8ypNqr9t3MrP0vaNIw4WWcwcuDRO7MEitGVKjs3HmV1WWrVfN57v+RVmjbBhSBit252SptHG5wYzpPrVAcHHmVNotFdrzdqO+QJwV69F2o2ssD/DR0VO3q9o8ysharSf1u5lUO6OtoMMMnnDaOilvFYfqPMqxXtHF7uZQitEW3k7Ps0dFMWmv23cyrvv1PNRGiLbydn2aOinvNftu5lO+/U81FeibfxDPs0dFULTW7buZTD3alYem7RlIyabHmQkfurus1SqTi48yvTsgc444rOt2GynvUQDGwZTXQ97wcyu17S05I4WLPi0fVT0VhtqnaPNcuKJt9EuoKhwazz4FdFQ+s1wGI5pPtdJ4BvDmFqG3cS1hS2uT33FVs28norlkOfeJHcuLaU3VLznDDLELLTZPkKBackxnwa+XzV1F9MEQRzC7TWogghzeYV97o51SEo4NzLMQlWUbQct9RTqNa4ukLKlaKTXl14Y94RlvoxfBoBSsHeMJ+6KxfV+Mrnfam33Yjmik2xSIIOXKIrEvBKxNUOMyoXTMpIichQx0EGVVN8OBlYL9oofQV9U9Feg2o08eq9NlVp/UOaqFovbwao/snoqto3Uc1e1Z2hzUhZubQ2v6quiltWdoc0GtT7Q5hN8nXtwKjlwnop32ajmjaMykc1WsEbcvPlVDHJVIK7HQmkmUsNgvNpMZgrSCMztBNedWovLyQ08l89a6FR1ZxDSR8iju27Hj2vaI6az2FTsnkVzbtV7B5FLtux5Q17RHTRsKnZPIo3ar2DyKXba38e17RHTRsKnZPIo3et2HcirGL5peSHW1EbkrSqPUalzHN/MCPmpdSqNxc0j5gq+ahQlNCE9NJVgySCMhEc/PRkqyGCtJpzhgohKalNVoWSTI+/opqiAr2yN+Y5OepPcs3A8M0yieWgIEKE01SWfIavZu0KMExNSmkhQOyg4IIhRdQTEVBTa4BWCmpKrWvk/56KfBUG6oO4xKJy25btoExNINXQy60BQXbr5PuphUKjVFp8gQUiPRHqogapuYCZBVWETlkD7jTlXJjvUhbrUgwJz5QPvpiL0pbRjX4qPyNzAlOHYFTmnadm/zVUi8Sntqd8unTVc7faDulqJ4LLdx2+tXo0q9Foz6HyXe22WcCL3Q+SG7m7rxP22+tWu9Ue10PknvtDtdD5Jdzd14n7bfWo3qj2uh8kb7Q7XQ+Sbubu/E/bb69G9Ue10PkjfaHa6HyS7m7vxP22+vRvVHtdD5I32h2uh8lvao6KeZW4XUYQUgDjJMmf0Sa5LXWY9oDTK4bdXp1GgMM8/5rpVVwLzwg+2bQ+n7ldFWKbtFvu1U8Oo80u2rPh/ZV0U9k7RG6VtOo80/bZnw/sq6KNk7RG6VtOo80u2zPh/ZV0UbJ2iN0radR5pu2zPh/ZV0UbJ2iN0radR5q+2vEOTgVMbciPvFJzC3NZ1KL6f5gr6lZJUISoQohR5D7umhOBqnihCcUkinUeSlCAFEnfuppwm++hCqU1tj0ZnIkbffTVhyitpyciCOcn15DbQFQdTIxn78VUiyM5n1UKzWEYBJy2nIRShDasYlFBMQBsFCxmZScST5vfTuyhpAVgoUqKlRSQBKRVlNCIxhIqihAEp4oQnppKt2SCBtjfspKmwDJWGvQjnKj1q6tdIqtXpC20xwPTzTdo3PCR61dWjbNVb9T0PTzS7RueEj1q6tG2alv1PQ9PNLtG54SPWrq0bZqN+p6Hp5pdo3OVHrV1ae2anv1PQ9PNH6JsFNFRUUmQNhO6eUCs6jw7JctptDaoF2cFpVkuNKhCVCFyDnZEtUkgtvyCR3qN3+JXpj2TWImW9fJdwsFUiZH34LM+c39V+N/Dro9zfv6eq292ntdPVL5zf1X438Oj3N+/p6o92ntdPVL5zf1X438Oj3N+/p6o92ntdPVL5zf1X438Oj3N+/p6o92ntdPVN85v6r8b+HR7m/f09Ue7T2unqn+c39V+N/Do9zfv6eqPdp7XT1TK7Jk/0X438Oj3P+/p6pj2aR+rp6pkdkuB/0xPPw38Og+x/39PVB9nSfzdPVP85n6r8b+HR7m/f09Uvdp7XT1T/Ob+q/G/h0e5v39PVHu09rp6pDsm/qvxv4dHub9/T1R7tPa6eqXzm/qvxv4dB9jfv6eqPdp7XT1WzpDWtKLRu5CASsgFvhBKZxb8Ofe8m+uNlgL65pTEcY9VhTs5NU05y4wrtVNZflvCDguD4PAe/xzixfoiIw++ptli3e78UzPCMvEqbRZzQjGZldFFcS5VWu4QDBWkHkJANMNccgiCsvRGmlPPPNlkoS2SErJJDgCikFPFAggTtO2umtZxTptfeknhp1W1SkGNa6ZnhotmuVYJUIUXHAnNRAHOQPvpgE5JxKcGkkhNMX3AMuO4cWBOLDMTzTBj1VrQp7WoGTErSmy+8N1UNA6S+UMIew4Mc8WcUQop2wJ2clO0UdjULJmE61PZvLJmEfWKyTGhNR4SlKd1IOUSi6uAe7HOJRV8p2kn81ymfGV7TfbECLnX0XpNt5Ai719EZ83dr4x/6yPw6x9719G8j5qd/q9334rM1m1Mt7e2cdQt0qThgKUgjNaUmYQDsPLXTZPaVWtWDHAQZynT5rWha6j6gaYXB17S9JKhCVCEqEJUIR2g7NL1w00okJWsJJEAwTukHOsbRUNOk54zAWVd5ZTLhwRetuikW1yppsqKQlJlRBOYk7AB7qzsdd1akHuz7lFlquq07zljV1LoSoQlQhKhC3dVdYXLRZCAghwoCisKMBJOYhQjvjtmuO12RtduM4TELmtNnFUSZwlev2N+08kqaWlaQYJSZEwDHqIr5ipSfTMPELwnMcww4Qud1k1VtHFrubh1xvFhBIUgJEAJG1BO4b67rLba7WilTaDznXVdVC1VWgMYAfv5rotGNoSy0ltWJAbQEK24khICTI5RFcNUuNRxdnJn5rleSXEnOUTUKEqELl+yHo51+2QhpBWoOpUQI2BCxOfORXoezarKVUl5gR/MLssVRtOoS48PJdJbJhCQdoSB7q4HGXFchzVOkrJLzS2lEhKxBKYB9EgiqpVDTeHjgqY8scHDgo6J0em3aQygqKUTBVBVmSrOABtPJTrVTVeXuzKdSoaji48UQ+7hGyaySYy8qHLo5EAR++haNpDIqhd2eQe/poAWoohQ+Vq5B7+mnCrYtS+WK5B7+miEti1R+Uq5fcOinAVbNuiw9dX1GydBPgbh4xFdvs4f8AyW+P0K2s7GioCF5bX1C9RKhCVCEqEJUIV1pcqaWlxBhSSCkwDBGzI5GpewPaWuyKl7A9paclZpLSLj6y46rEsgCYSnIZDJIAqaVJlJt1ggJU6babbrckOkVZWrRKnhFKVpcCfAKUlVcaokCmoIaoU1ngtTRWsVzbIKGXMCSrERgQrMgCZUknYBXPWslGs688Sfmf5Lnq2anUMuCnpLWe6fbLbruJBIJGBsbDIzSkGlSsVGk68xsH5nzSp2WlTdeaMfmVdba4XraEoQ9CUpCUjg2jASIAkpk5CpdYLO5xcW4nvPmk6x0XEkjPvKs7t7/x/wANrqVPu2zdnqfNTuNDTqU/dxfeP+G11KPdtm7PU+ae40I/L1PmkNd77x/w2upR7ts3Z6nzQLDQ06nzS7t7/wAf8NrqUe7bN2ep80bjQ7PU+aY673/j/htdSj3bZuz1PmluNDTqV1GgdN3aG03V46FWygQISjFixYRIQkH6J3159os1BzjRot+Md5y8SuKtRpF2zpD4kJrbrwlSWxaOqCsRxy2Iwxl34O+rsnsvE7duHDHyRRszmPioMCsXRms966sNJe4y1BKZQ3EnYZw5V1VbBZabbxbgM8T5rsdSohpeRl3lelaDsXAykXMKdk4iDkRJw97A2RurwLQaZqHZCGry6tb4vgyR3yNHg+89NYys9s/VV8AjwfeemlKu+/VXrYTB4o2cgprMPdOaz3rRKwUqbCknaFJBBjPMERtFJr3tMtJBXQHxjKDf0Nb+Tsg8zaOjKtt6r9t3Mq2VH6nqqu1Fv5Oz7NHRT3mt23cytL7tTzS7UW/k7Ps0dFG81u27mUX3anml2ot/J2fZo6KN5rdt3Movu1PNRXoi3g/kGfZo6KYtNafzu5lF92p5ryKvr160pUIlPNCJSxc9EJ3jqli56IReOq9e1T0Rbrs2FKYaUoozUptBJzO0kSa+Ytleq2u4BxAnUrwLRWqCq4Bxz1K8r0ukB94AAAOLAAyAAUYAG4V9HRJNNpOg+i9qkZptJ0CErRaJUIlKhEpUIlep6gaKYcs0qWw0tWJfGU2hRyVykTXzvtGtUZXIa4gYZErxLZVeKxAceHFdF2htfJWPZN9WuHea3bdzK5dtU7R5lLtFa+Sseyb6tG81u27mU9vU7R5lLtDa+Sseyb6tG81u27mUtvU7R5lXnRrRQGy0jgwZCMCcAzJyTEbSajavvXrxnWceaW0dN6cdeKoOgbXyVj2TfVq96rdt3Mp7aof1HmVNrQtukhSbdlKgZBDSAQRsIIEg0jaKrhBeeZQazyILjzRoTWKzlKKESo8EPBHqowTvHVVW7+Lk5N+3ftqnNhW9l1X0lmlQhKhCVCEqEJUISmkiFTe3BQgqGcR7zFU1smFpSph7rqyrm+LgAIjftq7oC7qdAUzgUKTVQtoVRVVQrhUOGtAtGqh5WVW0LVgxQmiUzKvCJPR7hW1cxhotrQeGi2W64iuBymVUoUwq1qpgKgFQo1oFqFS5VhaNWNpQ5bK7aGa76CzNIkBERsGXNXVRm9MrUzBWPhrslTdxVj9xICcKRnMgZ7ANvJlNS1kGZWLvhOZVV40EqgZ5CfPVU3FwlYkzmh4rRKFJtEmkTCtjLxhESjwaz+LVb/8AtaL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8" descr="data:image/jpeg;base64,/9j/4AAQSkZJRgABAQAAAQABAAD/2wCEAAkGBxMTEhUUExMWFhUXFxgYGBgYGBgXGBYYGBgYGBgYFhcYHSggGBolHRUcIjEhJSkrLi4uHB8zODMsNygtLisBCgoKDg0OGxAQGywkICQsLCwsLCwuMiwsLCwsLCwsLCwsLCwvLCwsLCwsLCwsLCwsLCwsLCwsLCwsLCwsLCwsLP/AABEIAOcA2gMBEQACEQEDEQH/xAAcAAABBQEBAQAAAAAAAAAAAAAEAAECAwUGBwj/xABREAABAwICBAYNBwcLBQEAAAABAgMRAAQSIQUGMUETIlFh0dIHFRYyUlNUcYGRk6GjFBdCkqKx0yMzYmSUweMkQ0RjcoKDwuHi8DRzssPxVf/EABsBAAMBAQEBAQAAAAAAAAAAAAABAgMEBQYH/8QAQhEAAQMBBQUFBgQEBQMFAAAAAQACEQMEEiExURMUQZGhUmGB0eEFFSJxsfAGMkJiosHS4gcWRIKSM3LxFyMkQ2P/2gAMAwEAAhEDEQA/APNO5e/8hu/2d7qUQU4KPsNVLxJClWVyTtALD2Ef2uL7vXUuDtFYYV2mg9ULgHG+25J+iEKyG6YTAOzLdWF54JDWS4/lJwDXcHH5LYNW8xoh1AUQ06ZEgcGrdPNQ5lQ/9WXVf1u/SdLpyMcYTWFp2yuyqRavni5YWXCdpy73bzVbaZAxCQ7mXj+9wuN/cKebnfLgsQ6AupKlWtzJHiHSd0Z4attV7RAB5KjE4EHvDbg/4mI/nnxQSNXbt8lK7e5ZAWkD+TPHGkzJJwjDED11QFQqJfwWG5q7pBQg6Puv2d7bMz3vPRdOiV5RtdU78GTZXQgSP5O9t2D6G6Z9FU1p4pHFWt6qXyjBsrpKRt/k70q+zWgkfEOCkNlEPaAu0J/6G5SgAkksOiBtKlEpgemiIw+XUBVELJa0FdvDGzavuI2Ym2nFpkbRiSkiazcCckyIKI0RYXKH1IFq+46lJC2kpdS4EKwhYUlKcQSpCigyNjk8lbNwAM5Yx3tOHjjKlzTnGCD0roq6bPCXLLzalqJl1taCtW1RGICdufnrmuEG7CttORf46IANnkNaFrk7jtE5bIOQNZkKmtdOSmls76YjiVpcdophFaNAyCd1w4JlNmk5oSuO0UcB5DWd1F12iWA8hpiUXHaJ0IM7DSAVNa6clahJnZTOS2Y0h2SsA/5sPoVupBalp4eR8HcP5oyz0VcuiWbd50BUEttLcg7YUpIIJgiqAlZvq3CAc58fE8fmtHV/Sb2jbwOrt1BxIUODdCmzC0kSQRO+dlbMIAiVk+akkarM1g0kbl958pwl1RVhBkCdwO+ummAOKycDdhfSbGtVhhT/AC612D+kNcn9qslneC2ppq0poQlNCEpoQmoQlNCFECmqUjSUqNNNIUIXleu/ZALim7bRziHOFxsuBTa0nEspQgJU4EgTiVnsrF7zwVsbOJyXUdjPQz9rZBp9GBfCLOHElWRiDKCR76qkCG4oe4E4ILQ2gLlGmrq6U3DDjRSheJBxH8jlhCsQ7xW0bqTWkVCfvgmXi6Ah+y3q5dXibcWzXCYC5i47aIxBEd+oTMHZyVTpzCTXAZrzj5tdKeS/GY/ErM3oyWgqNUh2NNKeS/GY/ErIseeCsVmJfNppTyX4rH4lTsnzkq27E3za6V8k+Nb/AIlbtF1uAxWTqwccclL5tdKeS/FY/ErO47RaiuyEj2NtKeS/FY/EphrtEtsxIdjfSnkvxWPxKuCOCW2akOxtpTyX4zH4lIg6IFdqQ7G+lPJfjW/4lTcdGSsV2qXzbaU8l+Kx+JU3HaJ7wxdDq3ojTtk2pti1RhUrGcS2FGYA8aMoAq2325D75rF76bjMlZmsOp2mbx4vPWqcZABwuMJEJEDLhaktcTJCQqMaICzPm00p5J8a3/ErWnLeCl1UFN82mlfJPjW/4ldF8LO8vouoUqWClKUpsFOUSmAoTWW/p1CFFKkuSDByT1q6m2R7gHAj78E4VfdC14LnqT1qrcqmo+/BOE/dA14K/UnrUbk/Uffgi6UjrA14LnqT1qNyfqPvwRCSdOtn6K/UnrUGyPHEffgnCxNcbq5daQmxd4FwLlSlZAowqEZBWckHZurN9lqcCPvwSGeK57UfVhu2xrvG23neESttaZUUFOZMqCYOKDlUMsVT9Uffgre6YAXo7GkErEgH0gdPPTdRc0wVmBiiUKyB5azIxhMjGFJvjZgyKRwzUkwpYKUolIiiUpSCaJRKSRPopExggmE+CiUrySm6A5MOTBs0XsUy4JcHTvJXlIIPN6qUhK8Fz2uOtrOjkNrfQ6oOKKRwYSSCBOeNScqRdCCVPU7WlnSLS3WEuJSheAhwJBnCFZYVKEQob6LyQcsnWrskWtjcG3ebfUsJSqW0tlMKEjNTiT7qJ0CA+TAC6jRN4m4YafQFBDqErSFABQChIkAkTnuJoDgneCLwU5TvLzjRvZHuHXmmzox1AW4hBWVrISFKCSojgRkJnaNlVBWl2BmvRQ9zUrqi4kXeai6i4o4+anCd1ZOmNHBxQXOExBymeTeK67PWNMXYlaMbOCCtdBY0hXCRt+jO/wDtVu+13TF3r6J1BcdCv7nP637H+6s9+/b19FneS7nv6z7H+6jff29fRO8nb0BB/OfY/fioNsw/L19EiU11orAAcc5+CRly5TO7KpFqnh1SCtToHMflOT6P+vnz/wDlSbXPDqlK1GbcJThy88VzufJlOcZUw0N+fNuqbx4ILiVbiqYUQliohEJYqIRC5TXnXZOj20KS2l8qWUFIdCCmATJhKuSIgUkBpJwXJWXZbdXiLei1rzglLylRlskMZVJe4/fotXUzxK77VnWE3NsH3WTbkqUChapiDAJKkp2+ahrYGiyurjtYey78muXWBaBwNqgLD8BWQMwGjG3lNHxcFTaROKzj2bDl/INsf0jln+p5q02VUOa0j80x4J7MxM6dUvntzysJGWfyiP8A01n8UBUaJJN0yBGKxNbuyku8tywhhVuoqSrhEPkkYTsgNp2+egtcc1Oxk4lY+t+uRvra2YLOAsAArLmMuEICCSCgQTE7TtphpzKYpalPqvrkbOxubRLRUX8cOhwoLRU2GwQkJMkRPfD99Q5xdiAnup1XK3BWtWJbilq5VEqOXOTNMVMMloLKAc0Q3f3CU4U3LyQBAAcWABuAAVkKbawIyUusYM4r1RHZvIAHyDYI/wCo/g1ElZ7u7VYw7L994q1+o7+LXXRbfzK1dTjivTtQtNOXtmh90ISsqWCEAhMJUQIClE++pOBhZXlymlNddJfL7i0tLdl3gjsKVlWEYc1HhQNqxsG+qNNwZenNDXtPFc872Wr9JKVM2wIJBGB3IjIj87WMuW4pjOVQ92Wr45cHbDzIc/FrRpcEwLpwT2/ZavUJADVtA5UO/i1L3PcZTe2+ZJRDXZfvioAt2oEiTgdyE5/ztIB3ErM0u9ehaZ18s0MOrZuWFupbWW0lUhSwCUggEEyeQigkRgs7pXnHzx3/AIq1+o7+NUS7VWaXem+eO/8AFWv1Hfxq0a0nMrMsPApj2Zb/AMVa+zd/GrTZqCHDipI7Mt8SBwVtz8R3L4tM0tE2kSLxw/V3aKbfZhvzlwVri5ODd/GpPDBIEzAj5z8XIYqWhxzR6OybpEx+RtoMR+Td2H/GrFxxN3Lh8lpdXRWOud2oHhG2UndCVj/2GiU7qIOuD/gtfVX16cpYBcJpHVdl51x5anAp1anFBJSEhS1FRCZSTEneTUELVroC6DVNw6PQtDPGC1YjwmZBAjLDhyypjBIiTJXRaQI0hZrZeBSlwpxKbyIwLStOHFi3pEzQXcFmQZw+oC4DS2otk1kh90qCgFAqQYEGTAbGyB66A8haSQJKwlautFQhThAjenYNk8WnUrPe5rify5Kmujp0V9tqmySBjdAGeRTvP9nz1BeQkHQABwnqtO21BYXhAU8VLJwgKbzSN/ebalz3BjnATAmFLnuzQ7+pDIKkhTuJJhQlEgj+7W1RzxcBaRLQcdStmAEY/ZVrupdqjvnHhzYkSfNxKyiFbyAfh+9Vz2ltEMtqUELUYCTBIJzidiRsms3SCQOyT4ypvlZq7QCO+k7O9z/f66UQSgVHLTb0TbwJU5MCYUmJ5uJS2pRitLR+gWFky3ljUBxl7Bn4XmrPbvbkUy0EQV1Gr2kn7ZCmWV4G0KJCcKVd9CjmsE7Sd9BtDzjKWxaTEK6wd4O4XdoyeeSQtcTiBKT3plI7xOwDZVG11S0NJwCwdQDXSsm61etVlS+CkklSjjcEkmTliyqDaKh4rtNJwYDTaD3EkfzVDmrVqQClmMvDcOfpVQLU9uLzhl4qNkR+YAHuMqTOq9sUk8Fs28dzz+FyVIfaBxRA++qj3O2mUNfbc61Vt6nEqUbrJ2OM8Vq0AlM4kY1kmYIgkmI2V10arSPiWD7/AAKr0dobRbLWG5s7pb++Q4EzlxU8E7Ec5z82ytC1nD6rMbUnEo3VfUixeLinGFlBVLYWp1Cgk54ThUJiYnmrNzyMluWAroHex7okATbGT/XXH4lTtahHwlZmlJx+qze5DRjShjtoClGAHXzIAkfzmVPaVGiScVRpNLXNjA5+CF7krIuqU0yEjdLjuQgcqjnlWbbeWEY4gk+JEHomWAm8c1i6Rt0oCkISAvIoIWlYSMcAEBRzIEQcwYyqmvIaAMlVYsaBdCOe+UNNM3C0AsuGJkbZIzAgjIbaZvRmsw9s5LudF6FZWG5ROKSYUvYBs289cbq9QYStKjWwSAtFvV22JI4LZ+m51qyFqqHisTgFC90JaIAOCM8+M4eUeFXSys6Ac5MfL9x7lzVTVJ2bHAOdg2dR8R/hBUGm2kYUIEA7M1ETEnMnmodabpLTw4696495e+peYQWOxbgMvEagqK9VrZxWJxqcRknhHB6YChXOLRUqPLAbuhKo2mox2fIBWs6oWW9nZyLd82fGrgd7Qr05FUxpdgq2V6p4rDvNS3RpBlbCUJscA4dBWStS/wArJBVKgOMjYobDXQ22u2QvH4jkq279V1SdXLYKSoN8ZIhJxuSPtZ1LrTVc0tnAiDwwUbd54pjq3bYlK4M4lGScbmZJJ2YoG2nvdbCXZCB8gnvFSM1Vc6pWbkFTMxs/KOj7l098raoFoqgZoG47HejVklVuSSIP5Z8ZeYOUb3VznhGQyT3mpqo/NxozyY+2f3bvzmzmqTaqp4pi1VRxUvm40b5Or29x+JXIbZV7S229TVbjGg7VI4tswPM0gfcKxo1qjm4uOWqk1H6lSGhrYEkW7MmJPBokxsnKjbVO0UxVfqU40RbxHANR/wBtGXOMqzFerOLjd/UdBqmajjmSkdEW+63aI/7aM/dVbZ2VNxLOB4nXHuSL3HEnFeZ9lPWe0tULtEWwQ86wFodQltHB4lKSMxCgeIdnLXoWRj6rbzjIByOKzNQtyJXjQ00/5S97VfWr1MVltq2pRKdLOx+fXs8cvrViQZy6LTbuj87/APiPqmGtV75dc/tDvWraO5ZbSpqUy9Zbs7b24PnfdP8AmoxRtaupSTrLdgQL249D7o/zUsdEbWrOZTHWe8P9Nufbu9aqEhM1Ko4lRXp25UQVXTxI2EvOGJ5JVlSJcVJq1dSm7e3O67f9s51qjZg5tHJG1q6lUdsnJJ4ZcmZ/KKznbOee2qgpF9Q5kq5/WC5WkIXdPqQnvUqecUlMZCAVQMqrFO/U1Knb6x3SMkXlwgDYEvuJj1KqS2eHRG0qRElWjWy+GYvrr9od69K4NByRfqHMlaequsl25fWaHLy4WlVywlSVvuKSpJdSCFJKoIIJEGk8Qx0CMCm0uvtJ4Zd3DDTRfQ2tOkmbG1culshSW8AwpCQrjrS2IJy+nXn05c4NSFNoEAQBgI4DuROgb5NzbtPoSUpdQFhJiQDuMb60qVRNx2MYLI0TMyr9JDCw6U8UhtZBGRBCTmCNlcZa0O+EALdjcF8rp1tvsv5fdftL3Xr1zSb2RyWZc9S7rb7y+6/aXuvRsx2RyUy9OnWu9/8A0Lr9pe69BYOz0RL0Raa13pSf5fc7d9w916yeyDl0XRTm7lPEgkCRoP1T8lq6ta/vWt4ly4fuX2kpUC2X1LBJTAOFasORM09leZgByUuEGIjugiOeK+hdC6RTc27T6UlKXW0uAGJAUAQDG/OuUgSRosyIR1Ts26BF46ppqwQpJSBpSE5SJqXYhEhRUsASSABUJlwAxKpTfN+MR9YdNO66MlDazJm8Oaf5e341H1k9NS1joyVGuwmLw5pvl7fjEfXT00XHaJbdmV7qnN+34xH1h01YL2G8BijbMOF4c1Qp1C+KFgk5CCFbttApmmSAPhbFMf8AaAHXuchDqjDgCJ4dx4HwTWr4kpUpPFPLE5CD9/uocFm2o2YvCR+bvdqO6FO8RJQoK2E5zug02cfvirLhfpGcA4n+EqaFlLYjM8hMb89tUaT3kls+ARZWu2DcOH8yrlOgCSYHPlXO+m8GCOa1LruapccUMitIB3kgeiam77UmRUbGmGSwLmf9PxlOHgfpD1iqhAJdkmW+kCSoDzmtLpB8Y8c4+cLOpWZTbL3AfMwmS8PCHrG+qqOGCbWPDQ6DByOvyUlvJTkpQHnIH31m0gFUTwJTocBzBB8xrUvZqFIKcPJJIxAkbRIkeeoLm6hXKlNPCJSnFLFz1F4aq5UVnMU5Ch0yCpTTvBVinmqDhGaRSK+fPceTlq5CV45Tjw7tVGRurAn4pTwIwTYjSvt7RVYpnFgCSchS2jVDsBKdJmpvtVNxUVuAHbWjKrBgSs6joKcLB9NIVWTMpgh2A4rm7vRqwpWFPFkxmnZ662NrpNEucuB1neHGAq+1zsTgPrHTT3ulqo3eqcQ0lP2td8D3p6aN7pap7tU0S7XO+D709NLe6WqewqaIzRlotDgUpMDPeDu5jUutVIiAVrSpPa6SFTcMupeUsJ4pPKnOeaeag2miG4lZPpvDr0YLWaukFME8m41zm10dfquhrxdgpPOJMQRHp6KzdUsz8XMpu733p6NKsm9i2oR3YqziEAKMxHLGVai02doAEDubMD5SAeioAcTKdxCVZk/6Ut5pZ3lREquAlWQkRzbtwnf56bbVSBBmfvPwzV0/hqCUJpQOKEtyTAMHDls5SBuigWqixsOOXw8cSAPj8clmX3bTtTT2jSPy4YThOKZtleKSSNhAyMGPP6N1ZOtFMtgKGUnMqiqakgn8mMM/l3YKy/bK84E8vJ76wdWa6Me7+auoCahdwTm6abyxQIKthOXoFZmuwgQcPNMkNk6NLv8Aa3An0zSau25KsXNsV0f8yrobDgCCMe8Lq3aoxgqEYEajipP6ZYRGJcTs4qt3oqRbKTvhaZhc95ozKHOs1rJHC5gSeI5s+rzVe2pRmltG6oJOvejzMPzhMH8k9t8+DOtSCIlBqMAxKq+cTRvlOz+qe/DqxSckardVYjX3R6hIuDE+Ke6lKo0gQpNemMz9UXb622iykJdzVsBbdBO+c0bKzfVY0Ek5IFpZwI5HyTv612iJKnY/uOH7k1AqsfAaUG0U24k9CqBrrZeOPs3epV/DqjeWa/VSXrSzsKXDOWxPWrlNrpnEAqBaWkQQVC21uYOQQ7Iy2I69BtLGhaNtDAMinOn0ZlSV7dwGz61Yi2MJyKxNQEyVpNXycOQPpjf6alttpngfvxWjawa2G5qD12nkPPs2+us6tra8QB09UjUaMp9VU/fNgSUmP7IPn+kKre2HIHwMKC6mcwPFs/PiFdb3iVbAfcP30m2lriYlbMe12AH8kRWhqNAV3SmSvcazFpaDimBOCGumlmcxAz2kfupG0NdM5LOpZ6hxkQqrphQCQiEkqSTn9EKBUMp2jKsn1myECm6nAgYorgjzUr4CvYOOi5jSevFuw8tlbbxUggEpCCnMA5SsHfyV307M57A8RisXOaw3TmhneyRapSV8FcRzJb3f4lW2yOJuyOvkgVWzx+/FUt9lG0UCoNXGWeaW59H5StDYajTBI6+SH1W3oCSOylZk/mrjf9FvZu/nKTvZ9SMx18k9swY/PlwTPdlGzTtauPqtfi0NsFQjAjr5JCqxxlDu9lqziAzczn9FqNkeNqj7NqwIIwJPHSNFbnAtMFY9/wBkdpSpSl8DDEFLe369Zj2VVutEtwEcfJRTuwA8/qExxp/qb8yfDvViOyXbAJlu4JEYsmxiyVP85nnh9/psewaThJeZOeGA+SxIqvf8Tvh4DHLhPhCDvNeWTBUl7fAhGzL9Or3Ks4XfhgeH0C1aZwKzb/XBlSXODbcSspwoUQjZH0uNkZJ2TRS9mVGubfIIzIx8lNzGVgN6USGykJMnzR99d5s7i+ZwQWyIQaLhIGw/6799bFhJUuYTktDR+lWkJOJKiZyyEQQAdp21z1bPUefhI+/BQaJK12tbmgQcLmIb4R7uNyVyO9m1DhIjx8khQdqEHpDWdDihkvBvyTiJ5e+ralYHMHCfvuVCi/jCoGsCeRXqT01e5HuS2Dlr2GuCluJSLeCTt4TYPqVyVfZjWsJL+nqr2IjNH3msSbdQhvhFKk4cWEJBn6WEz6q56diNduJgDjE/zQKameyFwMKNqFFX0S7Ec88Gf+GnT9kXzg/p6q20xxWhY9kxS9tmEg7Dw0z6OCGVKp7KazJ8+HqmWjgqLvspwopTaBQG08NH/qNUz2NebLnx4eqVwHNJnX8rBJtsIOYHDT7uD9NQ72XcMB/T1UbNajHZJACR8lG4Twu2Mp/N09wj9XT1XU0wMvvkiU9kIz/0w2TPC7fh81cu4EY3+nqrv9yf5xSP6KPa/wAOr3Edrp6o2kYx98lJrXwuHO2AAzzcJn4YrOrYoAh3T1WTqpfm0eOPkiG9dI/o49pH+SobZozd98021A39IXL603b1y8HUOLZGAJwJUoiQVHFIKeXk3V32d7KbbpE9/wByoqOLzIMLnnreDKllSjtJzJ85JrqFScgo2JzJWfcaRDctlGIHfij3Qa6GUL8PBhSacYSsp10J73fXU1pdmjZzxWhbJlI2f/dn31zvMOUGl3oe4t8Su+jM7piPTWjH3W5LRrbgRbur6ggLSsKG/ixHJvNZNtoLrpEJlZq0bZ2gbK6QVMJre5CJlOKeXdQ+ne4wqATPOcIRlhiefL3clNrbg1R+VO/aYUyVZwDEcvpobUvGITBxhaWpWr3bC44DheC/JqXiwcJ3pSIw4k+FtndTqvFNt7NatZK7v5lj5eP2f+NWG9js9fRVcam+ZZXlw/Z/41Peh2evoldajbLsQpQM7lK17ipgwOTi8L++sKtdzzhgO4/zhFwK/wCbN/dfNp81oP3vVnFLi0n/AHeioMZ3ryi50u4lak8Q4VETh2wYmuwWVkceayITsPlJJnPLaB/pUvYHYLNryQVYq5VJUEhRk5mSTEbYPIRUhjYukwoDzxTsNPLXiLTZMbVhUDzDFB9M0OdTY2A4+H/hM1WhajehVqBKlkk7YHn/AOegVym1MbgAsjaFA6voTtUctoy28pMU99ccgoNdygptAJTMjnz/AHVQLiJU7w/gAsZ5WBZwyEgyBMjbXY0Xm45rrZUJEohvTLg3J9IOz11mbKw6q75Vjul1hGIpB8wPLtzOypbZml0ArMVC910KVvrS6RhShOQ3hXWof7PpgySenkrcC0YlaujNPFZIcATswxl55kma461jDRLMVi6oRkt5hGPaco3VwON3gkKpTu6usud8tz0KSP8ALQ221GZAdfNXvLhwCDuNSbcmS4+T/aR+HWzPatYCIbyPmkbQ48AududCtIUUqS8IMd8g+nJGyvRZaqjmyC3kfNWHGMkY3a26R+dk8hUJHpwxHprJz6zj+Xp6qNrwhBu8BiIS4SrPeIzO4xHvNat20YjBWXYSVL5atoBIg5GZzynfS2TahkrEViUA6McqwgnkFdDfhwlG1g4o7RmgmXMIWpwKIzAKRn6Umueva6rJugR4+azNqIdAAW0vU9hBSQt3PbJRsnL6HNXGPadZ0yB180by53AKpWqjDjhCluiEkiCjOOWUHlqh7RqsYCAM+/zSZanCcAtTVbRzdk7w7ClqcwFEOYVIhUEwEhJni8tRWt9WoLrgI7pn6lWLdUAwA6+a3tIa93baQoNsFOw8VeR3H85sqqNQPN05o32poOvms5vsm3alBIbYkkfQcPqhyuktDQSUzbKgEkDqt661yuEhCQhouESviqKU8gHH2+muFlpc6ScuCy36roOvmq7vXW4SjJLIWe9JSsoJ8HJYINOnaCXYjDqkPaFQH4gOvmvGri1xKUTMkkmOUnOvbFUwuneCcVLEc8znUwFIJCdKyNhjzZHfv9NEAolaGhFpCnCpONQbOAKJPHxJAPPkTlXPaQSGgGBOPygrKs6AuscbwW5W4ZKiEoElH/gQc68gG/Wus4Z8frK5gTmoDRLDYT8oJk8YNhSiszvPG4vnNXvFWoTsvlPD6J3jmUBd2jSlqKGylOUDESQIG8nMzPrr0rOHGm2TJyxgSdMxAAyOqL2iznbNlZIS2CoZEkrAEckKAPvqdq9v6sOGU/QrRtR7Rn9EydGspHHgqOUAqz9Zn7qDXqO/Ll4J7V/BEvaOaE8XvRG1WWXnrJtephjmpvuWKluczlJ923Ku0u4BaXowRCLJMjEMz3sE+nYazNV3BSajowXTaFQA0tRJCUzmcwPNvNeZaSTUDeJWQqOyCFvNMuIxpC/MtKUkjklJEEH11rTsrHwSPAq2udOKxe6i68d9hvq12+77P2ep8113BooK1geUQXCFxvwpB+yBTFiptHwYeJRBH5TCKZumHe/SJ9IrN1OrT/KVk+pVGaOZ0XbKiED6yumud1orjj0Cx2z9VXf6LSTImPWR76ulaHAQmx8LIdZKe9Vl5h9xrra69mFr8Ls0Oi+cSqQrMZAwnZ6q0NJjhEKtmw8EUnWC5JH5XmHFRumPo89ZGx0APy9T5o2TBjH1RI0vcgypeSsjxUD0SE1nu1AiAMu8+axIY4G7mr7bTDuMAryz+inljkrN9lp3SY+qgthsonSd88gAY5SQZ4qDM/3azoUqTjMY/M+alkHArMtbgJWDMHl5PR+6umowlsJuaYWyOETKkOEKImclA88KkGuL4DDXDBYzBlYN7pe5kpW5M/ooE8+SffXoUrNQgFo6nzXaynSeJA+qANyrl9w6K3uNWmybopOXAI2AHlAApBhBzSbTIOapmrVwnQ6RmlRB5QSPuoLQcwgtBzCvXpF4xLzhw97K1HD5pOVZijSEw0Y9wSuN0HJaeinFqxOuKW4cSRmoqUdm8nzeques1rYY0AYH5LjtJF4NGHFE3dwW5Jk8bdltn91Z0wXfC05j76rCmDUMA8FiPlYzC1AKkxiOwnz12NunAjJegy7ERkqg4pKu+Mg7ZO2qugjJVAIyUl3az9NccmJXp30hTYOA5Iut0VIcPKfXV3RoqujRSRcqnJZH949NIsGiCwaI0aRKUYOEVB2pxHCTziYNY7AOdeuidYWGycTgEAt+STizO+c63DIEQugMgRCglQJOYqiCEyCAiLBAUvOIAk8kCs6pIasqxLW/NUvupKiRAE5bBVtaQIK0YxwaAUk3ShsWR5lEfvpGmDmOiezGnROb9fjVfXPTRsW9kckbIdnomF4rwz9Y9NPZDTojZDTooFwHf76d0jgndI4KSHgOT3Ui0lSWEq5V7IjFlyTl6qgUoOSgUY4KpNwQZCoO4gxHmqyyRBCvZ4RCsN4oiC4ojkKiR99TsmjEN6KdmNOigFye+99OI4JxHBbVi8pKe+JA3SYiuKq0E5LgqgEwMFDSTIKkkGQoxnuqqLiAQeCdB5aCDmEWHrcZcGgxlJSJPnrG7WON4rKK5xk81O40VdOJk2r4VHinBPJ9GuhtIsMcFsxtx2BwWMEOsOQtC0KylK0lBg8ygDHPW1RgcIK6ajGvbBRzt4CJBGzZP/M65W0owhcbaJBghALbSqSDB5Ds9e6ugFwzXSHObgRKGitFtKjhy2b6cpzipEUkk2GnKJSKPX/zkolOVr6t6KZuFLTc3AYSEghRUlIJkCONzZ1bXlnxU/zSAPkTB5CUi+7i0SvfUEQIOQEbeTfTudkYAXR/tnHxlcRe3iU5WM8/fScxxa7DQJbRuqfFz1YpPLsijat1TKeTvqdo2bpYeSZeO0s7ujsxkLu39s31qWNH4G4grS648FbaaZt3FYW7hlavBQ4hRy25AzTDScknS0S7BGFfPVXTosTUbqo4+eghwGSm+NVyesms11bvcGzZreRhBxpS4RJmRKUkZVOIW7AwiS7qtTR2srKm0F95pl0pBW0txKVNk7lJUQQfOKgySqumcMlf3RWfldv7ZvrVMHIouu0SOsNp5Vb+1b61KOKRDk6tYbTypj2zfWqQCqcDKwtC67IdefQ6pppDSiG1lxIDoxKTKcWRySDly1cDgioyAHNxP380LrPr2lhaAxwT4UmVFLgOEzEHBzVbH3VmKF8XnGD9/JYqrW00hFzcXSGHFcUt8I3xQglIPHzzAn01cNfjknefT+FokarY1YsbCzWpaL5pWJOGFOtDeDuPNSAAP3ooqOqPEXV0fdBaeVMe1b61UIWOzqaFaOIU7rnLO+0Lkdd9WEXCFutoKrmEBIxYRAUJyUQnvSrbTNneeC1pWxgN1xwXB9xV/wCT/EZ69LdKui6N8odrofJLuKv/ACf4jXXpbrV0RvlDtfXyS7ib/wAn+I116h1B4zCYtVE/q+vkhdI6tXTCMbrWFMgTjbVmdmSVE1LqbmiSrbXpuMNKp0XoV+4xcC3jwgFXGQmAZjviJ2Gk1hfMIfVYz8xQ1raLcWlCBKlEBIkCSdmZMCpGJhWXACStG/1Yu2UFx1nCgRJxtmJIAySonaaosIElZtr03GAV3GhNS7N23ZWtK8S20qVC1DMpBOVdDKTTC5KlrcxxGhWx3Z2Iy4bZl+bd3f3K021MZlZGhU06hLu0sfHfDd6lG8U9VO71NOoTd2lj474b3UqTVpaN8ZRu9T7IUX9cLIpUA9mQQPybvJ/Yp7xT1QKDwcvovK9E26OGQH5DU8eJkD+7J9VcNNzC74sl6TqmBLc13uibjRNs4HGnVBUEZpeIg7cimuxlSg0yD9Vxv2zm3TjyW0vXOxH898N3qVZtFI5FYbvUPDqEk662J/nvhu9SpNdmqvd3xiOoQGnNdGQyo27oU7xcALa4PGGLvgB3s76wfVaTIKqjRM/HkvPrlp99a3lJEqOZBSkTGwZzsFYOtdOGtccjPEiMOGXVdBr0mQyfqnTq/ckSGvto61czrbQk/F0PkoNvs/a6HyU06vXXivtt9ao32h2uh8lO/wBmP6uh8lHueuvFfbR1qe+0O10Pkj3hZu30PkqV6HfEyiI28ZPTVi1UjkehWgtlA5O6HyUO1jvge9PTT29PVVvVLX6qaNDPkSEfaT00jaaQzP1SNrojN3Q+SR0M/wCB9pPTRvVLX6pb5R7XQ+Sl2kf8X9pHTS3ujr0KW/UO10PkuosbnSCXUFy5xIC0laQc1IBBUBxBtE76G+1GA8enmuR1ss5Bhp+/Fdh3QNH6K/UnrV1N9s0QMQenmuF1RpTjTzfgr9SetW/v+zR+V3TzWV8KaNNNn6KvUOmoPt+zj9LunmpNVoWVd3jxu21ocItwmFt71K4+YEc6d42VyVPbdJz5h0eHmullroNplpBnX7KjrYr5SxwbeSsSTxshAnkmpqe2KDmXQHdPNOhbqbH3iD9+Ky9ULRVoXS5BxhIGDPZi24gOWiz+1qLCZBx+XmtLRbqdWA2fvxXLN6KeaUlSVJCkkEEE5Eb801DLYwmRK7hbaT8IP34p7/S104ktuvKUkxIMQYMjdyiurblwWzBTHxNCmxpy7QlKEvqCUgBIEZAZAbKYtDhkUi2kTJC1tBaNQGnuGbSpahxFbcJKTtnZmZymuJ1upgwQVx1rcwOAErBOjF/on0noqt4YugWpnerW9CubZR6z0VBtTMsVDrbTGEH78UOLZUxltjaeitNoF9nS/CFuq0m1WuZDgCMTkROiu7XLJ2p9Z6KjbtGqB+ELdh8TOZ8k/apfKj1nq0t4Z3/fiq/ydbu0zmfJRXolzlR5pOf2aoWlnf8Afim38H27tM5nyTW+i1ZiU5c5gebKaH2huBxQ/wDB9v7TOZ/pTaVs1MpTiKTO4Ez7wKdCqKpN1Zj8I20SbzOZ8kXou6C4QgEcWTMQSIE5Ty1jXplnxO1XI78Fe0HG8Xs7sTl/xXSs36IGRGzbHorzHUXSuF3+HntSfz0+bv6UQLgb/dWdwqP/AE+9o9unzd/SoruOQevLz0wzVA/w/wDaPF9Pm7+lCXgxxs55926tafwrel+A/aLJ+Onzd/ShjbqMSRlznorYVAMAtv8AI/tAZOZzP9K27HQrjiApJQAZyJVMgwfokVy1K4aYM/fivPrfhG3U3XHPZzPkkrQTgMEoz2Zqy+zUb0zv+/FA/CNtIkPZh3n+lQ7Xq5U+s9WjbN+//Kr/ACVb+2zm7+laHaGY/KR/c/31q6abyyoLpHA5nkCuj/Jkf/d/D/cqNI6I4JtS8eKMP0YmVAbcR5ZrGnWvuux98lpQ/BG1eG7eJn9Og/7lkvLMJI+kfNGVdDAJIPBdzf8ADzEg2nL9n9ykxcETIn/Sk9gOSl/+HN7/AFP8H96OC9hOxQkHn3g9NYRmNFzn/Dw4gWnL9n96d0wKG4pN/wAPL3+p/g/vTJzoOCZ/w9j/AFP8H96oesgrfHon99W2qWrRv4DLf9R/B/cs241XxmeFj/Dn/PXSz2hdEXevouxn4RuCNt/D6qVvqrhUCXpjdwf++k/2jIgN6+iVT8JXgQK38PqthzR2JOEKj+7M/arjFa6Zjr6Lz2/gW6bxrz/s/uVTeggARjzO/DEbP0uarNrJIMdfRan8GuJ/6/8AB/cpp0L/AFn2P91SbX3dfRZn8F//AL/w/wByCa1PKVKVw8hW7g9n2+et3e0wQBcy7/RfolltuwptpxN1rW59kROXFXdpChMY5OeeGNoH6XNWe9hzpjr6Lo30PdMdfRY96goy2yY5K7aZD16FIh6qzOwH76rAZq4AzKtsNFziOKJUDETlv376mraMhCxqVgzISm0toYvLH5TICAMMj/yooWoUm/l6+ixD/hyRFlorDhRiEgROGNxPLzVnUtF6XR1RtQ1uSLbsoSVYsRyyiI9MmsjVl12ISdXl12IVDz2ETG6ra28YWjWXjCY3UCY9/wDpT2eMSnspMShtJ6SDQScMzumI91aUaBqEickNZgZOSze6X+q+3/trp3D93T1UwtjRvZB4JsI+TzE58LG0zswVhU9lX3Tf6eq8+vYNq8vvR4eqtd7IoV/RoOyeF9f83Wfuf9/T1Us9mx+vp6oXu5T5P8T/AGVXuk9vp6rbdD2unqqfnBuojAz9VfXrvFjYL0cRHA8i4Ejmp9305mT9+CI0frQ9eOJt3UNhCzmUhYVxeOIJWRtSN1cNaw07Mw1WEyNY44ad6BZ22c7VhMj+eGi1rplDZhSoAEyY5eX1VxU3OeJAWtN76gkBCXLyRGEjOa1Y0nNdFNjjmFn3usCmhhHBnKQCFb/MoV0U7E2oZM/fgh9npwSSZ++5Zi9bnzHFby5ldauoezaQ4np5LEUwFIa4P+A16ldel7spanp5JbEapDXB/wABr1K69HuylqenkjYjVSGuT/gNfVX16XuulqenklsBqjrnWC+bbQ6thtLa4wqIVCpEiOPyCsWWGzPeWNcZGeXksWtpOcWh2IQndvceA19VfXrX3TR1PTyWm7N1KXdvceAz9VfXpe6aOrunkluzdSn7uLjwGfqr69Humjq7p5I3VupVnd9c+LZ+qvr1Puehq7p5KNyZqVW5rzcH+bZ+qvr1Q9kURxd08lQsrRxKz7rWJ1e1LY8wV1q6GWKmzIn78F10yaeSa21hdQSQlGYjMK61N9ipvzJ+/BOo4vEFTf1meUCIQMtwV1qltgpDifvwUN+EyMUm9ZnREJby5ldag2CmeJ6eSDirO6p6Zwt+pXJHhVPu6lESenkpuYQknWt4fRb9Sub9LmoPs6lqenkgslDu6fcV9FHqV1q0bY2DifvwWrXlqS9PuERhR6ldagWNgMyfvwQHkGUNe6SW6EhQTxRAImfTJrWnQbTJI4p3zj3oOa1hTKU0QiU+KiE7xTTRCUr1PQ2g9F3SVKZZJCTBlTwzid66+er2m2USA92fcPJeJVtFqpmHO+nktez1VtGlhbbOFSZg43DEgg5FRGw1y1LbXqNLXOkHuHksXWus4QXdB5Ix/RLKzKkTIjvlbPQawbVe3IoZa6zMGu6DyVCtXLY7W/tudatBaqo49B5LUe0bSMndB5Id7U+yUZUzJ2fnHevWjbfaGiA7oPJS632hxku6DyVfcTYeI+I716r3jae10Hkp3yv2ug8l5TplhKH3UJEJS4tIEkwAogCTzCvo6Di6m1x4gfRe9TM02k5kAp7htsmUCEiAcztPn30mueMHZrenTEfFqqVtiMhn6asEzitH02x8IxR93pV51pDK14m24wpwpEQMIzAk5HeaxZRYx5e0YnNQyx0WuLgMT3nzQabccn31oXlb7Fmis4BG8e89NTfcjY09E7doFbBl5z66HVC3NGxYeCK+QN+D7z01jtn6p7FmimjRrZ+j71dNI136qTRpjgre1TXg+9XTU7w/VTs2aJdq2vB96umlvFTVLZM0THRjXge9XTT3ipqnsWFROjWvB96umnt6mqexZomOjW/B96umjbv1T2LNFE6Pb8H3npqts/VPYM0Q1xaIGwe89NaMqOPFPYM0WarbXSFxOgHBRpqU9CFJKeWlKsNHFWm3gAmIPP8AuqL8kgKw1swq4FViiGoiz0o60khp1xEmTgWpI9QO2ofRY8y5oPzC53MpuHxNBPerjp668qf9qvrVO60ew3kFG70c7o5BN2+uvKn/AGrnWo3Wj2G8glu9Hsjkl2/uvKn/AGrnWo3Wj2G8gjYUeyOQXZ6ha1ElNu6XHHFrUQtSsUDCIHGM/RPrryvaNiiarIAAyAjivOtllj42wAOC9CivEXmIFzQtsolSrZkkmSS0gkk7SSRma2FoqgQHnmVptqg/UeZS7R23kzPskdWjea3bPMqt5rds8yl2jtvJmfZI6tG81u2eZRvNbtu5lcl2SrFpq3bLbTbZLoEoQlJjCoxIHNXpey6j6lUhzicOJniF6Hs601DUcHOJw4nvC4B12EgA57T0V7LWyZXv1HwAJQ5WTtJ9daQAsLzjmVaH1eEr1mpuN0WgJ1TG4X4SvWaLjdEi92QKIYdVsxqz34jlWbmt0XRTbAxMruNTtCFQS+tYWhQWMChizCimc8t1eNbrSBNNogiMV5PtG2XSaTZBEYg90rrE6KY28C17NHRXm7ap2jzK8g2uvlfdzKmnRbHiGvZo6Ke2qdo8ypNqr9t3MrP0vaNIw4WWcwcuDRO7MEitGVKjs3HmV1WWrVfN57v+RVmjbBhSBit252SptHG5wYzpPrVAcHHmVNotFdrzdqO+QJwV69F2o2ssD/DR0VO3q9o8ysharSf1u5lUO6OtoMMMnnDaOilvFYfqPMqxXtHF7uZQitEW3k7Ps0dFMWmv23cyrvv1PNRGiLbydn2aOinvNftu5lO+/U81FeibfxDPs0dFULTW7buZTD3alYem7RlIyabHmQkfurus1SqTi48yvTsgc444rOt2GynvUQDGwZTXQ97wcyu17S05I4WLPi0fVT0VhtqnaPNcuKJt9EuoKhwazz4FdFQ+s1wGI5pPtdJ4BvDmFqG3cS1hS2uT33FVs28norlkOfeJHcuLaU3VLznDDLELLTZPkKBackxnwa+XzV1F9MEQRzC7TWogghzeYV97o51SEo4NzLMQlWUbQct9RTqNa4ukLKlaKTXl14Y94RlvoxfBoBSsHeMJ+6KxfV+Mrnfam33Yjmik2xSIIOXKIrEvBKxNUOMyoXTMpIichQx0EGVVN8OBlYL9oofQV9U9Feg2o08eq9NlVp/UOaqFovbwao/snoqto3Uc1e1Z2hzUhZubQ2v6quiltWdoc0GtT7Q5hN8nXtwKjlwnop32ajmjaMykc1WsEbcvPlVDHJVIK7HQmkmUsNgvNpMZgrSCMztBNedWovLyQ08l89a6FR1ZxDSR8iju27Hj2vaI6az2FTsnkVzbtV7B5FLtux5Q17RHTRsKnZPIo3ar2DyKXba38e17RHTRsKnZPIo3et2HcirGL5peSHW1EbkrSqPUalzHN/MCPmpdSqNxc0j5gq+ahQlNCE9NJVgySCMhEc/PRkqyGCtJpzhgohKalNVoWSTI+/opqiAr2yN+Y5OepPcs3A8M0yieWgIEKE01SWfIavZu0KMExNSmkhQOyg4IIhRdQTEVBTa4BWCmpKrWvk/56KfBUG6oO4xKJy25btoExNINXQy60BQXbr5PuphUKjVFp8gQUiPRHqogapuYCZBVWETlkD7jTlXJjvUhbrUgwJz5QPvpiL0pbRjX4qPyNzAlOHYFTmnadm/zVUi8Sntqd8unTVc7faDulqJ4LLdx2+tXo0q9Foz6HyXe22WcCL3Q+SG7m7rxP22+tWu9Ue10PknvtDtdD5Jdzd14n7bfWo3qj2uh8kb7Q7XQ+Sbubu/E/bb69G9Ue10PkjfaHa6HyS7m7vxP22+vRvVHtdD5I32h2uh8lvao6KeZW4XUYQUgDjJMmf0Sa5LXWY9oDTK4bdXp1GgMM8/5rpVVwLzwg+2bQ+n7ldFWKbtFvu1U8Oo80u2rPh/ZV0U9k7RG6VtOo80/bZnw/sq6KNk7RG6VtOo80u2zPh/ZV0UbJ2iN0radR5pu2zPh/ZV0UbJ2iN0radR5q+2vEOTgVMbciPvFJzC3NZ1KL6f5gr6lZJUISoQohR5D7umhOBqnihCcUkinUeSlCAFEnfuppwm++hCqU1tj0ZnIkbffTVhyitpyciCOcn15DbQFQdTIxn78VUiyM5n1UKzWEYBJy2nIRShDasYlFBMQBsFCxmZScST5vfTuyhpAVgoUqKlRSQBKRVlNCIxhIqihAEp4oQnppKt2SCBtjfspKmwDJWGvQjnKj1q6tdIqtXpC20xwPTzTdo3PCR61dWjbNVb9T0PTzS7RueEj1q6tG2alv1PQ9PNLtG54SPWrq0bZqN+p6Hp5pdo3OVHrV1ae2anv1PQ9PNH6JsFNFRUUmQNhO6eUCs6jw7JctptDaoF2cFpVkuNKhCVCFyDnZEtUkgtvyCR3qN3+JXpj2TWImW9fJdwsFUiZH34LM+c39V+N/Dro9zfv6eq292ntdPVL5zf1X438Oj3N+/p6o92ntdPVL5zf1X438Oj3N+/p6o92ntdPVL5zf1X438Oj3N+/p6o92ntdPVN85v6r8b+HR7m/f09Ue7T2unqn+c39V+N/Do9zfv6eqPdp7XT1TK7Jk/0X438Oj3P+/p6pj2aR+rp6pkdkuB/0xPPw38Og+x/39PVB9nSfzdPVP85n6r8b+HR7m/f09Uvdp7XT1T/Ob+q/G/h0e5v39PVHu09rp6pDsm/qvxv4dHub9/T1R7tPa6eqXzm/qvxv4dB9jfv6eqPdp7XT1WzpDWtKLRu5CASsgFvhBKZxb8Ofe8m+uNlgL65pTEcY9VhTs5NU05y4wrtVNZflvCDguD4PAe/xzixfoiIw++ptli3e78UzPCMvEqbRZzQjGZldFFcS5VWu4QDBWkHkJANMNccgiCsvRGmlPPPNlkoS2SErJJDgCikFPFAggTtO2umtZxTptfeknhp1W1SkGNa6ZnhotmuVYJUIUXHAnNRAHOQPvpgE5JxKcGkkhNMX3AMuO4cWBOLDMTzTBj1VrQp7WoGTErSmy+8N1UNA6S+UMIew4Mc8WcUQop2wJ2clO0UdjULJmE61PZvLJmEfWKyTGhNR4SlKd1IOUSi6uAe7HOJRV8p2kn81ymfGV7TfbECLnX0XpNt5Ai719EZ83dr4x/6yPw6x9719G8j5qd/q9334rM1m1Mt7e2cdQt0qThgKUgjNaUmYQDsPLXTZPaVWtWDHAQZynT5rWha6j6gaYXB17S9JKhCVCEqEJUIR2g7NL1w00okJWsJJEAwTukHOsbRUNOk54zAWVd5ZTLhwRetuikW1yppsqKQlJlRBOYk7AB7qzsdd1akHuz7lFlquq07zljV1LoSoQlQhKhC3dVdYXLRZCAghwoCisKMBJOYhQjvjtmuO12RtduM4TELmtNnFUSZwlev2N+08kqaWlaQYJSZEwDHqIr5ipSfTMPELwnMcww4Qud1k1VtHFrubh1xvFhBIUgJEAJG1BO4b67rLba7WilTaDznXVdVC1VWgMYAfv5rotGNoSy0ltWJAbQEK24khICTI5RFcNUuNRxdnJn5rleSXEnOUTUKEqELl+yHo51+2QhpBWoOpUQI2BCxOfORXoezarKVUl5gR/MLssVRtOoS48PJdJbJhCQdoSB7q4HGXFchzVOkrJLzS2lEhKxBKYB9EgiqpVDTeHjgqY8scHDgo6J0em3aQygqKUTBVBVmSrOABtPJTrVTVeXuzKdSoaji48UQ+7hGyaySYy8qHLo5EAR++haNpDIqhd2eQe/poAWoohQ+Vq5B7+mnCrYtS+WK5B7+miEti1R+Uq5fcOinAVbNuiw9dX1GydBPgbh4xFdvs4f8AyW+P0K2s7GioCF5bX1C9RKhCVCEqEJUIV1pcqaWlxBhSSCkwDBGzI5GpewPaWuyKl7A9paclZpLSLj6y46rEsgCYSnIZDJIAqaVJlJt1ggJU6babbrckOkVZWrRKnhFKVpcCfAKUlVcaokCmoIaoU1ngtTRWsVzbIKGXMCSrERgQrMgCZUknYBXPWslGs688Sfmf5Lnq2anUMuCnpLWe6fbLbruJBIJGBsbDIzSkGlSsVGk68xsH5nzSp2WlTdeaMfmVdba4XraEoQ9CUpCUjg2jASIAkpk5CpdYLO5xcW4nvPmk6x0XEkjPvKs7t7/x/wANrqVPu2zdnqfNTuNDTqU/dxfeP+G11KPdtm7PU+ae40I/L1PmkNd77x/w2upR7ts3Z6nzQLDQ06nzS7t7/wAf8NrqUe7bN2ep80bjQ7PU+aY673/j/htdSj3bZuz1PmluNDTqV1GgdN3aG03V46FWygQISjFixYRIQkH6J3159os1BzjRot+Md5y8SuKtRpF2zpD4kJrbrwlSWxaOqCsRxy2Iwxl34O+rsnsvE7duHDHyRRszmPioMCsXRms966sNJe4y1BKZQ3EnYZw5V1VbBZabbxbgM8T5rsdSohpeRl3lelaDsXAykXMKdk4iDkRJw97A2RurwLQaZqHZCGry6tb4vgyR3yNHg+89NYys9s/VV8AjwfeemlKu+/VXrYTB4o2cgprMPdOaz3rRKwUqbCknaFJBBjPMERtFJr3tMtJBXQHxjKDf0Nb+Tsg8zaOjKtt6r9t3Mq2VH6nqqu1Fv5Oz7NHRT3mt23cytL7tTzS7UW/k7Ps0dFG81u27mUX3anml2ot/J2fZo6KN5rdt3Movu1PNRXoi3g/kGfZo6KYtNafzu5lF92p5ryKvr160pUIlPNCJSxc9EJ3jqli56IReOq9e1T0Rbrs2FKYaUoozUptBJzO0kSa+Ytleq2u4BxAnUrwLRWqCq4Bxz1K8r0ukB94AAAOLAAyAAUYAG4V9HRJNNpOg+i9qkZptJ0CErRaJUIlKhEpUIlep6gaKYcs0qWw0tWJfGU2hRyVykTXzvtGtUZXIa4gYZErxLZVeKxAceHFdF2htfJWPZN9WuHea3bdzK5dtU7R5lLtFa+Sseyb6tG81u27mU9vU7R5lLtDa+Sseyb6tG81u27mUtvU7R5lXnRrRQGy0jgwZCMCcAzJyTEbSajavvXrxnWceaW0dN6cdeKoOgbXyVj2TfVq96rdt3Mp7aof1HmVNrQtukhSbdlKgZBDSAQRsIIEg0jaKrhBeeZQazyILjzRoTWKzlKKESo8EPBHqowTvHVVW7+Lk5N+3ftqnNhW9l1X0lmlQhKhCVCEqEJUISmkiFTe3BQgqGcR7zFU1smFpSph7rqyrm+LgAIjftq7oC7qdAUzgUKTVQtoVRVVQrhUOGtAtGqh5WVW0LVgxQmiUzKvCJPR7hW1cxhotrQeGi2W64iuBymVUoUwq1qpgKgFQo1oFqFS5VhaNWNpQ5bK7aGa76CzNIkBERsGXNXVRm9MrUzBWPhrslTdxVj9xICcKRnMgZ7ANvJlNS1kGZWLvhOZVV40EqgZ5CfPVU3FwlYkzmh4rRKFJtEmkTCtjLxhESjwaz+LVb/8AtaL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" name="AutoShape 10" descr="data:image/jpeg;base64,/9j/4AAQSkZJRgABAQAAAQABAAD/2wCEAAkGBxMTEhUUExMWFhUXFxgYGBgYGBgXGBYYGBgYGBgYFhcYHSggGBolHRUcIjEhJSkrLi4uHB8zODMsNygtLisBCgoKDg0OGxAQGywkICQsLCwsLCwuMiwsLCwsLCwsLCwsLCwvLCwsLCwsLCwsLCwsLCwsLCwsLCwsLCwsLCwsLP/AABEIAOcA2gMBEQACEQEDEQH/xAAcAAABBQEBAQAAAAAAAAAAAAAEAAECAwUGBwj/xABREAABAwICBAYNBwcLBQEAAAABAgMRAAQSIQUGMUETIlFh0dIHFRYyUlNUcYGRk6GjFBdCkqKx0yMzYmSUweMkQ0RjcoKDwuHi8DRzssPxVf/EABsBAAMBAQEBAQAAAAAAAAAAAAABAgMEBQYH/8QAQhEAAQMBBQUFBgQEBQMFAAAAAQACEQMEEiExURMUQZGhUmGB0eEFFSJxsfAGMkJiosHS4gcWRIKSM3LxFyMkQ2P/2gAMAwEAAhEDEQA/APNO5e/8hu/2d7qUQU4KPsNVLxJClWVyTtALD2Ef2uL7vXUuDtFYYV2mg9ULgHG+25J+iEKyG6YTAOzLdWF54JDWS4/lJwDXcHH5LYNW8xoh1AUQ06ZEgcGrdPNQ5lQ/9WXVf1u/SdLpyMcYTWFp2yuyqRavni5YWXCdpy73bzVbaZAxCQ7mXj+9wuN/cKebnfLgsQ6AupKlWtzJHiHSd0Z4attV7RAB5KjE4EHvDbg/4mI/nnxQSNXbt8lK7e5ZAWkD+TPHGkzJJwjDED11QFQqJfwWG5q7pBQg6Puv2d7bMz3vPRdOiV5RtdU78GTZXQgSP5O9t2D6G6Z9FU1p4pHFWt6qXyjBsrpKRt/k70q+zWgkfEOCkNlEPaAu0J/6G5SgAkksOiBtKlEpgemiIw+XUBVELJa0FdvDGzavuI2Ym2nFpkbRiSkiazcCckyIKI0RYXKH1IFq+46lJC2kpdS4EKwhYUlKcQSpCigyNjk8lbNwAM5Yx3tOHjjKlzTnGCD0roq6bPCXLLzalqJl1taCtW1RGICdufnrmuEG7CttORf46IANnkNaFrk7jtE5bIOQNZkKmtdOSmls76YjiVpcdophFaNAyCd1w4JlNmk5oSuO0UcB5DWd1F12iWA8hpiUXHaJ0IM7DSAVNa6clahJnZTOS2Y0h2SsA/5sPoVupBalp4eR8HcP5oyz0VcuiWbd50BUEttLcg7YUpIIJgiqAlZvq3CAc58fE8fmtHV/Sb2jbwOrt1BxIUODdCmzC0kSQRO+dlbMIAiVk+akkarM1g0kbl958pwl1RVhBkCdwO+ummAOKycDdhfSbGtVhhT/AC612D+kNcn9qslneC2ppq0poQlNCEpoQmoQlNCFECmqUjSUqNNNIUIXleu/ZALim7bRziHOFxsuBTa0nEspQgJU4EgTiVnsrF7zwVsbOJyXUdjPQz9rZBp9GBfCLOHElWRiDKCR76qkCG4oe4E4ILQ2gLlGmrq6U3DDjRSheJBxH8jlhCsQ7xW0bqTWkVCfvgmXi6Ah+y3q5dXibcWzXCYC5i47aIxBEd+oTMHZyVTpzCTXAZrzj5tdKeS/GY/ErM3oyWgqNUh2NNKeS/GY/ErIseeCsVmJfNppTyX4rH4lTsnzkq27E3za6V8k+Nb/AIlbtF1uAxWTqwccclL5tdKeS/FY/ErO47RaiuyEj2NtKeS/FY/EphrtEtsxIdjfSnkvxWPxKuCOCW2akOxtpTyX4zH4lIg6IFdqQ7G+lPJfjW/4lTcdGSsV2qXzbaU8l+Kx+JU3HaJ7wxdDq3ojTtk2pti1RhUrGcS2FGYA8aMoAq2325D75rF76bjMlZmsOp2mbx4vPWqcZABwuMJEJEDLhaktcTJCQqMaICzPm00p5J8a3/ErWnLeCl1UFN82mlfJPjW/4ldF8LO8vouoUqWClKUpsFOUSmAoTWW/p1CFFKkuSDByT1q6m2R7gHAj78E4VfdC14LnqT1qrcqmo+/BOE/dA14K/UnrUbk/Uffgi6UjrA14LnqT1qNyfqPvwRCSdOtn6K/UnrUGyPHEffgnCxNcbq5daQmxd4FwLlSlZAowqEZBWckHZurN9lqcCPvwSGeK57UfVhu2xrvG23neESttaZUUFOZMqCYOKDlUMsVT9Uffgre6YAXo7GkErEgH0gdPPTdRc0wVmBiiUKyB5azIxhMjGFJvjZgyKRwzUkwpYKUolIiiUpSCaJRKSRPopExggmE+CiUrySm6A5MOTBs0XsUy4JcHTvJXlIIPN6qUhK8Fz2uOtrOjkNrfQ6oOKKRwYSSCBOeNScqRdCCVPU7WlnSLS3WEuJSheAhwJBnCFZYVKEQob6LyQcsnWrskWtjcG3ebfUsJSqW0tlMKEjNTiT7qJ0CA+TAC6jRN4m4YafQFBDqErSFABQChIkAkTnuJoDgneCLwU5TvLzjRvZHuHXmmzox1AW4hBWVrISFKCSojgRkJnaNlVBWl2BmvRQ9zUrqi4kXeai6i4o4+anCd1ZOmNHBxQXOExBymeTeK67PWNMXYlaMbOCCtdBY0hXCRt+jO/wDtVu+13TF3r6J1BcdCv7nP637H+6s9+/b19FneS7nv6z7H+6jff29fRO8nb0BB/OfY/fioNsw/L19EiU11orAAcc5+CRly5TO7KpFqnh1SCtToHMflOT6P+vnz/wDlSbXPDqlK1GbcJThy88VzufJlOcZUw0N+fNuqbx4ILiVbiqYUQliohEJYqIRC5TXnXZOj20KS2l8qWUFIdCCmATJhKuSIgUkBpJwXJWXZbdXiLei1rzglLylRlskMZVJe4/fotXUzxK77VnWE3NsH3WTbkqUChapiDAJKkp2+ahrYGiyurjtYey78muXWBaBwNqgLD8BWQMwGjG3lNHxcFTaROKzj2bDl/INsf0jln+p5q02VUOa0j80x4J7MxM6dUvntzysJGWfyiP8A01n8UBUaJJN0yBGKxNbuyku8tywhhVuoqSrhEPkkYTsgNp2+egtcc1Oxk4lY+t+uRvra2YLOAsAArLmMuEICCSCgQTE7TtphpzKYpalPqvrkbOxubRLRUX8cOhwoLRU2GwQkJMkRPfD99Q5xdiAnup1XK3BWtWJbilq5VEqOXOTNMVMMloLKAc0Q3f3CU4U3LyQBAAcWABuAAVkKbawIyUusYM4r1RHZvIAHyDYI/wCo/g1ElZ7u7VYw7L994q1+o7+LXXRbfzK1dTjivTtQtNOXtmh90ISsqWCEAhMJUQIClE++pOBhZXlymlNddJfL7i0tLdl3gjsKVlWEYc1HhQNqxsG+qNNwZenNDXtPFc872Wr9JKVM2wIJBGB3IjIj87WMuW4pjOVQ92Wr45cHbDzIc/FrRpcEwLpwT2/ZavUJADVtA5UO/i1L3PcZTe2+ZJRDXZfvioAt2oEiTgdyE5/ztIB3ErM0u9ehaZ18s0MOrZuWFupbWW0lUhSwCUggEEyeQigkRgs7pXnHzx3/AIq1+o7+NUS7VWaXem+eO/8AFWv1Hfxq0a0nMrMsPApj2Zb/AMVa+zd/GrTZqCHDipI7Mt8SBwVtz8R3L4tM0tE2kSLxw/V3aKbfZhvzlwVri5ODd/GpPDBIEzAj5z8XIYqWhxzR6OybpEx+RtoMR+Td2H/GrFxxN3Lh8lpdXRWOud2oHhG2UndCVj/2GiU7qIOuD/gtfVX16cpYBcJpHVdl51x5anAp1anFBJSEhS1FRCZSTEneTUELVroC6DVNw6PQtDPGC1YjwmZBAjLDhyypjBIiTJXRaQI0hZrZeBSlwpxKbyIwLStOHFi3pEzQXcFmQZw+oC4DS2otk1kh90qCgFAqQYEGTAbGyB66A8haSQJKwlautFQhThAjenYNk8WnUrPe5rify5Kmujp0V9tqmySBjdAGeRTvP9nz1BeQkHQABwnqtO21BYXhAU8VLJwgKbzSN/ebalz3BjnATAmFLnuzQ7+pDIKkhTuJJhQlEgj+7W1RzxcBaRLQcdStmAEY/ZVrupdqjvnHhzYkSfNxKyiFbyAfh+9Vz2ltEMtqUELUYCTBIJzidiRsms3SCQOyT4ypvlZq7QCO+k7O9z/f66UQSgVHLTb0TbwJU5MCYUmJ5uJS2pRitLR+gWFky3ljUBxl7Bn4XmrPbvbkUy0EQV1Gr2kn7ZCmWV4G0KJCcKVd9CjmsE7Sd9BtDzjKWxaTEK6wd4O4XdoyeeSQtcTiBKT3plI7xOwDZVG11S0NJwCwdQDXSsm61etVlS+CkklSjjcEkmTliyqDaKh4rtNJwYDTaD3EkfzVDmrVqQClmMvDcOfpVQLU9uLzhl4qNkR+YAHuMqTOq9sUk8Fs28dzz+FyVIfaBxRA++qj3O2mUNfbc61Vt6nEqUbrJ2OM8Vq0AlM4kY1kmYIgkmI2V10arSPiWD7/AAKr0dobRbLWG5s7pb++Q4EzlxU8E7Ec5z82ytC1nD6rMbUnEo3VfUixeLinGFlBVLYWp1Cgk54ThUJiYnmrNzyMluWAroHex7okATbGT/XXH4lTtahHwlZmlJx+qze5DRjShjtoClGAHXzIAkfzmVPaVGiScVRpNLXNjA5+CF7krIuqU0yEjdLjuQgcqjnlWbbeWEY4gk+JEHomWAm8c1i6Rt0oCkISAvIoIWlYSMcAEBRzIEQcwYyqmvIaAMlVYsaBdCOe+UNNM3C0AsuGJkbZIzAgjIbaZvRmsw9s5LudF6FZWG5ROKSYUvYBs289cbq9QYStKjWwSAtFvV22JI4LZ+m51qyFqqHisTgFC90JaIAOCM8+M4eUeFXSys6Ac5MfL9x7lzVTVJ2bHAOdg2dR8R/hBUGm2kYUIEA7M1ETEnMnmodabpLTw4696495e+peYQWOxbgMvEagqK9VrZxWJxqcRknhHB6YChXOLRUqPLAbuhKo2mox2fIBWs6oWW9nZyLd82fGrgd7Qr05FUxpdgq2V6p4rDvNS3RpBlbCUJscA4dBWStS/wArJBVKgOMjYobDXQ22u2QvH4jkq279V1SdXLYKSoN8ZIhJxuSPtZ1LrTVc0tnAiDwwUbd54pjq3bYlK4M4lGScbmZJJ2YoG2nvdbCXZCB8gnvFSM1Vc6pWbkFTMxs/KOj7l098raoFoqgZoG47HejVklVuSSIP5Z8ZeYOUb3VznhGQyT3mpqo/NxozyY+2f3bvzmzmqTaqp4pi1VRxUvm40b5Or29x+JXIbZV7S229TVbjGg7VI4tswPM0gfcKxo1qjm4uOWqk1H6lSGhrYEkW7MmJPBokxsnKjbVO0UxVfqU40RbxHANR/wBtGXOMqzFerOLjd/UdBqmajjmSkdEW+63aI/7aM/dVbZ2VNxLOB4nXHuSL3HEnFeZ9lPWe0tULtEWwQ86wFodQltHB4lKSMxCgeIdnLXoWRj6rbzjIByOKzNQtyJXjQ00/5S97VfWr1MVltq2pRKdLOx+fXs8cvrViQZy6LTbuj87/APiPqmGtV75dc/tDvWraO5ZbSpqUy9Zbs7b24PnfdP8AmoxRtaupSTrLdgQL249D7o/zUsdEbWrOZTHWe8P9Nufbu9aqEhM1Ko4lRXp25UQVXTxI2EvOGJ5JVlSJcVJq1dSm7e3O67f9s51qjZg5tHJG1q6lUdsnJJ4ZcmZ/KKznbOee2qgpF9Q5kq5/WC5WkIXdPqQnvUqecUlMZCAVQMqrFO/U1Knb6x3SMkXlwgDYEvuJj1KqS2eHRG0qRElWjWy+GYvrr9od69K4NByRfqHMlaequsl25fWaHLy4WlVywlSVvuKSpJdSCFJKoIIJEGk8Qx0CMCm0uvtJ4Zd3DDTRfQ2tOkmbG1culshSW8AwpCQrjrS2IJy+nXn05c4NSFNoEAQBgI4DuROgb5NzbtPoSUpdQFhJiQDuMb60qVRNx2MYLI0TMyr9JDCw6U8UhtZBGRBCTmCNlcZa0O+EALdjcF8rp1tvsv5fdftL3Xr1zSb2RyWZc9S7rb7y+6/aXuvRsx2RyUy9OnWu9/8A0Lr9pe69BYOz0RL0Raa13pSf5fc7d9w916yeyDl0XRTm7lPEgkCRoP1T8lq6ta/vWt4ly4fuX2kpUC2X1LBJTAOFasORM09leZgByUuEGIjugiOeK+hdC6RTc27T6UlKXW0uAGJAUAQDG/OuUgSRosyIR1Ts26BF46ppqwQpJSBpSE5SJqXYhEhRUsASSABUJlwAxKpTfN+MR9YdNO66MlDazJm8Oaf5e341H1k9NS1joyVGuwmLw5pvl7fjEfXT00XHaJbdmV7qnN+34xH1h01YL2G8BijbMOF4c1Qp1C+KFgk5CCFbttApmmSAPhbFMf8AaAHXuchDqjDgCJ4dx4HwTWr4kpUpPFPLE5CD9/uocFm2o2YvCR+bvdqO6FO8RJQoK2E5zug02cfvirLhfpGcA4n+EqaFlLYjM8hMb89tUaT3kls+ARZWu2DcOH8yrlOgCSYHPlXO+m8GCOa1LruapccUMitIB3kgeiam77UmRUbGmGSwLmf9PxlOHgfpD1iqhAJdkmW+kCSoDzmtLpB8Y8c4+cLOpWZTbL3AfMwmS8PCHrG+qqOGCbWPDQ6DByOvyUlvJTkpQHnIH31m0gFUTwJTocBzBB8xrUvZqFIKcPJJIxAkbRIkeeoLm6hXKlNPCJSnFLFz1F4aq5UVnMU5Ch0yCpTTvBVinmqDhGaRSK+fPceTlq5CV45Tjw7tVGRurAn4pTwIwTYjSvt7RVYpnFgCSchS2jVDsBKdJmpvtVNxUVuAHbWjKrBgSs6joKcLB9NIVWTMpgh2A4rm7vRqwpWFPFkxmnZ662NrpNEucuB1neHGAq+1zsTgPrHTT3ulqo3eqcQ0lP2td8D3p6aN7pap7tU0S7XO+D709NLe6WqewqaIzRlotDgUpMDPeDu5jUutVIiAVrSpPa6SFTcMupeUsJ4pPKnOeaeag2miG4lZPpvDr0YLWaukFME8m41zm10dfquhrxdgpPOJMQRHp6KzdUsz8XMpu733p6NKsm9i2oR3YqziEAKMxHLGVai02doAEDubMD5SAeioAcTKdxCVZk/6Ut5pZ3lREquAlWQkRzbtwnf56bbVSBBmfvPwzV0/hqCUJpQOKEtyTAMHDls5SBuigWqixsOOXw8cSAPj8clmX3bTtTT2jSPy4YThOKZtleKSSNhAyMGPP6N1ZOtFMtgKGUnMqiqakgn8mMM/l3YKy/bK84E8vJ76wdWa6Me7+auoCahdwTm6abyxQIKthOXoFZmuwgQcPNMkNk6NLv8Aa3An0zSau25KsXNsV0f8yrobDgCCMe8Lq3aoxgqEYEajipP6ZYRGJcTs4qt3oqRbKTvhaZhc95ozKHOs1rJHC5gSeI5s+rzVe2pRmltG6oJOvejzMPzhMH8k9t8+DOtSCIlBqMAxKq+cTRvlOz+qe/DqxSckardVYjX3R6hIuDE+Ke6lKo0gQpNemMz9UXb622iykJdzVsBbdBO+c0bKzfVY0Ek5IFpZwI5HyTv612iJKnY/uOH7k1AqsfAaUG0U24k9CqBrrZeOPs3epV/DqjeWa/VSXrSzsKXDOWxPWrlNrpnEAqBaWkQQVC21uYOQQ7Iy2I69BtLGhaNtDAMinOn0ZlSV7dwGz61Yi2MJyKxNQEyVpNXycOQPpjf6alttpngfvxWjawa2G5qD12nkPPs2+us6tra8QB09UjUaMp9VU/fNgSUmP7IPn+kKre2HIHwMKC6mcwPFs/PiFdb3iVbAfcP30m2lriYlbMe12AH8kRWhqNAV3SmSvcazFpaDimBOCGumlmcxAz2kfupG0NdM5LOpZ6hxkQqrphQCQiEkqSTn9EKBUMp2jKsn1myECm6nAgYorgjzUr4CvYOOi5jSevFuw8tlbbxUggEpCCnMA5SsHfyV307M57A8RisXOaw3TmhneyRapSV8FcRzJb3f4lW2yOJuyOvkgVWzx+/FUt9lG0UCoNXGWeaW59H5StDYajTBI6+SH1W3oCSOylZk/mrjf9FvZu/nKTvZ9SMx18k9swY/PlwTPdlGzTtauPqtfi0NsFQjAjr5JCqxxlDu9lqziAzczn9FqNkeNqj7NqwIIwJPHSNFbnAtMFY9/wBkdpSpSl8DDEFLe369Zj2VVutEtwEcfJRTuwA8/qExxp/qb8yfDvViOyXbAJlu4JEYsmxiyVP85nnh9/psewaThJeZOeGA+SxIqvf8Tvh4DHLhPhCDvNeWTBUl7fAhGzL9Or3Ks4XfhgeH0C1aZwKzb/XBlSXODbcSspwoUQjZH0uNkZJ2TRS9mVGubfIIzIx8lNzGVgN6USGykJMnzR99d5s7i+ZwQWyIQaLhIGw/6799bFhJUuYTktDR+lWkJOJKiZyyEQQAdp21z1bPUefhI+/BQaJK12tbmgQcLmIb4R7uNyVyO9m1DhIjx8khQdqEHpDWdDihkvBvyTiJ5e+ralYHMHCfvuVCi/jCoGsCeRXqT01e5HuS2Dlr2GuCluJSLeCTt4TYPqVyVfZjWsJL+nqr2IjNH3msSbdQhvhFKk4cWEJBn6WEz6q56diNduJgDjE/zQKameyFwMKNqFFX0S7Ec88Gf+GnT9kXzg/p6q20xxWhY9kxS9tmEg7Dw0z6OCGVKp7KazJ8+HqmWjgqLvspwopTaBQG08NH/qNUz2NebLnx4eqVwHNJnX8rBJtsIOYHDT7uD9NQ72XcMB/T1UbNajHZJACR8lG4Twu2Mp/N09wj9XT1XU0wMvvkiU9kIz/0w2TPC7fh81cu4EY3+nqrv9yf5xSP6KPa/wAOr3Edrp6o2kYx98lJrXwuHO2AAzzcJn4YrOrYoAh3T1WTqpfm0eOPkiG9dI/o49pH+SobZozd98021A39IXL603b1y8HUOLZGAJwJUoiQVHFIKeXk3V32d7KbbpE9/wByoqOLzIMLnnreDKllSjtJzJ85JrqFScgo2JzJWfcaRDctlGIHfij3Qa6GUL8PBhSacYSsp10J73fXU1pdmjZzxWhbJlI2f/dn31zvMOUGl3oe4t8Su+jM7piPTWjH3W5LRrbgRbur6ggLSsKG/ixHJvNZNtoLrpEJlZq0bZ2gbK6QVMJre5CJlOKeXdQ+ne4wqATPOcIRlhiefL3clNrbg1R+VO/aYUyVZwDEcvpobUvGITBxhaWpWr3bC44DheC/JqXiwcJ3pSIw4k+FtndTqvFNt7NatZK7v5lj5eP2f+NWG9js9fRVcam+ZZXlw/Z/41Peh2evoldajbLsQpQM7lK17ipgwOTi8L++sKtdzzhgO4/zhFwK/wCbN/dfNp81oP3vVnFLi0n/AHeioMZ3ryi50u4lak8Q4VETh2wYmuwWVkceayITsPlJJnPLaB/pUvYHYLNryQVYq5VJUEhRk5mSTEbYPIRUhjYukwoDzxTsNPLXiLTZMbVhUDzDFB9M0OdTY2A4+H/hM1WhajehVqBKlkk7YHn/AOegVym1MbgAsjaFA6voTtUctoy28pMU99ccgoNdygptAJTMjnz/AHVQLiJU7w/gAsZ5WBZwyEgyBMjbXY0Xm45rrZUJEohvTLg3J9IOz11mbKw6q75Vjul1hGIpB8wPLtzOypbZml0ArMVC910KVvrS6RhShOQ3hXWof7PpgySenkrcC0YlaujNPFZIcATswxl55kma461jDRLMVi6oRkt5hGPaco3VwON3gkKpTu6usud8tz0KSP8ALQ221GZAdfNXvLhwCDuNSbcmS4+T/aR+HWzPatYCIbyPmkbQ48AududCtIUUqS8IMd8g+nJGyvRZaqjmyC3kfNWHGMkY3a26R+dk8hUJHpwxHprJz6zj+Xp6qNrwhBu8BiIS4SrPeIzO4xHvNat20YjBWXYSVL5atoBIg5GZzynfS2TahkrEViUA6McqwgnkFdDfhwlG1g4o7RmgmXMIWpwKIzAKRn6Umueva6rJugR4+azNqIdAAW0vU9hBSQt3PbJRsnL6HNXGPadZ0yB180by53AKpWqjDjhCluiEkiCjOOWUHlqh7RqsYCAM+/zSZanCcAtTVbRzdk7w7ClqcwFEOYVIhUEwEhJni8tRWt9WoLrgI7pn6lWLdUAwA6+a3tIa93baQoNsFOw8VeR3H85sqqNQPN05o32poOvms5vsm3alBIbYkkfQcPqhyuktDQSUzbKgEkDqt661yuEhCQhouESviqKU8gHH2+muFlpc6ScuCy36roOvmq7vXW4SjJLIWe9JSsoJ8HJYINOnaCXYjDqkPaFQH4gOvmvGri1xKUTMkkmOUnOvbFUwuneCcVLEc8znUwFIJCdKyNhjzZHfv9NEAolaGhFpCnCpONQbOAKJPHxJAPPkTlXPaQSGgGBOPygrKs6AuscbwW5W4ZKiEoElH/gQc68gG/Wus4Z8frK5gTmoDRLDYT8oJk8YNhSiszvPG4vnNXvFWoTsvlPD6J3jmUBd2jSlqKGylOUDESQIG8nMzPrr0rOHGm2TJyxgSdMxAAyOqL2iznbNlZIS2CoZEkrAEckKAPvqdq9v6sOGU/QrRtR7Rn9EydGspHHgqOUAqz9Zn7qDXqO/Ll4J7V/BEvaOaE8XvRG1WWXnrJtephjmpvuWKluczlJ923Ku0u4BaXowRCLJMjEMz3sE+nYazNV3BSajowXTaFQA0tRJCUzmcwPNvNeZaSTUDeJWQqOyCFvNMuIxpC/MtKUkjklJEEH11rTsrHwSPAq2udOKxe6i68d9hvq12+77P2ep8113BooK1geUQXCFxvwpB+yBTFiptHwYeJRBH5TCKZumHe/SJ9IrN1OrT/KVk+pVGaOZ0XbKiED6yumud1orjj0Cx2z9VXf6LSTImPWR76ulaHAQmx8LIdZKe9Vl5h9xrra69mFr8Ls0Oi+cSqQrMZAwnZ6q0NJjhEKtmw8EUnWC5JH5XmHFRumPo89ZGx0APy9T5o2TBjH1RI0vcgypeSsjxUD0SE1nu1AiAMu8+axIY4G7mr7bTDuMAryz+inljkrN9lp3SY+qgthsonSd88gAY5SQZ4qDM/3azoUqTjMY/M+alkHArMtbgJWDMHl5PR+6umowlsJuaYWyOETKkOEKImclA88KkGuL4DDXDBYzBlYN7pe5kpW5M/ooE8+SffXoUrNQgFo6nzXaynSeJA+qANyrl9w6K3uNWmybopOXAI2AHlAApBhBzSbTIOapmrVwnQ6RmlRB5QSPuoLQcwgtBzCvXpF4xLzhw97K1HD5pOVZijSEw0Y9wSuN0HJaeinFqxOuKW4cSRmoqUdm8nzeques1rYY0AYH5LjtJF4NGHFE3dwW5Jk8bdltn91Z0wXfC05j76rCmDUMA8FiPlYzC1AKkxiOwnz12NunAjJegy7ERkqg4pKu+Mg7ZO2qugjJVAIyUl3az9NccmJXp30hTYOA5Iut0VIcPKfXV3RoqujRSRcqnJZH949NIsGiCwaI0aRKUYOEVB2pxHCTziYNY7AOdeuidYWGycTgEAt+STizO+c63DIEQugMgRCglQJOYqiCEyCAiLBAUvOIAk8kCs6pIasqxLW/NUvupKiRAE5bBVtaQIK0YxwaAUk3ShsWR5lEfvpGmDmOiezGnROb9fjVfXPTRsW9kckbIdnomF4rwz9Y9NPZDTojZDTooFwHf76d0jgndI4KSHgOT3Ui0lSWEq5V7IjFlyTl6qgUoOSgUY4KpNwQZCoO4gxHmqyyRBCvZ4RCsN4oiC4ojkKiR99TsmjEN6KdmNOigFye+99OI4JxHBbVi8pKe+JA3SYiuKq0E5LgqgEwMFDSTIKkkGQoxnuqqLiAQeCdB5aCDmEWHrcZcGgxlJSJPnrG7WON4rKK5xk81O40VdOJk2r4VHinBPJ9GuhtIsMcFsxtx2BwWMEOsOQtC0KylK0lBg8ygDHPW1RgcIK6ajGvbBRzt4CJBGzZP/M65W0owhcbaJBghALbSqSDB5Ds9e6ugFwzXSHObgRKGitFtKjhy2b6cpzipEUkk2GnKJSKPX/zkolOVr6t6KZuFLTc3AYSEghRUlIJkCONzZ1bXlnxU/zSAPkTB5CUi+7i0SvfUEQIOQEbeTfTudkYAXR/tnHxlcRe3iU5WM8/fScxxa7DQJbRuqfFz1YpPLsijat1TKeTvqdo2bpYeSZeO0s7ujsxkLu39s31qWNH4G4grS648FbaaZt3FYW7hlavBQ4hRy25AzTDScknS0S7BGFfPVXTosTUbqo4+eghwGSm+NVyesms11bvcGzZreRhBxpS4RJmRKUkZVOIW7AwiS7qtTR2srKm0F95pl0pBW0txKVNk7lJUQQfOKgySqumcMlf3RWfldv7ZvrVMHIouu0SOsNp5Vb+1b61KOKRDk6tYbTypj2zfWqQCqcDKwtC67IdefQ6pppDSiG1lxIDoxKTKcWRySDly1cDgioyAHNxP380LrPr2lhaAxwT4UmVFLgOEzEHBzVbH3VmKF8XnGD9/JYqrW00hFzcXSGHFcUt8I3xQglIPHzzAn01cNfjknefT+FokarY1YsbCzWpaL5pWJOGFOtDeDuPNSAAP3ooqOqPEXV0fdBaeVMe1b61UIWOzqaFaOIU7rnLO+0Lkdd9WEXCFutoKrmEBIxYRAUJyUQnvSrbTNneeC1pWxgN1xwXB9xV/wCT/EZ69LdKui6N8odrofJLuKv/ACf4jXXpbrV0RvlDtfXyS7ib/wAn+I116h1B4zCYtVE/q+vkhdI6tXTCMbrWFMgTjbVmdmSVE1LqbmiSrbXpuMNKp0XoV+4xcC3jwgFXGQmAZjviJ2Gk1hfMIfVYz8xQ1raLcWlCBKlEBIkCSdmZMCpGJhWXACStG/1Yu2UFx1nCgRJxtmJIAySonaaosIElZtr03GAV3GhNS7N23ZWtK8S20qVC1DMpBOVdDKTTC5KlrcxxGhWx3Z2Iy4bZl+bd3f3K021MZlZGhU06hLu0sfHfDd6lG8U9VO71NOoTd2lj474b3UqTVpaN8ZRu9T7IUX9cLIpUA9mQQPybvJ/Yp7xT1QKDwcvovK9E26OGQH5DU8eJkD+7J9VcNNzC74sl6TqmBLc13uibjRNs4HGnVBUEZpeIg7cimuxlSg0yD9Vxv2zm3TjyW0vXOxH898N3qVZtFI5FYbvUPDqEk662J/nvhu9SpNdmqvd3xiOoQGnNdGQyo27oU7xcALa4PGGLvgB3s76wfVaTIKqjRM/HkvPrlp99a3lJEqOZBSkTGwZzsFYOtdOGtccjPEiMOGXVdBr0mQyfqnTq/ckSGvto61czrbQk/F0PkoNvs/a6HyU06vXXivtt9ao32h2uh8lO/wBmP6uh8lHueuvFfbR1qe+0O10Pkj3hZu30PkqV6HfEyiI28ZPTVi1UjkehWgtlA5O6HyUO1jvge9PTT29PVVvVLX6qaNDPkSEfaT00jaaQzP1SNrojN3Q+SR0M/wCB9pPTRvVLX6pb5R7XQ+Sl2kf8X9pHTS3ujr0KW/UO10PkuosbnSCXUFy5xIC0laQc1IBBUBxBtE76G+1GA8enmuR1ss5Bhp+/Fdh3QNH6K/UnrV1N9s0QMQenmuF1RpTjTzfgr9SetW/v+zR+V3TzWV8KaNNNn6KvUOmoPt+zj9LunmpNVoWVd3jxu21ocItwmFt71K4+YEc6d42VyVPbdJz5h0eHmullroNplpBnX7KjrYr5SxwbeSsSTxshAnkmpqe2KDmXQHdPNOhbqbH3iD9+Ky9ULRVoXS5BxhIGDPZi24gOWiz+1qLCZBx+XmtLRbqdWA2fvxXLN6KeaUlSVJCkkEEE5Eb801DLYwmRK7hbaT8IP34p7/S104ktuvKUkxIMQYMjdyiurblwWzBTHxNCmxpy7QlKEvqCUgBIEZAZAbKYtDhkUi2kTJC1tBaNQGnuGbSpahxFbcJKTtnZmZymuJ1upgwQVx1rcwOAErBOjF/on0noqt4YugWpnerW9CubZR6z0VBtTMsVDrbTGEH78UOLZUxltjaeitNoF9nS/CFuq0m1WuZDgCMTkROiu7XLJ2p9Z6KjbtGqB+ELdh8TOZ8k/apfKj1nq0t4Z3/fiq/ydbu0zmfJRXolzlR5pOf2aoWlnf8Afim38H27tM5nyTW+i1ZiU5c5gebKaH2huBxQ/wDB9v7TOZ/pTaVs1MpTiKTO4Ez7wKdCqKpN1Zj8I20SbzOZ8kXou6C4QgEcWTMQSIE5Ty1jXplnxO1XI78Fe0HG8Xs7sTl/xXSs36IGRGzbHorzHUXSuF3+HntSfz0+bv6UQLgb/dWdwqP/AE+9o9unzd/SoruOQevLz0wzVA/w/wDaPF9Pm7+lCXgxxs55926tafwrel+A/aLJ+Onzd/ShjbqMSRlznorYVAMAtv8AI/tAZOZzP9K27HQrjiApJQAZyJVMgwfokVy1K4aYM/fivPrfhG3U3XHPZzPkkrQTgMEoz2Zqy+zUb0zv+/FA/CNtIkPZh3n+lQ7Xq5U+s9WjbN+//Kr/ACVb+2zm7+laHaGY/KR/c/31q6abyyoLpHA5nkCuj/Jkf/d/D/cqNI6I4JtS8eKMP0YmVAbcR5ZrGnWvuux98lpQ/BG1eG7eJn9Og/7lkvLMJI+kfNGVdDAJIPBdzf8ADzEg2nL9n9ykxcETIn/Sk9gOSl/+HN7/AFP8H96OC9hOxQkHn3g9NYRmNFzn/Dw4gWnL9n96d0wKG4pN/wAPL3+p/g/vTJzoOCZ/w9j/AFP8H96oesgrfHon99W2qWrRv4DLf9R/B/cs241XxmeFj/Dn/PXSz2hdEXevouxn4RuCNt/D6qVvqrhUCXpjdwf++k/2jIgN6+iVT8JXgQK38PqthzR2JOEKj+7M/arjFa6Zjr6Lz2/gW6bxrz/s/uVTeggARjzO/DEbP0uarNrJIMdfRan8GuJ/6/8AB/cpp0L/AFn2P91SbX3dfRZn8F//AL/w/wByCa1PKVKVw8hW7g9n2+et3e0wQBcy7/RfolltuwptpxN1rW59kROXFXdpChMY5OeeGNoH6XNWe9hzpjr6Lo30PdMdfRY96goy2yY5K7aZD16FIh6qzOwH76rAZq4AzKtsNFziOKJUDETlv376mraMhCxqVgzISm0toYvLH5TICAMMj/yooWoUm/l6+ixD/hyRFlorDhRiEgROGNxPLzVnUtF6XR1RtQ1uSLbsoSVYsRyyiI9MmsjVl12ISdXl12IVDz2ETG6ra28YWjWXjCY3UCY9/wDpT2eMSnspMShtJ6SDQScMzumI91aUaBqEickNZgZOSze6X+q+3/trp3D93T1UwtjRvZB4JsI+TzE58LG0zswVhU9lX3Tf6eq8+vYNq8vvR4eqtd7IoV/RoOyeF9f83Wfuf9/T1Us9mx+vp6oXu5T5P8T/AGVXuk9vp6rbdD2unqqfnBuojAz9VfXrvFjYL0cRHA8i4Ejmp9305mT9+CI0frQ9eOJt3UNhCzmUhYVxeOIJWRtSN1cNaw07Mw1WEyNY44ad6BZ22c7VhMj+eGi1rplDZhSoAEyY5eX1VxU3OeJAWtN76gkBCXLyRGEjOa1Y0nNdFNjjmFn3usCmhhHBnKQCFb/MoV0U7E2oZM/fgh9npwSSZ++5Zi9bnzHFby5ldauoezaQ4np5LEUwFIa4P+A16ldel7spanp5JbEapDXB/wABr1K69HuylqenkjYjVSGuT/gNfVX16XuulqenklsBqjrnWC+bbQ6thtLa4wqIVCpEiOPyCsWWGzPeWNcZGeXksWtpOcWh2IQndvceA19VfXrX3TR1PTyWm7N1KXdvceAz9VfXpe6aOrunkluzdSn7uLjwGfqr69Humjq7p5I3VupVnd9c+LZ+qvr1Puehq7p5KNyZqVW5rzcH+bZ+qvr1Q9kURxd08lQsrRxKz7rWJ1e1LY8wV1q6GWKmzIn78F10yaeSa21hdQSQlGYjMK61N9ipvzJ+/BOo4vEFTf1meUCIQMtwV1qltgpDifvwUN+EyMUm9ZnREJby5ldag2CmeJ6eSDirO6p6Zwt+pXJHhVPu6lESenkpuYQknWt4fRb9Sub9LmoPs6lqenkgslDu6fcV9FHqV1q0bY2DifvwWrXlqS9PuERhR6ldagWNgMyfvwQHkGUNe6SW6EhQTxRAImfTJrWnQbTJI4p3zj3oOa1hTKU0QiU+KiE7xTTRCUr1PQ2g9F3SVKZZJCTBlTwzid66+er2m2USA92fcPJeJVtFqpmHO+nktez1VtGlhbbOFSZg43DEgg5FRGw1y1LbXqNLXOkHuHksXWus4QXdB5Ix/RLKzKkTIjvlbPQawbVe3IoZa6zMGu6DyVCtXLY7W/tudatBaqo49B5LUe0bSMndB5Id7U+yUZUzJ2fnHevWjbfaGiA7oPJS632hxku6DyVfcTYeI+I716r3jae10Hkp3yv2ug8l5TplhKH3UJEJS4tIEkwAogCTzCvo6Di6m1x4gfRe9TM02k5kAp7htsmUCEiAcztPn30mueMHZrenTEfFqqVtiMhn6asEzitH02x8IxR93pV51pDK14m24wpwpEQMIzAk5HeaxZRYx5e0YnNQyx0WuLgMT3nzQabccn31oXlb7Fmis4BG8e89NTfcjY09E7doFbBl5z66HVC3NGxYeCK+QN+D7z01jtn6p7FmimjRrZ+j71dNI136qTRpjgre1TXg+9XTU7w/VTs2aJdq2vB96umlvFTVLZM0THRjXge9XTT3ipqnsWFROjWvB96umnt6mqexZomOjW/B96umjbv1T2LNFE6Pb8H3npqts/VPYM0Q1xaIGwe89NaMqOPFPYM0WarbXSFxOgHBRpqU9CFJKeWlKsNHFWm3gAmIPP8AuqL8kgKw1swq4FViiGoiz0o60khp1xEmTgWpI9QO2ofRY8y5oPzC53MpuHxNBPerjp668qf9qvrVO60ew3kFG70c7o5BN2+uvKn/AGrnWo3Wj2G8glu9Hsjkl2/uvKn/AGrnWo3Wj2G8gjYUeyOQXZ6ha1ElNu6XHHFrUQtSsUDCIHGM/RPrryvaNiiarIAAyAjivOtllj42wAOC9CivEXmIFzQtsolSrZkkmSS0gkk7SSRma2FoqgQHnmVptqg/UeZS7R23kzPskdWjea3bPMqt5rds8yl2jtvJmfZI6tG81u2eZRvNbtu5lcl2SrFpq3bLbTbZLoEoQlJjCoxIHNXpey6j6lUhzicOJniF6Hs601DUcHOJw4nvC4B12EgA57T0V7LWyZXv1HwAJQ5WTtJ9daQAsLzjmVaH1eEr1mpuN0WgJ1TG4X4SvWaLjdEi92QKIYdVsxqz34jlWbmt0XRTbAxMruNTtCFQS+tYWhQWMChizCimc8t1eNbrSBNNogiMV5PtG2XSaTZBEYg90rrE6KY28C17NHRXm7ap2jzK8g2uvlfdzKmnRbHiGvZo6Ke2qdo8ypNqr9t3MrP0vaNIw4WWcwcuDRO7MEitGVKjs3HmV1WWrVfN57v+RVmjbBhSBit252SptHG5wYzpPrVAcHHmVNotFdrzdqO+QJwV69F2o2ssD/DR0VO3q9o8ysharSf1u5lUO6OtoMMMnnDaOilvFYfqPMqxXtHF7uZQitEW3k7Ps0dFMWmv23cyrvv1PNRGiLbydn2aOinvNftu5lO+/U81FeibfxDPs0dFULTW7buZTD3alYem7RlIyabHmQkfurus1SqTi48yvTsgc444rOt2GynvUQDGwZTXQ97wcyu17S05I4WLPi0fVT0VhtqnaPNcuKJt9EuoKhwazz4FdFQ+s1wGI5pPtdJ4BvDmFqG3cS1hS2uT33FVs28norlkOfeJHcuLaU3VLznDDLELLTZPkKBackxnwa+XzV1F9MEQRzC7TWogghzeYV97o51SEo4NzLMQlWUbQct9RTqNa4ukLKlaKTXl14Y94RlvoxfBoBSsHeMJ+6KxfV+Mrnfam33Yjmik2xSIIOXKIrEvBKxNUOMyoXTMpIichQx0EGVVN8OBlYL9oofQV9U9Feg2o08eq9NlVp/UOaqFovbwao/snoqto3Uc1e1Z2hzUhZubQ2v6quiltWdoc0GtT7Q5hN8nXtwKjlwnop32ajmjaMykc1WsEbcvPlVDHJVIK7HQmkmUsNgvNpMZgrSCMztBNedWovLyQ08l89a6FR1ZxDSR8iju27Hj2vaI6az2FTsnkVzbtV7B5FLtux5Q17RHTRsKnZPIo3ar2DyKXba38e17RHTRsKnZPIo3et2HcirGL5peSHW1EbkrSqPUalzHN/MCPmpdSqNxc0j5gq+ahQlNCE9NJVgySCMhEc/PRkqyGCtJpzhgohKalNVoWSTI+/opqiAr2yN+Y5OepPcs3A8M0yieWgIEKE01SWfIavZu0KMExNSmkhQOyg4IIhRdQTEVBTa4BWCmpKrWvk/56KfBUG6oO4xKJy25btoExNINXQy60BQXbr5PuphUKjVFp8gQUiPRHqogapuYCZBVWETlkD7jTlXJjvUhbrUgwJz5QPvpiL0pbRjX4qPyNzAlOHYFTmnadm/zVUi8Sntqd8unTVc7faDulqJ4LLdx2+tXo0q9Foz6HyXe22WcCL3Q+SG7m7rxP22+tWu9Ue10PknvtDtdD5Jdzd14n7bfWo3qj2uh8kb7Q7XQ+Sbubu/E/bb69G9Ue10PkjfaHa6HyS7m7vxP22+vRvVHtdD5I32h2uh8lvao6KeZW4XUYQUgDjJMmf0Sa5LXWY9oDTK4bdXp1GgMM8/5rpVVwLzwg+2bQ+n7ldFWKbtFvu1U8Oo80u2rPh/ZV0U9k7RG6VtOo80/bZnw/sq6KNk7RG6VtOo80u2zPh/ZV0UbJ2iN0radR5pu2zPh/ZV0UbJ2iN0radR5q+2vEOTgVMbciPvFJzC3NZ1KL6f5gr6lZJUISoQohR5D7umhOBqnihCcUkinUeSlCAFEnfuppwm++hCqU1tj0ZnIkbffTVhyitpyciCOcn15DbQFQdTIxn78VUiyM5n1UKzWEYBJy2nIRShDasYlFBMQBsFCxmZScST5vfTuyhpAVgoUqKlRSQBKRVlNCIxhIqihAEp4oQnppKt2SCBtjfspKmwDJWGvQjnKj1q6tdIqtXpC20xwPTzTdo3PCR61dWjbNVb9T0PTzS7RueEj1q6tG2alv1PQ9PNLtG54SPWrq0bZqN+p6Hp5pdo3OVHrV1ae2anv1PQ9PNH6JsFNFRUUmQNhO6eUCs6jw7JctptDaoF2cFpVkuNKhCVCFyDnZEtUkgtvyCR3qN3+JXpj2TWImW9fJdwsFUiZH34LM+c39V+N/Dro9zfv6eq292ntdPVL5zf1X438Oj3N+/p6o92ntdPVL5zf1X438Oj3N+/p6o92ntdPVL5zf1X438Oj3N+/p6o92ntdPVN85v6r8b+HR7m/f09Ue7T2unqn+c39V+N/Do9zfv6eqPdp7XT1TK7Jk/0X438Oj3P+/p6pj2aR+rp6pkdkuB/0xPPw38Og+x/39PVB9nSfzdPVP85n6r8b+HR7m/f09Uvdp7XT1T/Ob+q/G/h0e5v39PVHu09rp6pDsm/qvxv4dHub9/T1R7tPa6eqXzm/qvxv4dB9jfv6eqPdp7XT1WzpDWtKLRu5CASsgFvhBKZxb8Ofe8m+uNlgL65pTEcY9VhTs5NU05y4wrtVNZflvCDguD4PAe/xzixfoiIw++ptli3e78UzPCMvEqbRZzQjGZldFFcS5VWu4QDBWkHkJANMNccgiCsvRGmlPPPNlkoS2SErJJDgCikFPFAggTtO2umtZxTptfeknhp1W1SkGNa6ZnhotmuVYJUIUXHAnNRAHOQPvpgE5JxKcGkkhNMX3AMuO4cWBOLDMTzTBj1VrQp7WoGTErSmy+8N1UNA6S+UMIew4Mc8WcUQop2wJ2clO0UdjULJmE61PZvLJmEfWKyTGhNR4SlKd1IOUSi6uAe7HOJRV8p2kn81ymfGV7TfbECLnX0XpNt5Ai719EZ83dr4x/6yPw6x9719G8j5qd/q9334rM1m1Mt7e2cdQt0qThgKUgjNaUmYQDsPLXTZPaVWtWDHAQZynT5rWha6j6gaYXB17S9JKhCVCEqEJUIR2g7NL1w00okJWsJJEAwTukHOsbRUNOk54zAWVd5ZTLhwRetuikW1yppsqKQlJlRBOYk7AB7qzsdd1akHuz7lFlquq07zljV1LoSoQlQhKhC3dVdYXLRZCAghwoCisKMBJOYhQjvjtmuO12RtduM4TELmtNnFUSZwlev2N+08kqaWlaQYJSZEwDHqIr5ipSfTMPELwnMcww4Qud1k1VtHFrubh1xvFhBIUgJEAJG1BO4b67rLba7WilTaDznXVdVC1VWgMYAfv5rotGNoSy0ltWJAbQEK24khICTI5RFcNUuNRxdnJn5rleSXEnOUTUKEqELl+yHo51+2QhpBWoOpUQI2BCxOfORXoezarKVUl5gR/MLssVRtOoS48PJdJbJhCQdoSB7q4HGXFchzVOkrJLzS2lEhKxBKYB9EgiqpVDTeHjgqY8scHDgo6J0em3aQygqKUTBVBVmSrOABtPJTrVTVeXuzKdSoaji48UQ+7hGyaySYy8qHLo5EAR++haNpDIqhd2eQe/poAWoohQ+Vq5B7+mnCrYtS+WK5B7+miEti1R+Uq5fcOinAVbNuiw9dX1GydBPgbh4xFdvs4f8AyW+P0K2s7GioCF5bX1C9RKhCVCEqEJUIV1pcqaWlxBhSSCkwDBGzI5GpewPaWuyKl7A9paclZpLSLj6y46rEsgCYSnIZDJIAqaVJlJt1ggJU6babbrckOkVZWrRKnhFKVpcCfAKUlVcaokCmoIaoU1ngtTRWsVzbIKGXMCSrERgQrMgCZUknYBXPWslGs688Sfmf5Lnq2anUMuCnpLWe6fbLbruJBIJGBsbDIzSkGlSsVGk68xsH5nzSp2WlTdeaMfmVdba4XraEoQ9CUpCUjg2jASIAkpk5CpdYLO5xcW4nvPmk6x0XEkjPvKs7t7/x/wANrqVPu2zdnqfNTuNDTqU/dxfeP+G11KPdtm7PU+ae40I/L1PmkNd77x/w2upR7ts3Z6nzQLDQ06nzS7t7/wAf8NrqUe7bN2ep80bjQ7PU+aY673/j/htdSj3bZuz1PmluNDTqV1GgdN3aG03V46FWygQISjFixYRIQkH6J3159os1BzjRot+Md5y8SuKtRpF2zpD4kJrbrwlSWxaOqCsRxy2Iwxl34O+rsnsvE7duHDHyRRszmPioMCsXRms966sNJe4y1BKZQ3EnYZw5V1VbBZabbxbgM8T5rsdSohpeRl3lelaDsXAykXMKdk4iDkRJw97A2RurwLQaZqHZCGry6tb4vgyR3yNHg+89NYys9s/VV8AjwfeemlKu+/VXrYTB4o2cgprMPdOaz3rRKwUqbCknaFJBBjPMERtFJr3tMtJBXQHxjKDf0Nb+Tsg8zaOjKtt6r9t3Mq2VH6nqqu1Fv5Oz7NHRT3mt23cytL7tTzS7UW/k7Ps0dFG81u27mUX3anml2ot/J2fZo6KN5rdt3Movu1PNRXoi3g/kGfZo6KYtNafzu5lF92p5ryKvr160pUIlPNCJSxc9EJ3jqli56IReOq9e1T0Rbrs2FKYaUoozUptBJzO0kSa+Ytleq2u4BxAnUrwLRWqCq4Bxz1K8r0ukB94AAAOLAAyAAUYAG4V9HRJNNpOg+i9qkZptJ0CErRaJUIlKhEpUIlep6gaKYcs0qWw0tWJfGU2hRyVykTXzvtGtUZXIa4gYZErxLZVeKxAceHFdF2htfJWPZN9WuHea3bdzK5dtU7R5lLtFa+Sseyb6tG81u27mU9vU7R5lLtDa+Sseyb6tG81u27mUtvU7R5lXnRrRQGy0jgwZCMCcAzJyTEbSajavvXrxnWceaW0dN6cdeKoOgbXyVj2TfVq96rdt3Mp7aof1HmVNrQtukhSbdlKgZBDSAQRsIIEg0jaKrhBeeZQazyILjzRoTWKzlKKESo8EPBHqowTvHVVW7+Lk5N+3ftqnNhW9l1X0lmlQhKhCVCEqEJUISmkiFTe3BQgqGcR7zFU1smFpSph7rqyrm+LgAIjftq7oC7qdAUzgUKTVQtoVRVVQrhUOGtAtGqh5WVW0LVgxQmiUzKvCJPR7hW1cxhotrQeGi2W64iuBymVUoUwq1qpgKgFQo1oFqFS5VhaNWNpQ5bK7aGa76CzNIkBERsGXNXVRm9MrUzBWPhrslTdxVj9xICcKRnMgZ7ANvJlNS1kGZWLvhOZVV40EqgZ5CfPVU3FwlYkzmh4rRKFJtEmkTCtjLxhESjwaz+LVb/8AtaL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9" name="AutoShape 12" descr="data:image/jpeg;base64,/9j/4AAQSkZJRgABAQAAAQABAAD/2wCEAAkGBxMTEhUUExMWFhUXFxgYGBgYGBgXGBYYGBgYGBgYFhcYHSggGBolHRUcIjEhJSkrLi4uHB8zODMsNygtLisBCgoKDg0OGxAQGywkICQsLCwsLCwuMiwsLCwsLCwsLCwsLCwvLCwsLCwsLCwsLCwsLCwsLCwsLCwsLCwsLCwsLP/AABEIAOcA2gMBEQACEQEDEQH/xAAcAAABBQEBAQAAAAAAAAAAAAAEAAECAwUGBwj/xABREAABAwICBAYNBwcLBQEAAAABAgMRAAQSIQUGMUETIlFh0dIHFRYyUlNUcYGRk6GjFBdCkqKx0yMzYmSUweMkQ0RjcoKDwuHi8DRzssPxVf/EABsBAAMBAQEBAQAAAAAAAAAAAAABAgMEBQYH/8QAQhEAAQMBBQUFBgQEBQMFAAAAAQACEQMEEiExURMUQZGhUmGB0eEFFSJxsfAGMkJiosHS4gcWRIKSM3LxFyMkQ2P/2gAMAwEAAhEDEQA/APNO5e/8hu/2d7qUQU4KPsNVLxJClWVyTtALD2Ef2uL7vXUuDtFYYV2mg9ULgHG+25J+iEKyG6YTAOzLdWF54JDWS4/lJwDXcHH5LYNW8xoh1AUQ06ZEgcGrdPNQ5lQ/9WXVf1u/SdLpyMcYTWFp2yuyqRavni5YWXCdpy73bzVbaZAxCQ7mXj+9wuN/cKebnfLgsQ6AupKlWtzJHiHSd0Z4attV7RAB5KjE4EHvDbg/4mI/nnxQSNXbt8lK7e5ZAWkD+TPHGkzJJwjDED11QFQqJfwWG5q7pBQg6Puv2d7bMz3vPRdOiV5RtdU78GTZXQgSP5O9t2D6G6Z9FU1p4pHFWt6qXyjBsrpKRt/k70q+zWgkfEOCkNlEPaAu0J/6G5SgAkksOiBtKlEpgemiIw+XUBVELJa0FdvDGzavuI2Ym2nFpkbRiSkiazcCckyIKI0RYXKH1IFq+46lJC2kpdS4EKwhYUlKcQSpCigyNjk8lbNwAM5Yx3tOHjjKlzTnGCD0roq6bPCXLLzalqJl1taCtW1RGICdufnrmuEG7CttORf46IANnkNaFrk7jtE5bIOQNZkKmtdOSmls76YjiVpcdophFaNAyCd1w4JlNmk5oSuO0UcB5DWd1F12iWA8hpiUXHaJ0IM7DSAVNa6clahJnZTOS2Y0h2SsA/5sPoVupBalp4eR8HcP5oyz0VcuiWbd50BUEttLcg7YUpIIJgiqAlZvq3CAc58fE8fmtHV/Sb2jbwOrt1BxIUODdCmzC0kSQRO+dlbMIAiVk+akkarM1g0kbl958pwl1RVhBkCdwO+ummAOKycDdhfSbGtVhhT/AC612D+kNcn9qslneC2ppq0poQlNCEpoQmoQlNCFECmqUjSUqNNNIUIXleu/ZALim7bRziHOFxsuBTa0nEspQgJU4EgTiVnsrF7zwVsbOJyXUdjPQz9rZBp9GBfCLOHElWRiDKCR76qkCG4oe4E4ILQ2gLlGmrq6U3DDjRSheJBxH8jlhCsQ7xW0bqTWkVCfvgmXi6Ah+y3q5dXibcWzXCYC5i47aIxBEd+oTMHZyVTpzCTXAZrzj5tdKeS/GY/ErM3oyWgqNUh2NNKeS/GY/ErIseeCsVmJfNppTyX4rH4lTsnzkq27E3za6V8k+Nb/AIlbtF1uAxWTqwccclL5tdKeS/FY/ErO47RaiuyEj2NtKeS/FY/EphrtEtsxIdjfSnkvxWPxKuCOCW2akOxtpTyX4zH4lIg6IFdqQ7G+lPJfjW/4lTcdGSsV2qXzbaU8l+Kx+JU3HaJ7wxdDq3ojTtk2pti1RhUrGcS2FGYA8aMoAq2325D75rF76bjMlZmsOp2mbx4vPWqcZABwuMJEJEDLhaktcTJCQqMaICzPm00p5J8a3/ErWnLeCl1UFN82mlfJPjW/4ldF8LO8vouoUqWClKUpsFOUSmAoTWW/p1CFFKkuSDByT1q6m2R7gHAj78E4VfdC14LnqT1qrcqmo+/BOE/dA14K/UnrUbk/Uffgi6UjrA14LnqT1qNyfqPvwRCSdOtn6K/UnrUGyPHEffgnCxNcbq5daQmxd4FwLlSlZAowqEZBWckHZurN9lqcCPvwSGeK57UfVhu2xrvG23neESttaZUUFOZMqCYOKDlUMsVT9Uffgre6YAXo7GkErEgH0gdPPTdRc0wVmBiiUKyB5azIxhMjGFJvjZgyKRwzUkwpYKUolIiiUpSCaJRKSRPopExggmE+CiUrySm6A5MOTBs0XsUy4JcHTvJXlIIPN6qUhK8Fz2uOtrOjkNrfQ6oOKKRwYSSCBOeNScqRdCCVPU7WlnSLS3WEuJSheAhwJBnCFZYVKEQob6LyQcsnWrskWtjcG3ebfUsJSqW0tlMKEjNTiT7qJ0CA+TAC6jRN4m4YafQFBDqErSFABQChIkAkTnuJoDgneCLwU5TvLzjRvZHuHXmmzox1AW4hBWVrISFKCSojgRkJnaNlVBWl2BmvRQ9zUrqi4kXeai6i4o4+anCd1ZOmNHBxQXOExBymeTeK67PWNMXYlaMbOCCtdBY0hXCRt+jO/wDtVu+13TF3r6J1BcdCv7nP637H+6s9+/b19FneS7nv6z7H+6jff29fRO8nb0BB/OfY/fioNsw/L19EiU11orAAcc5+CRly5TO7KpFqnh1SCtToHMflOT6P+vnz/wDlSbXPDqlK1GbcJThy88VzufJlOcZUw0N+fNuqbx4ILiVbiqYUQliohEJYqIRC5TXnXZOj20KS2l8qWUFIdCCmATJhKuSIgUkBpJwXJWXZbdXiLei1rzglLylRlskMZVJe4/fotXUzxK77VnWE3NsH3WTbkqUChapiDAJKkp2+ahrYGiyurjtYey78muXWBaBwNqgLD8BWQMwGjG3lNHxcFTaROKzj2bDl/INsf0jln+p5q02VUOa0j80x4J7MxM6dUvntzysJGWfyiP8A01n8UBUaJJN0yBGKxNbuyku8tywhhVuoqSrhEPkkYTsgNp2+egtcc1Oxk4lY+t+uRvra2YLOAsAArLmMuEICCSCgQTE7TtphpzKYpalPqvrkbOxubRLRUX8cOhwoLRU2GwQkJMkRPfD99Q5xdiAnup1XK3BWtWJbilq5VEqOXOTNMVMMloLKAc0Q3f3CU4U3LyQBAAcWABuAAVkKbawIyUusYM4r1RHZvIAHyDYI/wCo/g1ElZ7u7VYw7L994q1+o7+LXXRbfzK1dTjivTtQtNOXtmh90ISsqWCEAhMJUQIClE++pOBhZXlymlNddJfL7i0tLdl3gjsKVlWEYc1HhQNqxsG+qNNwZenNDXtPFc872Wr9JKVM2wIJBGB3IjIj87WMuW4pjOVQ92Wr45cHbDzIc/FrRpcEwLpwT2/ZavUJADVtA5UO/i1L3PcZTe2+ZJRDXZfvioAt2oEiTgdyE5/ztIB3ErM0u9ehaZ18s0MOrZuWFupbWW0lUhSwCUggEEyeQigkRgs7pXnHzx3/AIq1+o7+NUS7VWaXem+eO/8AFWv1Hfxq0a0nMrMsPApj2Zb/AMVa+zd/GrTZqCHDipI7Mt8SBwVtz8R3L4tM0tE2kSLxw/V3aKbfZhvzlwVri5ODd/GpPDBIEzAj5z8XIYqWhxzR6OybpEx+RtoMR+Td2H/GrFxxN3Lh8lpdXRWOud2oHhG2UndCVj/2GiU7qIOuD/gtfVX16cpYBcJpHVdl51x5anAp1anFBJSEhS1FRCZSTEneTUELVroC6DVNw6PQtDPGC1YjwmZBAjLDhyypjBIiTJXRaQI0hZrZeBSlwpxKbyIwLStOHFi3pEzQXcFmQZw+oC4DS2otk1kh90qCgFAqQYEGTAbGyB66A8haSQJKwlautFQhThAjenYNk8WnUrPe5rify5Kmujp0V9tqmySBjdAGeRTvP9nz1BeQkHQABwnqtO21BYXhAU8VLJwgKbzSN/ebalz3BjnATAmFLnuzQ7+pDIKkhTuJJhQlEgj+7W1RzxcBaRLQcdStmAEY/ZVrupdqjvnHhzYkSfNxKyiFbyAfh+9Vz2ltEMtqUELUYCTBIJzidiRsms3SCQOyT4ypvlZq7QCO+k7O9z/f66UQSgVHLTb0TbwJU5MCYUmJ5uJS2pRitLR+gWFky3ljUBxl7Bn4XmrPbvbkUy0EQV1Gr2kn7ZCmWV4G0KJCcKVd9CjmsE7Sd9BtDzjKWxaTEK6wd4O4XdoyeeSQtcTiBKT3plI7xOwDZVG11S0NJwCwdQDXSsm61etVlS+CkklSjjcEkmTliyqDaKh4rtNJwYDTaD3EkfzVDmrVqQClmMvDcOfpVQLU9uLzhl4qNkR+YAHuMqTOq9sUk8Fs28dzz+FyVIfaBxRA++qj3O2mUNfbc61Vt6nEqUbrJ2OM8Vq0AlM4kY1kmYIgkmI2V10arSPiWD7/AAKr0dobRbLWG5s7pb++Q4EzlxU8E7Ec5z82ytC1nD6rMbUnEo3VfUixeLinGFlBVLYWp1Cgk54ThUJiYnmrNzyMluWAroHex7okATbGT/XXH4lTtahHwlZmlJx+qze5DRjShjtoClGAHXzIAkfzmVPaVGiScVRpNLXNjA5+CF7krIuqU0yEjdLjuQgcqjnlWbbeWEY4gk+JEHomWAm8c1i6Rt0oCkISAvIoIWlYSMcAEBRzIEQcwYyqmvIaAMlVYsaBdCOe+UNNM3C0AsuGJkbZIzAgjIbaZvRmsw9s5LudF6FZWG5ROKSYUvYBs289cbq9QYStKjWwSAtFvV22JI4LZ+m51qyFqqHisTgFC90JaIAOCM8+M4eUeFXSys6Ac5MfL9x7lzVTVJ2bHAOdg2dR8R/hBUGm2kYUIEA7M1ETEnMnmodabpLTw4696495e+peYQWOxbgMvEagqK9VrZxWJxqcRknhHB6YChXOLRUqPLAbuhKo2mox2fIBWs6oWW9nZyLd82fGrgd7Qr05FUxpdgq2V6p4rDvNS3RpBlbCUJscA4dBWStS/wArJBVKgOMjYobDXQ22u2QvH4jkq279V1SdXLYKSoN8ZIhJxuSPtZ1LrTVc0tnAiDwwUbd54pjq3bYlK4M4lGScbmZJJ2YoG2nvdbCXZCB8gnvFSM1Vc6pWbkFTMxs/KOj7l098raoFoqgZoG47HejVklVuSSIP5Z8ZeYOUb3VznhGQyT3mpqo/NxozyY+2f3bvzmzmqTaqp4pi1VRxUvm40b5Or29x+JXIbZV7S229TVbjGg7VI4tswPM0gfcKxo1qjm4uOWqk1H6lSGhrYEkW7MmJPBokxsnKjbVO0UxVfqU40RbxHANR/wBtGXOMqzFerOLjd/UdBqmajjmSkdEW+63aI/7aM/dVbZ2VNxLOB4nXHuSL3HEnFeZ9lPWe0tULtEWwQ86wFodQltHB4lKSMxCgeIdnLXoWRj6rbzjIByOKzNQtyJXjQ00/5S97VfWr1MVltq2pRKdLOx+fXs8cvrViQZy6LTbuj87/APiPqmGtV75dc/tDvWraO5ZbSpqUy9Zbs7b24PnfdP8AmoxRtaupSTrLdgQL249D7o/zUsdEbWrOZTHWe8P9Nufbu9aqEhM1Ko4lRXp25UQVXTxI2EvOGJ5JVlSJcVJq1dSm7e3O67f9s51qjZg5tHJG1q6lUdsnJJ4ZcmZ/KKznbOee2qgpF9Q5kq5/WC5WkIXdPqQnvUqecUlMZCAVQMqrFO/U1Knb6x3SMkXlwgDYEvuJj1KqS2eHRG0qRElWjWy+GYvrr9od69K4NByRfqHMlaequsl25fWaHLy4WlVywlSVvuKSpJdSCFJKoIIJEGk8Qx0CMCm0uvtJ4Zd3DDTRfQ2tOkmbG1culshSW8AwpCQrjrS2IJy+nXn05c4NSFNoEAQBgI4DuROgb5NzbtPoSUpdQFhJiQDuMb60qVRNx2MYLI0TMyr9JDCw6U8UhtZBGRBCTmCNlcZa0O+EALdjcF8rp1tvsv5fdftL3Xr1zSb2RyWZc9S7rb7y+6/aXuvRsx2RyUy9OnWu9/8A0Lr9pe69BYOz0RL0Raa13pSf5fc7d9w916yeyDl0XRTm7lPEgkCRoP1T8lq6ta/vWt4ly4fuX2kpUC2X1LBJTAOFasORM09leZgByUuEGIjugiOeK+hdC6RTc27T6UlKXW0uAGJAUAQDG/OuUgSRosyIR1Ts26BF46ppqwQpJSBpSE5SJqXYhEhRUsASSABUJlwAxKpTfN+MR9YdNO66MlDazJm8Oaf5e341H1k9NS1joyVGuwmLw5pvl7fjEfXT00XHaJbdmV7qnN+34xH1h01YL2G8BijbMOF4c1Qp1C+KFgk5CCFbttApmmSAPhbFMf8AaAHXuchDqjDgCJ4dx4HwTWr4kpUpPFPLE5CD9/uocFm2o2YvCR+bvdqO6FO8RJQoK2E5zug02cfvirLhfpGcA4n+EqaFlLYjM8hMb89tUaT3kls+ARZWu2DcOH8yrlOgCSYHPlXO+m8GCOa1LruapccUMitIB3kgeiam77UmRUbGmGSwLmf9PxlOHgfpD1iqhAJdkmW+kCSoDzmtLpB8Y8c4+cLOpWZTbL3AfMwmS8PCHrG+qqOGCbWPDQ6DByOvyUlvJTkpQHnIH31m0gFUTwJTocBzBB8xrUvZqFIKcPJJIxAkbRIkeeoLm6hXKlNPCJSnFLFz1F4aq5UVnMU5Ch0yCpTTvBVinmqDhGaRSK+fPceTlq5CV45Tjw7tVGRurAn4pTwIwTYjSvt7RVYpnFgCSchS2jVDsBKdJmpvtVNxUVuAHbWjKrBgSs6joKcLB9NIVWTMpgh2A4rm7vRqwpWFPFkxmnZ662NrpNEucuB1neHGAq+1zsTgPrHTT3ulqo3eqcQ0lP2td8D3p6aN7pap7tU0S7XO+D709NLe6WqewqaIzRlotDgUpMDPeDu5jUutVIiAVrSpPa6SFTcMupeUsJ4pPKnOeaeag2miG4lZPpvDr0YLWaukFME8m41zm10dfquhrxdgpPOJMQRHp6KzdUsz8XMpu733p6NKsm9i2oR3YqziEAKMxHLGVai02doAEDubMD5SAeioAcTKdxCVZk/6Ut5pZ3lREquAlWQkRzbtwnf56bbVSBBmfvPwzV0/hqCUJpQOKEtyTAMHDls5SBuigWqixsOOXw8cSAPj8clmX3bTtTT2jSPy4YThOKZtleKSSNhAyMGPP6N1ZOtFMtgKGUnMqiqakgn8mMM/l3YKy/bK84E8vJ76wdWa6Me7+auoCahdwTm6abyxQIKthOXoFZmuwgQcPNMkNk6NLv8Aa3An0zSau25KsXNsV0f8yrobDgCCMe8Lq3aoxgqEYEajipP6ZYRGJcTs4qt3oqRbKTvhaZhc95ozKHOs1rJHC5gSeI5s+rzVe2pRmltG6oJOvejzMPzhMH8k9t8+DOtSCIlBqMAxKq+cTRvlOz+qe/DqxSckardVYjX3R6hIuDE+Ke6lKo0gQpNemMz9UXb622iykJdzVsBbdBO+c0bKzfVY0Ek5IFpZwI5HyTv612iJKnY/uOH7k1AqsfAaUG0U24k9CqBrrZeOPs3epV/DqjeWa/VSXrSzsKXDOWxPWrlNrpnEAqBaWkQQVC21uYOQQ7Iy2I69BtLGhaNtDAMinOn0ZlSV7dwGz61Yi2MJyKxNQEyVpNXycOQPpjf6alttpngfvxWjawa2G5qD12nkPPs2+us6tra8QB09UjUaMp9VU/fNgSUmP7IPn+kKre2HIHwMKC6mcwPFs/PiFdb3iVbAfcP30m2lriYlbMe12AH8kRWhqNAV3SmSvcazFpaDimBOCGumlmcxAz2kfupG0NdM5LOpZ6hxkQqrphQCQiEkqSTn9EKBUMp2jKsn1myECm6nAgYorgjzUr4CvYOOi5jSevFuw8tlbbxUggEpCCnMA5SsHfyV307M57A8RisXOaw3TmhneyRapSV8FcRzJb3f4lW2yOJuyOvkgVWzx+/FUt9lG0UCoNXGWeaW59H5StDYajTBI6+SH1W3oCSOylZk/mrjf9FvZu/nKTvZ9SMx18k9swY/PlwTPdlGzTtauPqtfi0NsFQjAjr5JCqxxlDu9lqziAzczn9FqNkeNqj7NqwIIwJPHSNFbnAtMFY9/wBkdpSpSl8DDEFLe369Zj2VVutEtwEcfJRTuwA8/qExxp/qb8yfDvViOyXbAJlu4JEYsmxiyVP85nnh9/psewaThJeZOeGA+SxIqvf8Tvh4DHLhPhCDvNeWTBUl7fAhGzL9Or3Ks4XfhgeH0C1aZwKzb/XBlSXODbcSspwoUQjZH0uNkZJ2TRS9mVGubfIIzIx8lNzGVgN6USGykJMnzR99d5s7i+ZwQWyIQaLhIGw/6799bFhJUuYTktDR+lWkJOJKiZyyEQQAdp21z1bPUefhI+/BQaJK12tbmgQcLmIb4R7uNyVyO9m1DhIjx8khQdqEHpDWdDihkvBvyTiJ5e+ralYHMHCfvuVCi/jCoGsCeRXqT01e5HuS2Dlr2GuCluJSLeCTt4TYPqVyVfZjWsJL+nqr2IjNH3msSbdQhvhFKk4cWEJBn6WEz6q56diNduJgDjE/zQKameyFwMKNqFFX0S7Ec88Gf+GnT9kXzg/p6q20xxWhY9kxS9tmEg7Dw0z6OCGVKp7KazJ8+HqmWjgqLvspwopTaBQG08NH/qNUz2NebLnx4eqVwHNJnX8rBJtsIOYHDT7uD9NQ72XcMB/T1UbNajHZJACR8lG4Twu2Mp/N09wj9XT1XU0wMvvkiU9kIz/0w2TPC7fh81cu4EY3+nqrv9yf5xSP6KPa/wAOr3Edrp6o2kYx98lJrXwuHO2AAzzcJn4YrOrYoAh3T1WTqpfm0eOPkiG9dI/o49pH+SobZozd98021A39IXL603b1y8HUOLZGAJwJUoiQVHFIKeXk3V32d7KbbpE9/wByoqOLzIMLnnreDKllSjtJzJ85JrqFScgo2JzJWfcaRDctlGIHfij3Qa6GUL8PBhSacYSsp10J73fXU1pdmjZzxWhbJlI2f/dn31zvMOUGl3oe4t8Su+jM7piPTWjH3W5LRrbgRbur6ggLSsKG/ixHJvNZNtoLrpEJlZq0bZ2gbK6QVMJre5CJlOKeXdQ+ne4wqATPOcIRlhiefL3clNrbg1R+VO/aYUyVZwDEcvpobUvGITBxhaWpWr3bC44DheC/JqXiwcJ3pSIw4k+FtndTqvFNt7NatZK7v5lj5eP2f+NWG9js9fRVcam+ZZXlw/Z/41Peh2evoldajbLsQpQM7lK17ipgwOTi8L++sKtdzzhgO4/zhFwK/wCbN/dfNp81oP3vVnFLi0n/AHeioMZ3ryi50u4lak8Q4VETh2wYmuwWVkceayITsPlJJnPLaB/pUvYHYLNryQVYq5VJUEhRk5mSTEbYPIRUhjYukwoDzxTsNPLXiLTZMbVhUDzDFB9M0OdTY2A4+H/hM1WhajehVqBKlkk7YHn/AOegVym1MbgAsjaFA6voTtUctoy28pMU99ccgoNdygptAJTMjnz/AHVQLiJU7w/gAsZ5WBZwyEgyBMjbXY0Xm45rrZUJEohvTLg3J9IOz11mbKw6q75Vjul1hGIpB8wPLtzOypbZml0ArMVC910KVvrS6RhShOQ3hXWof7PpgySenkrcC0YlaujNPFZIcATswxl55kma461jDRLMVi6oRkt5hGPaco3VwON3gkKpTu6usud8tz0KSP8ALQ221GZAdfNXvLhwCDuNSbcmS4+T/aR+HWzPatYCIbyPmkbQ48AududCtIUUqS8IMd8g+nJGyvRZaqjmyC3kfNWHGMkY3a26R+dk8hUJHpwxHprJz6zj+Xp6qNrwhBu8BiIS4SrPeIzO4xHvNat20YjBWXYSVL5atoBIg5GZzynfS2TahkrEViUA6McqwgnkFdDfhwlG1g4o7RmgmXMIWpwKIzAKRn6Umueva6rJugR4+azNqIdAAW0vU9hBSQt3PbJRsnL6HNXGPadZ0yB180by53AKpWqjDjhCluiEkiCjOOWUHlqh7RqsYCAM+/zSZanCcAtTVbRzdk7w7ClqcwFEOYVIhUEwEhJni8tRWt9WoLrgI7pn6lWLdUAwA6+a3tIa93baQoNsFOw8VeR3H85sqqNQPN05o32poOvms5vsm3alBIbYkkfQcPqhyuktDQSUzbKgEkDqt661yuEhCQhouESviqKU8gHH2+muFlpc6ScuCy36roOvmq7vXW4SjJLIWe9JSsoJ8HJYINOnaCXYjDqkPaFQH4gOvmvGri1xKUTMkkmOUnOvbFUwuneCcVLEc8znUwFIJCdKyNhjzZHfv9NEAolaGhFpCnCpONQbOAKJPHxJAPPkTlXPaQSGgGBOPygrKs6AuscbwW5W4ZKiEoElH/gQc68gG/Wus4Z8frK5gTmoDRLDYT8oJk8YNhSiszvPG4vnNXvFWoTsvlPD6J3jmUBd2jSlqKGylOUDESQIG8nMzPrr0rOHGm2TJyxgSdMxAAyOqL2iznbNlZIS2CoZEkrAEckKAPvqdq9v6sOGU/QrRtR7Rn9EydGspHHgqOUAqz9Zn7qDXqO/Ll4J7V/BEvaOaE8XvRG1WWXnrJtephjmpvuWKluczlJ923Ku0u4BaXowRCLJMjEMz3sE+nYazNV3BSajowXTaFQA0tRJCUzmcwPNvNeZaSTUDeJWQqOyCFvNMuIxpC/MtKUkjklJEEH11rTsrHwSPAq2udOKxe6i68d9hvq12+77P2ep8113BooK1geUQXCFxvwpB+yBTFiptHwYeJRBH5TCKZumHe/SJ9IrN1OrT/KVk+pVGaOZ0XbKiED6yumud1orjj0Cx2z9VXf6LSTImPWR76ulaHAQmx8LIdZKe9Vl5h9xrra69mFr8Ls0Oi+cSqQrMZAwnZ6q0NJjhEKtmw8EUnWC5JH5XmHFRumPo89ZGx0APy9T5o2TBjH1RI0vcgypeSsjxUD0SE1nu1AiAMu8+axIY4G7mr7bTDuMAryz+inljkrN9lp3SY+qgthsonSd88gAY5SQZ4qDM/3azoUqTjMY/M+alkHArMtbgJWDMHl5PR+6umowlsJuaYWyOETKkOEKImclA88KkGuL4DDXDBYzBlYN7pe5kpW5M/ooE8+SffXoUrNQgFo6nzXaynSeJA+qANyrl9w6K3uNWmybopOXAI2AHlAApBhBzSbTIOapmrVwnQ6RmlRB5QSPuoLQcwgtBzCvXpF4xLzhw97K1HD5pOVZijSEw0Y9wSuN0HJaeinFqxOuKW4cSRmoqUdm8nzeques1rYY0AYH5LjtJF4NGHFE3dwW5Jk8bdltn91Z0wXfC05j76rCmDUMA8FiPlYzC1AKkxiOwnz12NunAjJegy7ERkqg4pKu+Mg7ZO2qugjJVAIyUl3az9NccmJXp30hTYOA5Iut0VIcPKfXV3RoqujRSRcqnJZH949NIsGiCwaI0aRKUYOEVB2pxHCTziYNY7AOdeuidYWGycTgEAt+STizO+c63DIEQugMgRCglQJOYqiCEyCAiLBAUvOIAk8kCs6pIasqxLW/NUvupKiRAE5bBVtaQIK0YxwaAUk3ShsWR5lEfvpGmDmOiezGnROb9fjVfXPTRsW9kckbIdnomF4rwz9Y9NPZDTojZDTooFwHf76d0jgndI4KSHgOT3Ui0lSWEq5V7IjFlyTl6qgUoOSgUY4KpNwQZCoO4gxHmqyyRBCvZ4RCsN4oiC4ojkKiR99TsmjEN6KdmNOigFye+99OI4JxHBbVi8pKe+JA3SYiuKq0E5LgqgEwMFDSTIKkkGQoxnuqqLiAQeCdB5aCDmEWHrcZcGgxlJSJPnrG7WON4rKK5xk81O40VdOJk2r4VHinBPJ9GuhtIsMcFsxtx2BwWMEOsOQtC0KylK0lBg8ygDHPW1RgcIK6ajGvbBRzt4CJBGzZP/M65W0owhcbaJBghALbSqSDB5Ds9e6ugFwzXSHObgRKGitFtKjhy2b6cpzipEUkk2GnKJSKPX/zkolOVr6t6KZuFLTc3AYSEghRUlIJkCONzZ1bXlnxU/zSAPkTB5CUi+7i0SvfUEQIOQEbeTfTudkYAXR/tnHxlcRe3iU5WM8/fScxxa7DQJbRuqfFz1YpPLsijat1TKeTvqdo2bpYeSZeO0s7ujsxkLu39s31qWNH4G4grS648FbaaZt3FYW7hlavBQ4hRy25AzTDScknS0S7BGFfPVXTosTUbqo4+eghwGSm+NVyesms11bvcGzZreRhBxpS4RJmRKUkZVOIW7AwiS7qtTR2srKm0F95pl0pBW0txKVNk7lJUQQfOKgySqumcMlf3RWfldv7ZvrVMHIouu0SOsNp5Vb+1b61KOKRDk6tYbTypj2zfWqQCqcDKwtC67IdefQ6pppDSiG1lxIDoxKTKcWRySDly1cDgioyAHNxP380LrPr2lhaAxwT4UmVFLgOEzEHBzVbH3VmKF8XnGD9/JYqrW00hFzcXSGHFcUt8I3xQglIPHzzAn01cNfjknefT+FokarY1YsbCzWpaL5pWJOGFOtDeDuPNSAAP3ooqOqPEXV0fdBaeVMe1b61UIWOzqaFaOIU7rnLO+0Lkdd9WEXCFutoKrmEBIxYRAUJyUQnvSrbTNneeC1pWxgN1xwXB9xV/wCT/EZ69LdKui6N8odrofJLuKv/ACf4jXXpbrV0RvlDtfXyS7ib/wAn+I116h1B4zCYtVE/q+vkhdI6tXTCMbrWFMgTjbVmdmSVE1LqbmiSrbXpuMNKp0XoV+4xcC3jwgFXGQmAZjviJ2Gk1hfMIfVYz8xQ1raLcWlCBKlEBIkCSdmZMCpGJhWXACStG/1Yu2UFx1nCgRJxtmJIAySonaaosIElZtr03GAV3GhNS7N23ZWtK8S20qVC1DMpBOVdDKTTC5KlrcxxGhWx3Z2Iy4bZl+bd3f3K021MZlZGhU06hLu0sfHfDd6lG8U9VO71NOoTd2lj474b3UqTVpaN8ZRu9T7IUX9cLIpUA9mQQPybvJ/Yp7xT1QKDwcvovK9E26OGQH5DU8eJkD+7J9VcNNzC74sl6TqmBLc13uibjRNs4HGnVBUEZpeIg7cimuxlSg0yD9Vxv2zm3TjyW0vXOxH898N3qVZtFI5FYbvUPDqEk662J/nvhu9SpNdmqvd3xiOoQGnNdGQyo27oU7xcALa4PGGLvgB3s76wfVaTIKqjRM/HkvPrlp99a3lJEqOZBSkTGwZzsFYOtdOGtccjPEiMOGXVdBr0mQyfqnTq/ckSGvto61czrbQk/F0PkoNvs/a6HyU06vXXivtt9ao32h2uh8lO/wBmP6uh8lHueuvFfbR1qe+0O10Pkj3hZu30PkqV6HfEyiI28ZPTVi1UjkehWgtlA5O6HyUO1jvge9PTT29PVVvVLX6qaNDPkSEfaT00jaaQzP1SNrojN3Q+SR0M/wCB9pPTRvVLX6pb5R7XQ+Sl2kf8X9pHTS3ujr0KW/UO10PkuosbnSCXUFy5xIC0laQc1IBBUBxBtE76G+1GA8enmuR1ss5Bhp+/Fdh3QNH6K/UnrV1N9s0QMQenmuF1RpTjTzfgr9SetW/v+zR+V3TzWV8KaNNNn6KvUOmoPt+zj9LunmpNVoWVd3jxu21ocItwmFt71K4+YEc6d42VyVPbdJz5h0eHmullroNplpBnX7KjrYr5SxwbeSsSTxshAnkmpqe2KDmXQHdPNOhbqbH3iD9+Ky9ULRVoXS5BxhIGDPZi24gOWiz+1qLCZBx+XmtLRbqdWA2fvxXLN6KeaUlSVJCkkEEE5Eb801DLYwmRK7hbaT8IP34p7/S104ktuvKUkxIMQYMjdyiurblwWzBTHxNCmxpy7QlKEvqCUgBIEZAZAbKYtDhkUi2kTJC1tBaNQGnuGbSpahxFbcJKTtnZmZymuJ1upgwQVx1rcwOAErBOjF/on0noqt4YugWpnerW9CubZR6z0VBtTMsVDrbTGEH78UOLZUxltjaeitNoF9nS/CFuq0m1WuZDgCMTkROiu7XLJ2p9Z6KjbtGqB+ELdh8TOZ8k/apfKj1nq0t4Z3/fiq/ydbu0zmfJRXolzlR5pOf2aoWlnf8Afim38H27tM5nyTW+i1ZiU5c5gebKaH2huBxQ/wDB9v7TOZ/pTaVs1MpTiKTO4Ez7wKdCqKpN1Zj8I20SbzOZ8kXou6C4QgEcWTMQSIE5Ty1jXplnxO1XI78Fe0HG8Xs7sTl/xXSs36IGRGzbHorzHUXSuF3+HntSfz0+bv6UQLgb/dWdwqP/AE+9o9unzd/SoruOQevLz0wzVA/w/wDaPF9Pm7+lCXgxxs55926tafwrel+A/aLJ+Onzd/ShjbqMSRlznorYVAMAtv8AI/tAZOZzP9K27HQrjiApJQAZyJVMgwfokVy1K4aYM/fivPrfhG3U3XHPZzPkkrQTgMEoz2Zqy+zUb0zv+/FA/CNtIkPZh3n+lQ7Xq5U+s9WjbN+//Kr/ACVb+2zm7+laHaGY/KR/c/31q6abyyoLpHA5nkCuj/Jkf/d/D/cqNI6I4JtS8eKMP0YmVAbcR5ZrGnWvuux98lpQ/BG1eG7eJn9Og/7lkvLMJI+kfNGVdDAJIPBdzf8ADzEg2nL9n9ykxcETIn/Sk9gOSl/+HN7/AFP8H96OC9hOxQkHn3g9NYRmNFzn/Dw4gWnL9n96d0wKG4pN/wAPL3+p/g/vTJzoOCZ/w9j/AFP8H96oesgrfHon99W2qWrRv4DLf9R/B/cs241XxmeFj/Dn/PXSz2hdEXevouxn4RuCNt/D6qVvqrhUCXpjdwf++k/2jIgN6+iVT8JXgQK38PqthzR2JOEKj+7M/arjFa6Zjr6Lz2/gW6bxrz/s/uVTeggARjzO/DEbP0uarNrJIMdfRan8GuJ/6/8AB/cpp0L/AFn2P91SbX3dfRZn8F//AL/w/wByCa1PKVKVw8hW7g9n2+et3e0wQBcy7/RfolltuwptpxN1rW59kROXFXdpChMY5OeeGNoH6XNWe9hzpjr6Lo30PdMdfRY96goy2yY5K7aZD16FIh6qzOwH76rAZq4AzKtsNFziOKJUDETlv376mraMhCxqVgzISm0toYvLH5TICAMMj/yooWoUm/l6+ixD/hyRFlorDhRiEgROGNxPLzVnUtF6XR1RtQ1uSLbsoSVYsRyyiI9MmsjVl12ISdXl12IVDz2ETG6ra28YWjWXjCY3UCY9/wDpT2eMSnspMShtJ6SDQScMzumI91aUaBqEickNZgZOSze6X+q+3/trp3D93T1UwtjRvZB4JsI+TzE58LG0zswVhU9lX3Tf6eq8+vYNq8vvR4eqtd7IoV/RoOyeF9f83Wfuf9/T1Us9mx+vp6oXu5T5P8T/AGVXuk9vp6rbdD2unqqfnBuojAz9VfXrvFjYL0cRHA8i4Ejmp9305mT9+CI0frQ9eOJt3UNhCzmUhYVxeOIJWRtSN1cNaw07Mw1WEyNY44ad6BZ22c7VhMj+eGi1rplDZhSoAEyY5eX1VxU3OeJAWtN76gkBCXLyRGEjOa1Y0nNdFNjjmFn3usCmhhHBnKQCFb/MoV0U7E2oZM/fgh9npwSSZ++5Zi9bnzHFby5ldauoezaQ4np5LEUwFIa4P+A16ldel7spanp5JbEapDXB/wABr1K69HuylqenkjYjVSGuT/gNfVX16XuulqenklsBqjrnWC+bbQ6thtLa4wqIVCpEiOPyCsWWGzPeWNcZGeXksWtpOcWh2IQndvceA19VfXrX3TR1PTyWm7N1KXdvceAz9VfXpe6aOrunkluzdSn7uLjwGfqr69Humjq7p5I3VupVnd9c+LZ+qvr1Puehq7p5KNyZqVW5rzcH+bZ+qvr1Q9kURxd08lQsrRxKz7rWJ1e1LY8wV1q6GWKmzIn78F10yaeSa21hdQSQlGYjMK61N9ipvzJ+/BOo4vEFTf1meUCIQMtwV1qltgpDifvwUN+EyMUm9ZnREJby5ldag2CmeJ6eSDirO6p6Zwt+pXJHhVPu6lESenkpuYQknWt4fRb9Sub9LmoPs6lqenkgslDu6fcV9FHqV1q0bY2DifvwWrXlqS9PuERhR6ldagWNgMyfvwQHkGUNe6SW6EhQTxRAImfTJrWnQbTJI4p3zj3oOa1hTKU0QiU+KiE7xTTRCUr1PQ2g9F3SVKZZJCTBlTwzid66+er2m2USA92fcPJeJVtFqpmHO+nktez1VtGlhbbOFSZg43DEgg5FRGw1y1LbXqNLXOkHuHksXWus4QXdB5Ix/RLKzKkTIjvlbPQawbVe3IoZa6zMGu6DyVCtXLY7W/tudatBaqo49B5LUe0bSMndB5Id7U+yUZUzJ2fnHevWjbfaGiA7oPJS632hxku6DyVfcTYeI+I716r3jae10Hkp3yv2ug8l5TplhKH3UJEJS4tIEkwAogCTzCvo6Di6m1x4gfRe9TM02k5kAp7htsmUCEiAcztPn30mueMHZrenTEfFqqVtiMhn6asEzitH02x8IxR93pV51pDK14m24wpwpEQMIzAk5HeaxZRYx5e0YnNQyx0WuLgMT3nzQabccn31oXlb7Fmis4BG8e89NTfcjY09E7doFbBl5z66HVC3NGxYeCK+QN+D7z01jtn6p7FmimjRrZ+j71dNI136qTRpjgre1TXg+9XTU7w/VTs2aJdq2vB96umlvFTVLZM0THRjXge9XTT3ipqnsWFROjWvB96umnt6mqexZomOjW/B96umjbv1T2LNFE6Pb8H3npqts/VPYM0Q1xaIGwe89NaMqOPFPYM0WarbXSFxOgHBRpqU9CFJKeWlKsNHFWm3gAmIPP8AuqL8kgKw1swq4FViiGoiz0o60khp1xEmTgWpI9QO2ofRY8y5oPzC53MpuHxNBPerjp668qf9qvrVO60ew3kFG70c7o5BN2+uvKn/AGrnWo3Wj2G8glu9Hsjkl2/uvKn/AGrnWo3Wj2G8gjYUeyOQXZ6ha1ElNu6XHHFrUQtSsUDCIHGM/RPrryvaNiiarIAAyAjivOtllj42wAOC9CivEXmIFzQtsolSrZkkmSS0gkk7SSRma2FoqgQHnmVptqg/UeZS7R23kzPskdWjea3bPMqt5rds8yl2jtvJmfZI6tG81u2eZRvNbtu5lcl2SrFpq3bLbTbZLoEoQlJjCoxIHNXpey6j6lUhzicOJniF6Hs601DUcHOJw4nvC4B12EgA57T0V7LWyZXv1HwAJQ5WTtJ9daQAsLzjmVaH1eEr1mpuN0WgJ1TG4X4SvWaLjdEi92QKIYdVsxqz34jlWbmt0XRTbAxMruNTtCFQS+tYWhQWMChizCimc8t1eNbrSBNNogiMV5PtG2XSaTZBEYg90rrE6KY28C17NHRXm7ap2jzK8g2uvlfdzKmnRbHiGvZo6Ke2qdo8ypNqr9t3MrP0vaNIw4WWcwcuDRO7MEitGVKjs3HmV1WWrVfN57v+RVmjbBhSBit252SptHG5wYzpPrVAcHHmVNotFdrzdqO+QJwV69F2o2ssD/DR0VO3q9o8ysharSf1u5lUO6OtoMMMnnDaOilvFYfqPMqxXtHF7uZQitEW3k7Ps0dFMWmv23cyrvv1PNRGiLbydn2aOinvNftu5lO+/U81FeibfxDPs0dFULTW7buZTD3alYem7RlIyabHmQkfurus1SqTi48yvTsgc444rOt2GynvUQDGwZTXQ97wcyu17S05I4WLPi0fVT0VhtqnaPNcuKJt9EuoKhwazz4FdFQ+s1wGI5pPtdJ4BvDmFqG3cS1hS2uT33FVs28norlkOfeJHcuLaU3VLznDDLELLTZPkKBackxnwa+XzV1F9MEQRzC7TWogghzeYV97o51SEo4NzLMQlWUbQct9RTqNa4ukLKlaKTXl14Y94RlvoxfBoBSsHeMJ+6KxfV+Mrnfam33Yjmik2xSIIOXKIrEvBKxNUOMyoXTMpIichQx0EGVVN8OBlYL9oofQV9U9Feg2o08eq9NlVp/UOaqFovbwao/snoqto3Uc1e1Z2hzUhZubQ2v6quiltWdoc0GtT7Q5hN8nXtwKjlwnop32ajmjaMykc1WsEbcvPlVDHJVIK7HQmkmUsNgvNpMZgrSCMztBNedWovLyQ08l89a6FR1ZxDSR8iju27Hj2vaI6az2FTsnkVzbtV7B5FLtux5Q17RHTRsKnZPIo3ar2DyKXba38e17RHTRsKnZPIo3et2HcirGL5peSHW1EbkrSqPUalzHN/MCPmpdSqNxc0j5gq+ahQlNCE9NJVgySCMhEc/PRkqyGCtJpzhgohKalNVoWSTI+/opqiAr2yN+Y5OepPcs3A8M0yieWgIEKE01SWfIavZu0KMExNSmkhQOyg4IIhRdQTEVBTa4BWCmpKrWvk/56KfBUG6oO4xKJy25btoExNINXQy60BQXbr5PuphUKjVFp8gQUiPRHqogapuYCZBVWETlkD7jTlXJjvUhbrUgwJz5QPvpiL0pbRjX4qPyNzAlOHYFTmnadm/zVUi8Sntqd8unTVc7faDulqJ4LLdx2+tXo0q9Foz6HyXe22WcCL3Q+SG7m7rxP22+tWu9Ue10PknvtDtdD5Jdzd14n7bfWo3qj2uh8kb7Q7XQ+Sbubu/E/bb69G9Ue10PkjfaHa6HyS7m7vxP22+vRvVHtdD5I32h2uh8lvao6KeZW4XUYQUgDjJMmf0Sa5LXWY9oDTK4bdXp1GgMM8/5rpVVwLzwg+2bQ+n7ldFWKbtFvu1U8Oo80u2rPh/ZV0U9k7RG6VtOo80/bZnw/sq6KNk7RG6VtOo80u2zPh/ZV0UbJ2iN0radR5pu2zPh/ZV0UbJ2iN0radR5q+2vEOTgVMbciPvFJzC3NZ1KL6f5gr6lZJUISoQohR5D7umhOBqnihCcUkinUeSlCAFEnfuppwm++hCqU1tj0ZnIkbffTVhyitpyciCOcn15DbQFQdTIxn78VUiyM5n1UKzWEYBJy2nIRShDasYlFBMQBsFCxmZScST5vfTuyhpAVgoUqKlRSQBKRVlNCIxhIqihAEp4oQnppKt2SCBtjfspKmwDJWGvQjnKj1q6tdIqtXpC20xwPTzTdo3PCR61dWjbNVb9T0PTzS7RueEj1q6tG2alv1PQ9PNLtG54SPWrq0bZqN+p6Hp5pdo3OVHrV1ae2anv1PQ9PNH6JsFNFRUUmQNhO6eUCs6jw7JctptDaoF2cFpVkuNKhCVCFyDnZEtUkgtvyCR3qN3+JXpj2TWImW9fJdwsFUiZH34LM+c39V+N/Dro9zfv6eq292ntdPVL5zf1X438Oj3N+/p6o92ntdPVL5zf1X438Oj3N+/p6o92ntdPVL5zf1X438Oj3N+/p6o92ntdPVN85v6r8b+HR7m/f09Ue7T2unqn+c39V+N/Do9zfv6eqPdp7XT1TK7Jk/0X438Oj3P+/p6pj2aR+rp6pkdkuB/0xPPw38Og+x/39PVB9nSfzdPVP85n6r8b+HR7m/f09Uvdp7XT1T/Ob+q/G/h0e5v39PVHu09rp6pDsm/qvxv4dHub9/T1R7tPa6eqXzm/qvxv4dB9jfv6eqPdp7XT1WzpDWtKLRu5CASsgFvhBKZxb8Ofe8m+uNlgL65pTEcY9VhTs5NU05y4wrtVNZflvCDguD4PAe/xzixfoiIw++ptli3e78UzPCMvEqbRZzQjGZldFFcS5VWu4QDBWkHkJANMNccgiCsvRGmlPPPNlkoS2SErJJDgCikFPFAggTtO2umtZxTptfeknhp1W1SkGNa6ZnhotmuVYJUIUXHAnNRAHOQPvpgE5JxKcGkkhNMX3AMuO4cWBOLDMTzTBj1VrQp7WoGTErSmy+8N1UNA6S+UMIew4Mc8WcUQop2wJ2clO0UdjULJmE61PZvLJmEfWKyTGhNR4SlKd1IOUSi6uAe7HOJRV8p2kn81ymfGV7TfbECLnX0XpNt5Ai719EZ83dr4x/6yPw6x9719G8j5qd/q9334rM1m1Mt7e2cdQt0qThgKUgjNaUmYQDsPLXTZPaVWtWDHAQZynT5rWha6j6gaYXB17S9JKhCVCEqEJUIR2g7NL1w00okJWsJJEAwTukHOsbRUNOk54zAWVd5ZTLhwRetuikW1yppsqKQlJlRBOYk7AB7qzsdd1akHuz7lFlquq07zljV1LoSoQlQhKhC3dVdYXLRZCAghwoCisKMBJOYhQjvjtmuO12RtduM4TELmtNnFUSZwlev2N+08kqaWlaQYJSZEwDHqIr5ipSfTMPELwnMcww4Qud1k1VtHFrubh1xvFhBIUgJEAJG1BO4b67rLba7WilTaDznXVdVC1VWgMYAfv5rotGNoSy0ltWJAbQEK24khICTI5RFcNUuNRxdnJn5rleSXEnOUTUKEqELl+yHo51+2QhpBWoOpUQI2BCxOfORXoezarKVUl5gR/MLssVRtOoS48PJdJbJhCQdoSB7q4HGXFchzVOkrJLzS2lEhKxBKYB9EgiqpVDTeHjgqY8scHDgo6J0em3aQygqKUTBVBVmSrOABtPJTrVTVeXuzKdSoaji48UQ+7hGyaySYy8qHLo5EAR++haNpDIqhd2eQe/poAWoohQ+Vq5B7+mnCrYtS+WK5B7+miEti1R+Uq5fcOinAVbNuiw9dX1GydBPgbh4xFdvs4f8AyW+P0K2s7GioCF5bX1C9RKhCVCEqEJUIV1pcqaWlxBhSSCkwDBGzI5GpewPaWuyKl7A9paclZpLSLj6y46rEsgCYSnIZDJIAqaVJlJt1ggJU6babbrckOkVZWrRKnhFKVpcCfAKUlVcaokCmoIaoU1ngtTRWsVzbIKGXMCSrERgQrMgCZUknYBXPWslGs688Sfmf5Lnq2anUMuCnpLWe6fbLbruJBIJGBsbDIzSkGlSsVGk68xsH5nzSp2WlTdeaMfmVdba4XraEoQ9CUpCUjg2jASIAkpk5CpdYLO5xcW4nvPmk6x0XEkjPvKs7t7/x/wANrqVPu2zdnqfNTuNDTqU/dxfeP+G11KPdtm7PU+ae40I/L1PmkNd77x/w2upR7ts3Z6nzQLDQ06nzS7t7/wAf8NrqUe7bN2ep80bjQ7PU+aY673/j/htdSj3bZuz1PmluNDTqV1GgdN3aG03V46FWygQISjFixYRIQkH6J3159os1BzjRot+Md5y8SuKtRpF2zpD4kJrbrwlSWxaOqCsRxy2Iwxl34O+rsnsvE7duHDHyRRszmPioMCsXRms966sNJe4y1BKZQ3EnYZw5V1VbBZabbxbgM8T5rsdSohpeRl3lelaDsXAykXMKdk4iDkRJw97A2RurwLQaZqHZCGry6tb4vgyR3yNHg+89NYys9s/VV8AjwfeemlKu+/VXrYTB4o2cgprMPdOaz3rRKwUqbCknaFJBBjPMERtFJr3tMtJBXQHxjKDf0Nb+Tsg8zaOjKtt6r9t3Mq2VH6nqqu1Fv5Oz7NHRT3mt23cytL7tTzS7UW/k7Ps0dFG81u27mUX3anml2ot/J2fZo6KN5rdt3Movu1PNRXoi3g/kGfZo6KYtNafzu5lF92p5ryKvr160pUIlPNCJSxc9EJ3jqli56IReOq9e1T0Rbrs2FKYaUoozUptBJzO0kSa+Ytleq2u4BxAnUrwLRWqCq4Bxz1K8r0ukB94AAAOLAAyAAUYAG4V9HRJNNpOg+i9qkZptJ0CErRaJUIlKhEpUIlep6gaKYcs0qWw0tWJfGU2hRyVykTXzvtGtUZXIa4gYZErxLZVeKxAceHFdF2htfJWPZN9WuHea3bdzK5dtU7R5lLtFa+Sseyb6tG81u27mU9vU7R5lLtDa+Sseyb6tG81u27mUtvU7R5lXnRrRQGy0jgwZCMCcAzJyTEbSajavvXrxnWceaW0dN6cdeKoOgbXyVj2TfVq96rdt3Mp7aof1HmVNrQtukhSbdlKgZBDSAQRsIIEg0jaKrhBeeZQazyILjzRoTWKzlKKESo8EPBHqowTvHVVW7+Lk5N+3ftqnNhW9l1X0lmlQhKhCVCEqEJUISmkiFTe3BQgqGcR7zFU1smFpSph7rqyrm+LgAIjftq7oC7qdAUzgUKTVQtoVRVVQrhUOGtAtGqh5WVW0LVgxQmiUzKvCJPR7hW1cxhotrQeGi2W64iuBymVUoUwq1qpgKgFQo1oFqFS5VhaNWNpQ5bK7aGa76CzNIkBERsGXNXVRm9MrUzBWPhrslTdxVj9xICcKRnMgZ7ANvJlNS1kGZWLvhOZVV40EqgZ5CfPVU3FwlYkzmh4rRKFJtEmkTCtjLxhESjwaz+LVb/8AtaL/2Q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2" name="Picture 14" descr="http://megasad.com/media/2011/01/Corrupted-Laundr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308" y="5408758"/>
            <a:ext cx="1904602" cy="102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2" name="Group 2051"/>
          <p:cNvGrpSpPr/>
          <p:nvPr/>
        </p:nvGrpSpPr>
        <p:grpSpPr>
          <a:xfrm>
            <a:off x="5652468" y="5398848"/>
            <a:ext cx="1904601" cy="1047750"/>
            <a:chOff x="3347864" y="5276640"/>
            <a:chExt cx="1904601" cy="1047750"/>
          </a:xfrm>
        </p:grpSpPr>
        <p:pic>
          <p:nvPicPr>
            <p:cNvPr id="2069" name="Picture 2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64" y="5276640"/>
              <a:ext cx="1904601" cy="104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73" name="Picture 2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880" y="5862984"/>
              <a:ext cx="161925" cy="28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74" name="Picture 2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64" y="5867746"/>
              <a:ext cx="247650" cy="19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75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077072"/>
            <a:ext cx="1904600" cy="1021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4" name="Arc 2053"/>
          <p:cNvSpPr/>
          <p:nvPr/>
        </p:nvSpPr>
        <p:spPr>
          <a:xfrm rot="21151342">
            <a:off x="2987825" y="4791937"/>
            <a:ext cx="1080120" cy="820633"/>
          </a:xfrm>
          <a:prstGeom prst="arc">
            <a:avLst>
              <a:gd name="adj1" fmla="val 10926163"/>
              <a:gd name="adj2" fmla="val 16710917"/>
            </a:avLst>
          </a:prstGeom>
          <a:ln w="3810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TextBox 2054"/>
          <p:cNvSpPr txBox="1"/>
          <p:nvPr/>
        </p:nvSpPr>
        <p:spPr>
          <a:xfrm>
            <a:off x="1979712" y="4606268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Long </a:t>
            </a:r>
            <a:r>
              <a:rPr lang="fr-FR" sz="1400" dirty="0" err="1" smtClean="0"/>
              <a:t>underrun</a:t>
            </a:r>
            <a:endParaRPr lang="en-US" sz="1400" dirty="0"/>
          </a:p>
        </p:txBody>
      </p:sp>
      <p:sp>
        <p:nvSpPr>
          <p:cNvPr id="92" name="TextBox 91"/>
          <p:cNvSpPr txBox="1"/>
          <p:nvPr/>
        </p:nvSpPr>
        <p:spPr>
          <a:xfrm>
            <a:off x="6495353" y="4619073"/>
            <a:ext cx="2555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short </a:t>
            </a:r>
            <a:r>
              <a:rPr lang="fr-FR" sz="1400" dirty="0" err="1" smtClean="0"/>
              <a:t>underrun</a:t>
            </a:r>
            <a:r>
              <a:rPr lang="fr-FR" sz="1400" dirty="0"/>
              <a:t>=</a:t>
            </a:r>
            <a:r>
              <a:rPr lang="fr-FR" sz="1400" dirty="0" smtClean="0"/>
              <a:t> shift in image</a:t>
            </a:r>
            <a:endParaRPr lang="en-US" sz="1400" dirty="0"/>
          </a:p>
        </p:txBody>
      </p:sp>
      <p:sp>
        <p:nvSpPr>
          <p:cNvPr id="93" name="Arc 92"/>
          <p:cNvSpPr/>
          <p:nvPr/>
        </p:nvSpPr>
        <p:spPr>
          <a:xfrm rot="442723">
            <a:off x="5367009" y="4709890"/>
            <a:ext cx="1080120" cy="820633"/>
          </a:xfrm>
          <a:prstGeom prst="arc">
            <a:avLst>
              <a:gd name="adj1" fmla="val 14710637"/>
              <a:gd name="adj2" fmla="val 103912"/>
            </a:avLst>
          </a:prstGeom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Rectangle 2055"/>
          <p:cNvSpPr/>
          <p:nvPr/>
        </p:nvSpPr>
        <p:spPr>
          <a:xfrm>
            <a:off x="5623531" y="5946813"/>
            <a:ext cx="345905" cy="8628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8" name="Straight Arrow Connector 2057"/>
          <p:cNvCxnSpPr/>
          <p:nvPr/>
        </p:nvCxnSpPr>
        <p:spPr>
          <a:xfrm>
            <a:off x="5423185" y="5805264"/>
            <a:ext cx="189319" cy="141549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Straight Connector 2059"/>
          <p:cNvCxnSpPr/>
          <p:nvPr/>
        </p:nvCxnSpPr>
        <p:spPr>
          <a:xfrm>
            <a:off x="5220072" y="5805264"/>
            <a:ext cx="2031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3820980" y="5256420"/>
            <a:ext cx="169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During</a:t>
            </a:r>
            <a:r>
              <a:rPr lang="fr-FR" sz="1200" dirty="0" smtClean="0"/>
              <a:t> </a:t>
            </a:r>
            <a:r>
              <a:rPr lang="fr-FR" sz="1200" dirty="0" err="1" smtClean="0"/>
              <a:t>underrun</a:t>
            </a:r>
            <a:r>
              <a:rPr lang="fr-FR" sz="1200" dirty="0" smtClean="0"/>
              <a:t> </a:t>
            </a:r>
            <a:r>
              <a:rPr lang="fr-FR" sz="1200" dirty="0" err="1" smtClean="0"/>
              <a:t>corrupted</a:t>
            </a:r>
            <a:r>
              <a:rPr lang="fr-FR" sz="1200" dirty="0" smtClean="0"/>
              <a:t> data </a:t>
            </a:r>
            <a:r>
              <a:rPr lang="fr-FR" sz="1200" dirty="0" err="1" smtClean="0"/>
              <a:t>is</a:t>
            </a:r>
            <a:r>
              <a:rPr lang="fr-FR" sz="1200" dirty="0" smtClean="0"/>
              <a:t> </a:t>
            </a:r>
            <a:r>
              <a:rPr lang="fr-FR" sz="1200" dirty="0" err="1" smtClean="0"/>
              <a:t>displayed</a:t>
            </a:r>
            <a:r>
              <a:rPr lang="fr-FR" sz="1200" dirty="0" smtClean="0"/>
              <a:t>.</a:t>
            </a:r>
          </a:p>
          <a:p>
            <a:r>
              <a:rPr lang="fr-FR" sz="1200" dirty="0" err="1" smtClean="0"/>
              <a:t>When</a:t>
            </a:r>
            <a:r>
              <a:rPr lang="fr-FR" sz="1200" dirty="0" smtClean="0"/>
              <a:t> </a:t>
            </a:r>
            <a:r>
              <a:rPr lang="fr-FR" sz="1200" dirty="0" err="1" smtClean="0"/>
              <a:t>usefull</a:t>
            </a:r>
            <a:r>
              <a:rPr lang="fr-FR" sz="1200" dirty="0" smtClean="0"/>
              <a:t> data arrive </a:t>
            </a:r>
            <a:r>
              <a:rPr lang="fr-FR" sz="1200" dirty="0" err="1" smtClean="0"/>
              <a:t>it</a:t>
            </a:r>
            <a:r>
              <a:rPr lang="fr-FR" sz="1200" dirty="0" smtClean="0"/>
              <a:t> </a:t>
            </a:r>
            <a:r>
              <a:rPr lang="fr-FR" sz="1200" dirty="0" err="1" smtClean="0"/>
              <a:t>will</a:t>
            </a:r>
            <a:r>
              <a:rPr lang="fr-FR" sz="1200" dirty="0" smtClean="0"/>
              <a:t> </a:t>
            </a:r>
            <a:r>
              <a:rPr lang="fr-FR" sz="1200" dirty="0" err="1" smtClean="0"/>
              <a:t>be</a:t>
            </a:r>
            <a:r>
              <a:rPr lang="fr-FR" sz="1200" dirty="0" smtClean="0"/>
              <a:t> </a:t>
            </a:r>
            <a:r>
              <a:rPr lang="fr-FR" sz="1200" dirty="0" err="1" smtClean="0"/>
              <a:t>displayed</a:t>
            </a:r>
            <a:r>
              <a:rPr lang="fr-FR" sz="1200" dirty="0" smtClean="0"/>
              <a:t> </a:t>
            </a:r>
            <a:r>
              <a:rPr lang="fr-FR" sz="1200" dirty="0" err="1" smtClean="0"/>
              <a:t>with</a:t>
            </a:r>
            <a:r>
              <a:rPr lang="fr-FR" sz="1200" dirty="0" smtClean="0"/>
              <a:t> a </a:t>
            </a:r>
            <a:r>
              <a:rPr lang="fr-FR" sz="1200" dirty="0" err="1" smtClean="0"/>
              <a:t>shifth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125175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Graphic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STM32F429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196753"/>
            <a:ext cx="1703621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0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172400" y="6546249"/>
            <a:ext cx="519373" cy="123111"/>
          </a:xfrm>
          <a:prstGeom prst="rect">
            <a:avLst/>
          </a:prstGeom>
        </p:spPr>
        <p:txBody>
          <a:bodyPr/>
          <a:lstStyle/>
          <a:p>
            <a:fld id="{D6471282-26A7-4C44-8A52-D9B4D7AEF947}" type="datetime1">
              <a:rPr lang="fr-FR" smtClean="0"/>
              <a:pPr/>
              <a:t>07/12/2015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4644008" y="6546249"/>
            <a:ext cx="3414585" cy="123111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Presentation Title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137834" y="4812230"/>
            <a:ext cx="4046868" cy="140038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u="sng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building requirements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1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performance</a:t>
            </a:r>
          </a:p>
          <a:p>
            <a:pPr marL="460375" lvl="1" indent="-174625">
              <a:buFont typeface="Arial" pitchFamily="34" charset="0"/>
              <a:buChar char="•"/>
            </a:pPr>
            <a:r>
              <a:rPr lang="en-US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Graphical processing performance</a:t>
            </a:r>
          </a:p>
          <a:p>
            <a:pPr marL="460375" lvl="1" indent="-174625">
              <a:buFont typeface="Arial" pitchFamily="34" charset="0"/>
              <a:buChar char="•"/>
            </a:pPr>
            <a:r>
              <a:rPr lang="en-US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CPU load should not prevent other needed processing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1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Graphical capabilities </a:t>
            </a:r>
          </a:p>
          <a:p>
            <a:pPr marL="460375" lvl="1" indent="-174625">
              <a:buFont typeface="Arial" pitchFamily="34" charset="0"/>
              <a:buChar char="•"/>
            </a:pPr>
            <a:r>
              <a:rPr lang="en-US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motion, </a:t>
            </a:r>
            <a:r>
              <a:rPr lang="en-US" sz="1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blitting</a:t>
            </a:r>
            <a:r>
              <a:rPr lang="en-US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pixel format conversion ...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1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Graphical middle ware ecosystem</a:t>
            </a:r>
          </a:p>
          <a:p>
            <a:pPr marL="460375" lvl="1" indent="-171450">
              <a:buFont typeface="Arial" pitchFamily="34" charset="0"/>
              <a:buChar char="•"/>
            </a:pPr>
            <a:r>
              <a:rPr lang="en-US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Graphics creation quality and ease of use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7429" y="3572534"/>
            <a:ext cx="3909259" cy="1215717"/>
          </a:xfrm>
          <a:prstGeom prst="rect">
            <a:avLst/>
          </a:prstGeom>
          <a:noFill/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u="sng" dirty="0" err="1" smtClean="0">
                <a:solidFill>
                  <a:schemeClr val="accent2"/>
                </a:solidFill>
              </a:rPr>
              <a:t>Displaying</a:t>
            </a:r>
            <a:r>
              <a:rPr lang="fr-FR" sz="1200" u="sng" dirty="0" smtClean="0">
                <a:solidFill>
                  <a:schemeClr val="accent2"/>
                </a:solidFill>
              </a:rPr>
              <a:t> </a:t>
            </a:r>
            <a:r>
              <a:rPr lang="fr-FR" sz="1200" u="sng" dirty="0" err="1" smtClean="0">
                <a:solidFill>
                  <a:schemeClr val="accent2"/>
                </a:solidFill>
              </a:rPr>
              <a:t>requirements</a:t>
            </a:r>
            <a:r>
              <a:rPr lang="fr-FR" sz="1200" u="sng" dirty="0" smtClean="0">
                <a:solidFill>
                  <a:schemeClr val="accent2"/>
                </a:solidFill>
              </a:rPr>
              <a:t>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1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Bandwidth</a:t>
            </a:r>
          </a:p>
          <a:p>
            <a:pPr marL="458788" lvl="1" indent="-171450">
              <a:buFont typeface="Arial" pitchFamily="34" charset="0"/>
              <a:buChar char="•"/>
            </a:pPr>
            <a:r>
              <a:rPr lang="en-US" sz="1000" dirty="0" smtClean="0"/>
              <a:t>High resolution means more pixels and high pixel clock frequency.</a:t>
            </a:r>
          </a:p>
          <a:p>
            <a:pPr marL="458788" lvl="1" indent="-171450">
              <a:buFont typeface="Arial" pitchFamily="34" charset="0"/>
              <a:buChar char="•"/>
            </a:pPr>
            <a:r>
              <a:rPr lang="en-US" sz="1000" dirty="0" smtClean="0"/>
              <a:t>Motion and effects mean display have to be fed with new image frequently (10-25 images /s) and so high </a:t>
            </a:r>
            <a:r>
              <a:rPr lang="en-US" sz="1000" dirty="0" err="1" smtClean="0"/>
              <a:t>bandwith</a:t>
            </a:r>
            <a:r>
              <a:rPr lang="en-US" sz="1000" smtClean="0"/>
              <a:t> constraints.</a:t>
            </a:r>
            <a:endParaRPr lang="en-US" sz="1100" i="1" dirty="0" smtClean="0"/>
          </a:p>
        </p:txBody>
      </p:sp>
      <p:sp>
        <p:nvSpPr>
          <p:cNvPr id="104" name="Curved Up Arrow 103"/>
          <p:cNvSpPr/>
          <p:nvPr/>
        </p:nvSpPr>
        <p:spPr>
          <a:xfrm rot="15441488">
            <a:off x="3666050" y="2568087"/>
            <a:ext cx="717556" cy="399605"/>
          </a:xfrm>
          <a:prstGeom prst="curvedUpArrow">
            <a:avLst>
              <a:gd name="adj1" fmla="val 25000"/>
              <a:gd name="adj2" fmla="val 51224"/>
              <a:gd name="adj3" fmla="val 2500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0" name="Curved Up Arrow 109"/>
          <p:cNvSpPr/>
          <p:nvPr/>
        </p:nvSpPr>
        <p:spPr>
          <a:xfrm rot="20911213">
            <a:off x="3792576" y="2198246"/>
            <a:ext cx="1256774" cy="263292"/>
          </a:xfrm>
          <a:prstGeom prst="curvedUpArrow">
            <a:avLst>
              <a:gd name="adj1" fmla="val 25000"/>
              <a:gd name="adj2" fmla="val 51224"/>
              <a:gd name="adj3" fmla="val 2500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5" name="Group 144"/>
          <p:cNvGrpSpPr/>
          <p:nvPr/>
        </p:nvGrpSpPr>
        <p:grpSpPr>
          <a:xfrm>
            <a:off x="647837" y="1181962"/>
            <a:ext cx="1669076" cy="451963"/>
            <a:chOff x="467544" y="574908"/>
            <a:chExt cx="1747554" cy="537010"/>
          </a:xfrm>
        </p:grpSpPr>
        <p:sp>
          <p:nvSpPr>
            <p:cNvPr id="141" name="Right Arrow 140"/>
            <p:cNvSpPr/>
            <p:nvPr/>
          </p:nvSpPr>
          <p:spPr>
            <a:xfrm>
              <a:off x="467544" y="692696"/>
              <a:ext cx="288032" cy="73599"/>
            </a:xfrm>
            <a:prstGeom prst="rightArrow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789823" y="574908"/>
              <a:ext cx="1425275" cy="32912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FR" sz="1200" b="1" dirty="0">
                  <a:solidFill>
                    <a:schemeClr val="accent6"/>
                  </a:solidFill>
                </a:rPr>
                <a:t> </a:t>
              </a:r>
              <a:r>
                <a:rPr lang="fr-FR" sz="1200" b="1" dirty="0" smtClean="0">
                  <a:solidFill>
                    <a:schemeClr val="accent6"/>
                  </a:solidFill>
                </a:rPr>
                <a:t>Image building </a:t>
              </a:r>
              <a:endParaRPr lang="en-US" sz="1200" b="1" dirty="0">
                <a:solidFill>
                  <a:schemeClr val="accent6"/>
                </a:solidFill>
              </a:endParaRPr>
            </a:p>
          </p:txBody>
        </p:sp>
        <p:sp>
          <p:nvSpPr>
            <p:cNvPr id="143" name="Right Arrow 142"/>
            <p:cNvSpPr/>
            <p:nvPr/>
          </p:nvSpPr>
          <p:spPr>
            <a:xfrm>
              <a:off x="467544" y="962797"/>
              <a:ext cx="288032" cy="73599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831488" y="834919"/>
              <a:ext cx="1007007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FR" sz="1200" b="1" dirty="0" smtClean="0">
                  <a:solidFill>
                    <a:schemeClr val="accent2"/>
                  </a:solidFill>
                </a:rPr>
                <a:t>Displaying</a:t>
              </a:r>
              <a:r>
                <a:rPr lang="fr-FR" sz="1200" dirty="0" smtClean="0">
                  <a:solidFill>
                    <a:schemeClr val="accent6"/>
                  </a:solidFill>
                </a:rPr>
                <a:t> </a:t>
              </a:r>
              <a:endParaRPr lang="en-US" sz="120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544002" y="950743"/>
            <a:ext cx="1188260" cy="70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 smtClean="0"/>
          </a:p>
          <a:p>
            <a:pPr algn="ctr"/>
            <a:r>
              <a:rPr lang="fr-FR" sz="1000" dirty="0" smtClean="0"/>
              <a:t>          </a:t>
            </a:r>
          </a:p>
          <a:p>
            <a:pPr algn="ctr"/>
            <a:r>
              <a:rPr lang="fr-FR" sz="1000" dirty="0"/>
              <a:t> </a:t>
            </a:r>
            <a:r>
              <a:rPr lang="fr-FR" sz="1000" dirty="0" smtClean="0"/>
              <a:t>            </a:t>
            </a:r>
            <a:r>
              <a:rPr lang="fr-FR" sz="1100" dirty="0" smtClean="0"/>
              <a:t>Ext</a:t>
            </a:r>
          </a:p>
          <a:p>
            <a:pPr algn="ctr"/>
            <a:r>
              <a:rPr lang="fr-FR" sz="1100" dirty="0"/>
              <a:t> </a:t>
            </a:r>
            <a:r>
              <a:rPr lang="fr-FR" sz="1100" dirty="0" smtClean="0"/>
              <a:t>            SDRAM</a:t>
            </a:r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74202" y="2052597"/>
            <a:ext cx="825292" cy="1151476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LeftDown">
              <a:rot lat="1800000" lon="1800000" rev="0"/>
            </a:camera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24102" y="1672545"/>
            <a:ext cx="724628" cy="430887"/>
          </a:xfrm>
          <a:prstGeom prst="rect">
            <a:avLst/>
          </a:prstGeom>
          <a:noFill/>
          <a:scene3d>
            <a:camera prst="isometricLeftDown">
              <a:rot lat="2100000" lon="18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just"/>
            <a:r>
              <a:rPr lang="fr-FR" sz="1100" dirty="0" smtClean="0"/>
              <a:t>Display</a:t>
            </a:r>
          </a:p>
          <a:p>
            <a:pPr algn="just"/>
            <a:r>
              <a:rPr lang="fr-FR" sz="1100" dirty="0" smtClean="0"/>
              <a:t>60MHz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5644278" y="2321029"/>
            <a:ext cx="962840" cy="4848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/>
          </a:p>
          <a:p>
            <a:pPr algn="ctr"/>
            <a:r>
              <a:rPr lang="fr-FR" sz="1100" dirty="0" smtClean="0"/>
              <a:t>TFT Controller</a:t>
            </a:r>
          </a:p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730669" y="1748916"/>
            <a:ext cx="814925" cy="3433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/>
          </a:p>
          <a:p>
            <a:pPr algn="ctr"/>
            <a:r>
              <a:rPr lang="fr-FR" sz="1100" dirty="0" smtClean="0"/>
              <a:t>FMC</a:t>
            </a:r>
          </a:p>
          <a:p>
            <a:pPr algn="ctr"/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2620006" y="1630560"/>
            <a:ext cx="1079041" cy="1148130"/>
            <a:chOff x="1068244" y="1693236"/>
            <a:chExt cx="1129776" cy="1364180"/>
          </a:xfrm>
        </p:grpSpPr>
        <p:cxnSp>
          <p:nvCxnSpPr>
            <p:cNvPr id="63" name="Straight Connector 62"/>
            <p:cNvCxnSpPr/>
            <p:nvPr/>
          </p:nvCxnSpPr>
          <p:spPr>
            <a:xfrm flipH="1" flipV="1">
              <a:off x="1567703" y="2191323"/>
              <a:ext cx="108011" cy="2322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171659" y="2189685"/>
              <a:ext cx="3960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1068244" y="1693236"/>
              <a:ext cx="602872" cy="51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dirty="0"/>
                <a:t>I</a:t>
              </a:r>
              <a:r>
                <a:rPr lang="fr-FR" sz="1100" dirty="0" smtClean="0"/>
                <a:t>mage</a:t>
              </a:r>
            </a:p>
            <a:p>
              <a:pPr algn="ctr"/>
              <a:r>
                <a:rPr lang="fr-FR" sz="1100" dirty="0" smtClean="0"/>
                <a:t>layers</a:t>
              </a:r>
              <a:endParaRPr lang="en-US" sz="1100" dirty="0"/>
            </a:p>
          </p:txBody>
        </p:sp>
        <p:sp>
          <p:nvSpPr>
            <p:cNvPr id="61" name="Flowchart: Multidocument 60"/>
            <p:cNvSpPr/>
            <p:nvPr/>
          </p:nvSpPr>
          <p:spPr>
            <a:xfrm>
              <a:off x="1693964" y="2289430"/>
              <a:ext cx="504056" cy="767986"/>
            </a:xfrm>
            <a:prstGeom prst="flowChartMultidocumen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accent3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105037" y="2436336"/>
            <a:ext cx="2862170" cy="985883"/>
            <a:chOff x="1105037" y="2436336"/>
            <a:chExt cx="2862170" cy="985883"/>
          </a:xfrm>
        </p:grpSpPr>
        <p:sp>
          <p:nvSpPr>
            <p:cNvPr id="78" name="Rectangle 77"/>
            <p:cNvSpPr/>
            <p:nvPr/>
          </p:nvSpPr>
          <p:spPr>
            <a:xfrm>
              <a:off x="2889036" y="2985933"/>
              <a:ext cx="1078171" cy="4362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/>
                <a:t>          2MB Int</a:t>
              </a:r>
            </a:p>
            <a:p>
              <a:pPr algn="ctr"/>
              <a:r>
                <a:rPr lang="fr-FR" sz="1100" dirty="0"/>
                <a:t> </a:t>
              </a:r>
              <a:r>
                <a:rPr lang="fr-FR" sz="1100" dirty="0" smtClean="0"/>
                <a:t>         FLASH</a:t>
              </a:r>
              <a:endParaRPr lang="en-US" sz="1100" dirty="0"/>
            </a:p>
          </p:txBody>
        </p:sp>
        <p:sp>
          <p:nvSpPr>
            <p:cNvPr id="69" name="Flowchart: Magnetic Disk 68"/>
            <p:cNvSpPr/>
            <p:nvPr/>
          </p:nvSpPr>
          <p:spPr>
            <a:xfrm>
              <a:off x="3050604" y="3071710"/>
              <a:ext cx="176520" cy="264731"/>
            </a:xfrm>
            <a:prstGeom prst="flowChartMagneticDisk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>
              <a:stCxn id="69" idx="1"/>
            </p:cNvCxnSpPr>
            <p:nvPr/>
          </p:nvCxnSpPr>
          <p:spPr>
            <a:xfrm flipH="1" flipV="1">
              <a:off x="2849798" y="2856923"/>
              <a:ext cx="289067" cy="214787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1199989" y="2856923"/>
              <a:ext cx="1646975" cy="2973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1105037" y="2436336"/>
              <a:ext cx="182774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dirty="0" smtClean="0">
                  <a:solidFill>
                    <a:schemeClr val="accent5">
                      <a:lumMod val="75000"/>
                    </a:schemeClr>
                  </a:solidFill>
                </a:rPr>
                <a:t>Image library </a:t>
              </a:r>
            </a:p>
            <a:p>
              <a:pPr algn="ctr"/>
              <a:r>
                <a:rPr lang="fr-FR" sz="1100" dirty="0" smtClean="0">
                  <a:solidFill>
                    <a:schemeClr val="accent5">
                      <a:lumMod val="75000"/>
                    </a:schemeClr>
                  </a:solidFill>
                </a:rPr>
                <a:t>(shapes, bit maps, jpeg…)</a:t>
              </a:r>
            </a:p>
          </p:txBody>
        </p:sp>
      </p:grpSp>
      <p:sp>
        <p:nvSpPr>
          <p:cNvPr id="105" name="Rectangle 104"/>
          <p:cNvSpPr/>
          <p:nvPr/>
        </p:nvSpPr>
        <p:spPr>
          <a:xfrm>
            <a:off x="4621816" y="1093369"/>
            <a:ext cx="427534" cy="418539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06719" y="2294629"/>
            <a:ext cx="962840" cy="484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/>
          </a:p>
          <a:p>
            <a:pPr algn="ctr"/>
            <a:r>
              <a:rPr lang="fr-FR" sz="1100" dirty="0" smtClean="0"/>
              <a:t>CPU</a:t>
            </a:r>
          </a:p>
          <a:p>
            <a:pPr algn="ctr"/>
            <a:endParaRPr lang="en-US" dirty="0"/>
          </a:p>
        </p:txBody>
      </p:sp>
      <p:sp>
        <p:nvSpPr>
          <p:cNvPr id="147" name="Curved Up Arrow 146"/>
          <p:cNvSpPr/>
          <p:nvPr/>
        </p:nvSpPr>
        <p:spPr>
          <a:xfrm rot="2824868">
            <a:off x="4998869" y="2315881"/>
            <a:ext cx="664360" cy="237673"/>
          </a:xfrm>
          <a:prstGeom prst="curvedUp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Right Arrow 150"/>
          <p:cNvSpPr/>
          <p:nvPr/>
        </p:nvSpPr>
        <p:spPr>
          <a:xfrm>
            <a:off x="6786087" y="2523547"/>
            <a:ext cx="428701" cy="10345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 descr="data:image/jpeg;base64,/9j/4AAQSkZJRgABAQAAAQABAAD/2wCEAAkGBhMSEBIQEBQUFBUQFhoVFRcVGBgYFBYXFxkYFRYXFBIYGyceFxklGRgYHy8gJCgpLCwsFSA4NTAqNSYrLykBCQoKDgwOGg8PGDUcHCApLSwyKSk1NSwqKSk1KSktKSkpLik1KSwsLCksKSwsMSkpNCkpLCkpLCksLCoqLS0sKf/AABEIAKMBNQMBIgACEQEDEQH/xAAcAAEBAAMBAQEBAAAAAAAAAAAABwUGCAMEAQL/xABOEAABAwEBCwYJCgUBCAMAAAABAAIDBBEFBgcSFyExQVST0hMWUVNh0RQiNWRxcoGzwQgjM1JzdJGhorIyQmKSsdMVZYKUw+Hj8CSDo//EABkBAQEBAQEBAAAAAAAAAAAAAAABAgQFA//EACURAQABAwMEAwADAAAAAAAAAAABAgMRBBIhFDFR8BNBYSIjQ//aAAwDAQACEQMRAD8AuKL5bpXSjp4nzzPDI4xjOcdAHxNuYAZySoxfFh4nc8toY2RsGh8ox5HduJbis9HjILii5uyz3U6+PdR9yZZ7qdfHuou5Fw6RRc3ZZ7qdfHuou5Ms91Ovj3UXchh0ii5uyz3U6+PdRdyZZ7qdfHuou5DDpFFzdlnup18e6i7kyz3U6+PdRdyGHSKLm7LPdTr491F3Jlnup18e6i7kMOkUXN2We6nXx7qLuTLPdTr491F3IYdIoubss91Ovj3UXcmWe6nXx7qLuQw6RRc3ZZ7qdfHuou5Ms91Ovj3UXchh0ii5uyz3U6+PdRdyZZ7qdfHuou5DDpFFzdlnup18e6i7kyz3U6+PdRdyGHSKLm7LPdTr491F3Jlnup18e6i7kMOkUXN2We6nXx7qLuTLPdTr491F3IYdIoubss91Ovj3UXcmWe6nXx7qLuQw6RRc3ZZ7qdfHuou5Ms91Ovj3UXchh0ii5uyz3U6+PdRdyZZ7qdfHuou5DDpFFzdlnup18e6i7kyz3U6+PdRdyGHSKLm7LPdTr491F3Jlnup18e6i7kMOkUXOMWGm6YIPKxO7DEyw/wBth/NUS8PDHHVyNpqtjYZnmxjmk8lI7U3PnY46gSQem2wIilIiIIzh+u47GpqJpIaWmd4+sbSyO3sFjz6SOhfbgkwb07qVldVRtmfNa6NrxjMYwEgHEOZzjZbadAIs1rXcPflGD7s33kqquDXyRQ/Yt+KKy3N6l2eDdM4U5vUuzwbpnCvivwvl8CgEgaHPe7EYDotsJtdZqAGha/elhHdPMIKlrGmTNG5loBd9VwJOc6jbpza19abNdVO6I4MNt5vU2zwbpnCnN6m2eDdM4VkEXyRj+b1Ls8G6Zwpzeptng3TOFYu/W+s0UTCxodJKSG41uKA2wuJsznSM2bT2LGXmYQTUychUBjHuzsLbQ11mlthJsdZn057D7frFmuaN8RwuGz83qbZ4N0zhTm9TbPBumcKyCL5Ix/N6m2eDdM4U5vU2zwbpnCsgiDH83qbZ4N0zhTm9TbPBumcKyCIMfzeptng3TOFOb1Ns8G6ZwrIIgx/N6m2eDdM4U5vU2zwbpnCsgiDH83qbZ4N0zhTm9TbPBumcKyCIMfzeptng3TOFOb1Ns8G6ZwrIIgx/N6m2eDdM4U5vU2zwbpnCsgiDH83qbZ4N0zhTm9TbPBumcKyCIMfzeptng3TOFOb1Ns8G6ZwrIIgx/N6m2eDdM4U5vU2zwbpnCsgiDH83qbZ4N0zhTm9TbPBumcKyCIMfzeptng3TOFOb1Ns8G6ZwrIIgx/N6m2eDdM4U5vU2zwbpnCsgiDFVN6tHI0sfTQOadIMTP82ZlAMKF5rbnVjWwk8jO3lIrSS5hBsczG0mw2EHTY4dFq6UUV+UJ9LQ+pN+6JFUq8K7bqu5tLUSG17mYrz0vYTG4+0tJ9qLE4HfI1N60vvpERE6w9+UYPuzfeSqq4NfJFD9i34qVYe/KMH3ZvvJVVcGvkih+xb8UV919NwG1lO6E5nDxo3fVeLbCezOQewqIVNM+KR0bwWvjNjhrBHb8V0OtFwkXqcqzwuEfORj5wDS9g19rm/49AXZpb22ds9pWmWRvDvq8LhxJD89CAH9L26A8f4Pb6QtpXP1yLqvppmTxHxmH2OGtruwhXO4t146mFk0ZzPGca2uH8TXdoKmps7JzHaSYwx1+V7QrKctGaSPxozqtsztPYRm/A6lFjjxv/mY+N3oc1zT+RBH5LohTvCVenaDWwjOPpgNY0CT0jQeyw6it6W9idk9pKZbHeZfOKyC11gljsEg7dTwOg/kQQthUEuBdt9JO2aPPZmc3U9p0tPwOogK43NugyeJk0RtbILR8Qegg5iOxfLUWfjqzHaSYw+pERczIiIgIiICIiAiIgIiICIiAiIgIiICIiAiIgIiICIiAor8oT6Wh9Sb90StSivyhPpaH1Jv3RIN0wPeRqb1pffSImB7yNTetL76REE6w9+UYPuzfeSqq4NfJFD9i34qVYe/KMH3ZvvJVVcGvkih+xb8UVsbZgSWggltlo1i3OLQv6IU5vhvkdR3XL85jfHG2Vo1tz5wPrDSPaNaoVNUNexr2EOa8AtI0EHOCF9K7c0xE/UmEkv/AL1PBZeWiHzMx0DQx+kt7AdI9o1LwvGvp8EmxXn5mUgP/pOgPHo19noCrt07nMnifDKLWvFh6R0EHUQc4PYobd64r6Wd0EmrO12p7T/C4f8AuYgrvsXIvUbKu7UTnhe2OBAIzg6CNBX49gIIItBzEHQR2hT/AAaX14wFFMc7R8yTraM5j9I0jstGpUJcFy3NurbLMxhFr971jRz2sHzMpJj/AKTpLCezV0j0FfVg/vr8Gl5GU/MzHSdDHnMHdjTmB9h1FVC7dx2VMD4ZBmfoOtrhoc3tH/ulQy61y308z4JRY5hs7CNTh2EZ16FmuL1Gyrv7y1HLoIItHwcX2cszwWY/ORDxCdL2DV2ub+Ys6Ct4XnXKJoq2yxPAiIsAiIgIiICIiAiIgIiICIiAiIgIiICIiAiIgIiICivyhPpaH1Jv3RK1KK/KE+lofUm/dEg3TA95GpvWl99IiYHvI1N60vvpEQTrD35Rg+7N95Kqrg18kUP2LfipVh78owfdm+8lVVwa+SKH7FvxRWiYTvKDvs2fFZHBtfXybhRzHxHn5on+Vx0s9Djo7fSsdhN8oO+zZ8VqgK9im3FyzFM+G8Zh0Ytdv0vXFZB4tgljtMZ6elhPQfyIC+e8K+vwqHk5D89CBjf1t0B4/wAHt9IW1Ly/5Wq/2GOzncF8b7Rax8bvQ5rmn8iCPyVpvOvmFZAHGwSx2Nlb26nAfVOnszjUtYwl3qaa2EfbAfgJPgfYelaXe9dx9JO2ZmcDM9up7Dpb8QdRAXo10xqLeY7+8Nd4Xparf7ep4VDykY+ehFrel7dJZ8R2+krYbn17JomSxHGY8Wg/A9BGgjpC+lebTVNFWY7wx2c8UtU+KRskZLXxm1p1gjs+HpVkuJfxTTQMkkljiecz2PeGkOGmy0526wVqWEm9TEcayEeK8/OgfyuOh/oOvt9K0Swr1Joo1FMVPp3XfnTR7TBvGd6c6aPaYN4zvUIsPalh7V8+ip8ptXfnTR7TBvGd6c6aPaYN4zvUIsPalh7U6KnybV3500e0wbxnenOmj2mDeM71CLD2pYe1Oip8m1d+dNHtMG8Z3pzpo9pg3jO9Qiw9qWHtToqfJtXfnTR7TBvGd6c6aPaYN4zvUIsPalh7U6KnybV3500e0wbxnenOmj2mDeM71CLD2pYe1Oip8m1d+dNHtMG8Z3pzpo9pg3jO9Qiw9qWHtToqfJtXfnTR7TBvGd6c6aPaYN4zvUIsPalh7U6KnybV3500e0wbxnenOmj2mDeM71CLD2pYe1Oip8m1d+dNHtMG8Z3pzpo9pg3jO9Qiw9qWHtToqfJtXfnTR7TBvGd6c6aPaYN4zvUIsPalh7U6KnybV3500e0wbxnenOik2mDeM71CLD2pintToqfJtdEseCAQbQc4I0EdIKi/yhPpaH1Jv3RKhYOqSWOhY2YFtrnFjXZiGGyzMdGfGNnap78oT6Wh9Sb90S86unbVMd2W6YHvI1N60vvpETA95GpvWl99IiyidYe/KMH3ZvvJVVcGvkih+xb8VKsPflGD7s33kqquDXyRQ/Yt+KK0PCb5Qd9mz/BWqLa8JvlB32bP8FY69S9x1ZUCPOGN8aR3Q3oH9R0D2nUvat1RTaiZ8Nx2bNgvvccX+Gvta1trYxoxycznHpaNHafQqavKmp2xsbGwBrWANaBoAGYALzujdBkET5pTY2MWk/ADWScwHSV5Vy5N2vLE8sLfvfI2kpyMzpJgWsac40WOc4a2gH2kga1GIYi5zWNBc5xAaBpJOYADptX33fu2+rndNJmtzNbqY0aGjv1klbvg0vUsArZhncPmQdQOYyek6B2WnWF6FMRp7eZ7tdobTehcA0lM2JxtcTjvz5g51lob2CwDtznWs2i+S6l0mU8L5pTY1gtPSegAayTmHpXmTM11Z+5YYq+6+tlFGDYHyPNjGW2WgfxOJ1Af5IWo5W37MzeHhWoXcuy+qnfPJpdmA1NaNDR6PzJJ1rN3GwdVFRC2YOZGH52h+NjFup1gGYHUvRixat0x8ndvER3ZTK2/Zmbw8KZW37MzeHhXhkmqOuh/XwpkmqOuh/XwqY03uTh75W37MzeHhTK2/Zmbw8K8Mk1R10P6+FMk1R10P6+FMab3Jw98rb9mZvDwplbfszN4eFeGSao66H9fCmSao66H9fCmNN7k4e+Vt+zM3h4Uytv2Zm8PCvDJNUddD+vhTJNUddD+vhTGm9ycPfK2/Zmbw8KZW37MzeHhXhkmqOuh/XwpkmqOuh/XwpjTe5OHvlbfszN4eFMrb9mZvDwrwyTVHXQ/r4UyTVHXQ/r4UxpvcnD3ytv2Zm8PCmVt+zM3h4V4ZJqjrof18KZJqjrof18KY03uTh75W37MzeHhTK2/Zmbw8K8Mk1R10P6+FMk1R10P6+FMab3Jw98rb9mZvDwplbfszN4eFeGSao66H9fCmSao66H9fCmNN7k4e+Vt+zM3h4Uytv2Zm8PCvDJNUddD+vhTJNUddD+vhTGm9ycPfK2/Zmbw8KZW37MzeHhXhkmqOuh/XwpkmqOuh/XwpjTe5OHvlbfszN4eFfuVx+zM3h4F8+Sao66H9fCgwTVHXQ/r4UxpvcnChXu3dZVwNnYC20kOadLXDSLdeo29BClHyhPpaH1Jv3RKqXs3AbR07YWuxjaXOdZZa46SBqFgA9ilfyhPpaH1Jv3RLz68bp29mftumB7yNTetL76REwPeRqb1pffSIsonWHvyjB92b7yVVXBr5IofsW/FSrD35Rg+7N95Kqrg18kUP2LfiitIwhUrpLp8nGMZz2RtaBrJtVFvXvebR07Ym2Fx8aR31ndw0DsHaV/UNwGCskrHZ3uY1jP6AB4xHabbPQO0rLLouXt1MUR2gmQqRYQ76/CJeQiPzUJzkaHvGYntaNA9p6Fs+Ea+vkI/Boj87KPGI0sYc3sc7QOy09CmVzLmvnlZDELXPNg6B0k9AAzldGltY/sq9/WqY+2avIvXNZPa8fMxWGQ/W6GA9uvoHpCs7GAAACwDMANA9AXw3CuMylgZDHobpOtzjpce09w1LILmv3fkqz9MzOX4So9f9fX4VNyUR+ZhOazQ9+gv9Goe061s2Em+vk2GjhPjyD5wjSxh/l9Z3+PSFO7j3JfUzMgiHjPOnU1o0ud2Ad2tdWltRTHyVe/rUR9s1eLer4XNjyD5mIgv/rOkMH+T2ekKytbYLBqXxXGuSymhZDEPFYNOtxOcuPaTnWEwh36i5tLyoaHyyOxImn+EusJLnWZ8UAatNoGa20ct67NyrP0zM5bSi5vo6+7N15H8jLO8N/ixJORhZboGYtbq0Zzm9q/u6FzLt3Mbyz31LGAi17ZuVjHRjtxnAC36wsXwHRqKbYKsJkle59LVNHLRsx2vaLBI0ENdjM0NcMYaMxt0CzP44bb6qmkbSxUsjouW5QvczM8hmIA0O1DxiTZ0BEU5FzXcq6d3KlhfTS10rWuxSWPcQHWA2HPpsIPtX28hfH/vH+53Eg6IRTbBTHdYSTf7S5bksUYnLkF+Pb/L/Ni4tttubRZrWTwj4SGXNY2ONokqJRa1ptxWN0Y8lmey0EADTYc4sQbsi5sgutdq6r3CGSpks/iETuSiZboBILWj2m1f1dC5F27nt5eR1VGxul7ZjIweuGvcAPWFmdFdIopdgrwoSVkngdYAZcUujkaLMcNzua9ozB1me0WAgHMCM9LrKtkUb5ZHBrI2lznHQ1oFpJ9iI9kUAvtwy1dTIY6EugitxWlotnktzAk58S3U1uftK+Rl5d3pW8qRV58/j1GK/wDsfKHD0EBB0Ui5xuXhEunc6fkqh0kmIbHw1NpNn9MjvGbm0EEjsK6AuJddlVTxVMVuJMwPFukW6Qe0G0exB9y/FBcKV/Nay6U1PDUSQxwYjWtjOLaSxryXEZybXfkFjqZ18EjGyRuug5kjQ5rg91jmuFoIz6CEHRa/VzvyF8f+8f7ncSsF4PhrbntN0rTMC8jGIL8Qfwh5bmxtPbZZbntQbOi5idf7dSpnAZVT487gGMjfiNtebGsa0WAZyB8Vnf8AZl8nTXb4f6iDoFFzcL/bsUE2JPLMHCwmOpbjBw1fxC2w2HO1w9Kud5V9TboUbKloxSSWyN04r2/xAHWM4I7HBBnlFflCfS0PqTfuiVqUV+UJ9LQ+pN+6JBumB7yNTetL76REwPeRqb1pffSIgnWHvyjB92b7yVVXBr5IofsW/FSrD35Rg+7N95Kqrg18kUP2LfiitmWKvku8ykgdM/OdDG63vOgejWTqAKyU0zWNc9xAa0EknQAM5JUSvvvlNZOXC0RstbE3s1uI6XWfhYNS6LFr5KvyCIyxNbWvmkfLIcZ8hxnHt7BqGoDsVYwf3qeDRctKPnphnt0sbpDOw6z22DUtYwb3qcrJ4XKPm4j82Doe8a/Vb/n0FVVffVXv86ffxap+hYW+u+NtHAZDYXu8WNv1ndv9I0n/ALrKVdWyJjpJHBrWAucTqAUPvnvhdWVDpXWho8WNv1W950n/ALBfHT2fkq57QkRljZ53yvc95LnyOtJ0lxPZ8FYLxL1fBIceQfPSgF/9I0hgPZr7fQFrWDW9THcK2YeK0/Mg63DMZPQNA7bTqCpq+2qvZ/hStU/QprhwvdlqKSKaFpf4K9zntaLXYjwAXAaTYWi2zUSdSpS12/K/iC5sbHzh7jK4tY2MAuOKAXG1xAAFo16wuBlCrwsJEtzA9jY2TRSuDnNJLXBwGLa2QA6gMxB0atdHpMOdBM0x1MM0YeC1wLWyxkHMQbDaRZ/SszQ3FuRdiHwpsEbsYkOIHJzNdrEhjIONrzk2225wVq1+GBOmippqillkYYWOkxJCHRkMBcRjWBzTYNJJRW63kXLuWGvqLlti8fxXOYXOcNeIQ8l0eo4ubQMy0T5Qv8VB6Jv8xLUMEt1JIbq07WE4tQTFI3U5pa5wtHY4A+w9K275Qv8AFQeib/MSDDYM8JcFzaaWGaKZ5kl5QGPEsAxGNsOM4G21p/Fbhl+o9nqfwi/1FgsD949HW0k0lXDyjmTYjTjyNsbybHWWMcBpJ/Fb5kiuVsv/AOs3+ogzF6t9MN0KcVNPjBuMWEPADmubZaDYSNBBtBOlc54Q7pOmunWSOz4sro29jYjybR+DbfaV0vci4sNLEIKaNsbGkkNb0nSSTnJ7SuacI1zHQXUrI3CzHldI3tbL84CP7iPYUIdF3o3CZR0UFOwAYjAXH6zyAXuPSS638uhfzdG+ugaXwVFVTNOdr43yMtziwtc0no1Fft6F32VlFBURkHGYA8a2yNAD2kaiD+RB1qfXw4EYnSz1RrTDG5z5XY8YcGAkvda/lBaBadI/FEZ29S5dw6epx6GanM0lrWDwgSEB2lsbC42W/ivDDndJ0dzBG02eETMY71Wh0hH4saofcUgVtPikkCoixToJHKtsNmo67FccONzXS3M5Rot8GmbI71SHRk/i8H2IrScBFw2TVk1Q8A+CsbiW6nyFwxvSGtd/crhdC6cVOzlJ5I4mW2Y0jg1tp0C0nSodgLu+yGsmp5CG+FtaGE6DJGXENt6S17rO1tmsKp3+XkMunAyJ0rojE/Ha4AOFuKWkOYSLRYekIjE3zG4VeWOqqmmLo8zXNqGsdi6cUlrs7bc9h0Wmyy0rbb33U3g8baJ0boIxiM5JwcwBuazGBOf051zxhAvHjuY6KMVPLySAuc3ExCxosDXHx3aTbZ6pVHwAH/4NT94/6UaKm+FjyzWesz3Ma3i9zDbSU9HTU74KhzoIWRuLRHiksaGki19tmZaRhX8s1nrM9zGqlengvubNQUk0tPjPlgje88pKLXOYCTYH2DOdSD5m4fqK3PBUgazZEbPZyiooqWyQcow2tkjxmnpa5toP4Fay3BHcoG3wUGzpklI9oL7CtpljDYnNaAAGkADMAALAABoCI5QvZqmxVdJLIcVkU0T3HObGte1zjYM5zAroXK3crahu5v8ATXO979C2eppoHkhs0sUbi2zGAe9rTYSCLbCrccAlB1tV/fF/pIqf4V774bo1UPgjXObCwsxi0h0hc4GxrD41gszWi21xzKr4Jb3JaO5zWTgtkme6ZzDpYHBrWtcNRxWgkaibNSid+l7T7lV3JRyvzNbLFI0lkmK60Zy05nAtcLRpsHTYr9g9uvJVXMpZ5jjSPYQ52txY90eMe04tvtQbEor8oT6Wh9Sb90StSivyhPpaH1Jv3RIjdMD3kam9aX30iJge8jU3rS++kRBOsPflGD7s33kqquDXyRQ/Yt+Kl2H2AiuppLPFfBig9rJHlw/B7fxVIwUXQZLcmlDCCYm8k8a2uYSCD7LD6HBFfzhRfIKIcnbimQCWz6thst/pxsX8lOb2L33Vk7Ym2hozyO+q3vOgdwKuzmAggi0HMQdH4Lyp6NkYsjY1g02NAaLfQAuq3qPjo2xHPlYngo6RsUbY4wGtYA1oGoBeyIuVlomFiSQU8QbbyZeeUs0WgDkw7stxvaAtKvQvadWThucRMzyuHRqaD9Y/kLTqVtkiDgWuAIOYgi0H0gr+aemZGMWNrWDoaAB+AXVRqZot7Yjny1E8P2CBrGtYwBrWgAAaABmAA9C9ERcrItXv/vIZdKmERdiSRnGifZaASLCHDW0jT6AdVh2hEHOsN5127mSl1MyUW5i6nIkY8DRjR57f+Jutel0hfBXt5CaOqcw6WmIQsPRjnFaCLek2LoWxLEVMMGOCl9HIKysLeWAIjjabRHjCxznP0F9losGYAnObc3vhkvLqa5lNJSMEjoMcOZjNa4h+IQW4xANhZot1qkoiOcKG8e7kLS2CKqiaTaRHO1gJ0WkNlFpsAz9i+nmzfF59/wAz/wCZdDIi5TLBXci60U8rroOl5Ex2Bs0okJkxm2FgxnFoDca3RpGnVmMIuDhl0mNexwjqIhYx5HiubpxJLM9ltpBGcWnMbSFuqIjnCG9K7dzpHGnjqGE6XU55Rj7NFrW22/8AE1fZJcS790iIqgVGJaLeXshiHa5gAxrOxpK6CsSxFc+zYKKymulTxxRvmiD4X8sAAwWFrpMbP4lhDrAc5Fmkq+1VK2SN0cjQ5kjS1zToLXCwgjosXtYiIgl9mBOqhkc+h+fitta3GAmZ2HGID7OkG3s6flgrb42N5For7NGeLGI/+1zCfbjLoVfliK5+OCG6MtPUVlTjGewOZEXB80ptGMXvtIBxLbBaSSAM2g0DAtcGelophUxuidLOXta/M7FDGNtLdWcHT0KhIiIfhNwbV010Zqmmh5aOfFcMVzAWkMawtc1zh9W20W6Vhob0r4GNaxjaxrWgBrW1ADWgZgA0S2Adi6JRFc882b4vPv8Amf8AzKsYO7n10dA6O6TnGUvdiY7xI9sZa0ND3gm042MdJzEegbciI51vWwbXQjulTiSne1sE7HvkNnJYsbw4lr7bHWgZgM+fVns6KCWIgkeGq8uqqZoKqmidMGx8k9rM722OLmnF0kHGIzaLO1bTgmuTUU1zWRVbDG4Pe5jTZjNY44wxgNBxi42dBC3NEBRX5Qn0tD6k37olalC8Pt0WPq6aFpBdDE4vs1co5paD22Mt9Dh0oQ37A95GpvWl99Ii9cElOWXHpA7NjB7x6Hyvc38QQfavxB74RbyRdKl5NpDZoiXwuOjGssLXf0uGbsIBz2WGDUd1LoXHqHMaX07zmex4BY8DQcU+K8dDm+wrqRfPWXPilbiTRskb9V7Q5v4OBCCBZcrpeb7o8aZcrpeb7p3GrZzLoNjpdxHwpzLoNipdxHwoqJ5crpeb7p3GmXK6Xm+6dxq2cy6DYqXcR8Kcy6DYqXcR8KCJ5crpeb7p3GmXK6Xm+6dxq2cy6DYqXcR8Kcy6DYqXcR8KCJ5crpeb7p3GmXK6Xm+6dxq2cy6DYqXcR8Kcy6DYqXcR8KCJ5crpeb7p3GmXK6Xm+6dxq2cy6DYqXcR8Kcy6DYqXcR8KCJ5crpeb7p3GmXK6Xm+6dxq2cy6DYqXcR8Kcy6DYqXcR8KCJ5crpeb7p3GmXK6Xm+6dxq2cy6DYqXcR8Kcy6DYqXcR8KCJ5crpeb7p3GmXK6Xm+6dxq2cy6DYqXcR8Kcy6DYqXcR8KCJ5crpeb7p3GmXK6Xm+6dxq2cy6DYqXcR8Kcy6DYqXcR8KCJ5crpeb7p3GmXK6Xm+6dxq2cy6DYqXcR8Kcy6DYqXcR8KCJ5crpeb7p3GmXK6Xm+6dxq2cy6DYqXcR8Kcy6DYqXcR8KCJ5crpeb7p3GmXK6Xm+6dxq2cy6DYqXcR8Kcy6DYqXcR8KCJ5crpeb7p3GmXK6Xm+6dxq2cy6DYqXcR8Kcy6DYqXcR8KCJ5crpeb7p3GmXK6Xm+6dxq2cy6DYqXcR8Kcy6DYqXcR8KCJ5crpeb7p3GmXK6Xm+6dxq2cy6DYqXcR8Kcy6DYqXcR8KCJ5crpeb7p3GmXK6Xm+6dxq2cy6DYqXcR8Kcy6DYqXcR8KCJ5crpeb7p3GmXK6Xm+6dxq2cy6DYqXcR8Kcy6DYqXcR8KCHVOGy6bmlofCy3+ZkQxh6MZxH5L5Lzrxaq6tRysnKCFzsaaofba7P4wjcf43nRboGvUDfo70KFptbR0oI1iGO38cVZZrQMw1IPOkpWxsZHGA1sbQ1rRoDWiwAegBF6oiCIiAiIgIiICIiAiIgIiICIiAiIgIiICIiAiIgIiICIiAiIgIiICIiAiIgIiICIiAiIg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10" descr="data:image/jpeg;base64,/9j/4AAQSkZJRgABAQAAAQABAAD/2wCEAAkGBhMSEBIQEBQUFBUQFhoVFRcVGBgYFBYXFxkYFRYXFBIYGyceFxklGRgYHy8gJCgpLCwsFSA4NTAqNSYrLykBCQoKDgwOGg8PGDUcHCApLSwyKSk1NSwqKSk1KSktKSkpLik1KSwsLCksKSwsMSkpNCkpLCkpLCksLCoqLS0sKf/AABEIAKMBNQMBIgACEQEDEQH/xAAcAAEBAAMBAQEBAAAAAAAAAAAABwUGCAMEAQL/xABOEAABAwEBCwYJCgUBCAMAAAABAAIDBBEFBgcSFyExQVST0hMWUVNh0RQiNWRxcoGzwQgjM1JzdJGhorIyQmKSsdMVZYKUw+Hj8CSDo//EABkBAQEBAQEBAAAAAAAAAAAAAAABAgQFA//EACURAQABAwMEAwADAAAAAAAAAAABAgMRBBIhFDFR8BNBYSIjQ//aAAwDAQACEQMRAD8AuKL5bpXSjp4nzzPDI4xjOcdAHxNuYAZySoxfFh4nc8toY2RsGh8ox5HduJbis9HjILii5uyz3U6+PdR9yZZ7qdfHuou5Fw6RRc3ZZ7qdfHuou5Ms91Ovj3UXchh0ii5uyz3U6+PdRdyZZ7qdfHuou5DDpFFzdlnup18e6i7kyz3U6+PdRdyGHSKLm7LPdTr491F3Jlnup18e6i7kMOkUXN2We6nXx7qLuTLPdTr491F3IYdIoubss91Ovj3UXcmWe6nXx7qLuQw6RRc3ZZ7qdfHuou5Ms91Ovj3UXchh0ii5uyz3U6+PdRdyZZ7qdfHuou5DDpFFzdlnup18e6i7kyz3U6+PdRdyGHSKLm7LPdTr491F3Jlnup18e6i7kMOkUXN2We6nXx7qLuTLPdTr491F3IYdIoubss91Ovj3UXcmWe6nXx7qLuQw6RRc3ZZ7qdfHuou5Ms91Ovj3UXchh0ii5uyz3U6+PdRdyZZ7qdfHuou5DDpFFzdlnup18e6i7kyz3U6+PdRdyGHSKLm7LPdTr491F3Jlnup18e6i7kMOkUXOMWGm6YIPKxO7DEyw/wBth/NUS8PDHHVyNpqtjYZnmxjmk8lI7U3PnY46gSQem2wIilIiIIzh+u47GpqJpIaWmd4+sbSyO3sFjz6SOhfbgkwb07qVldVRtmfNa6NrxjMYwEgHEOZzjZbadAIs1rXcPflGD7s33kqquDXyRQ/Yt+KKy3N6l2eDdM4U5vUuzwbpnCvivwvl8CgEgaHPe7EYDotsJtdZqAGha/elhHdPMIKlrGmTNG5loBd9VwJOc6jbpza19abNdVO6I4MNt5vU2zwbpnCnN6m2eDdM4VkEXyRj+b1Ls8G6Zwpzeptng3TOFYu/W+s0UTCxodJKSG41uKA2wuJsznSM2bT2LGXmYQTUychUBjHuzsLbQ11mlthJsdZn057D7frFmuaN8RwuGz83qbZ4N0zhTm9TbPBumcKyCL5Ix/N6m2eDdM4U5vU2zwbpnCsgiDH83qbZ4N0zhTm9TbPBumcKyCIMfzeptng3TOFOb1Ns8G6ZwrIIgx/N6m2eDdM4U5vU2zwbpnCsgiDH83qbZ4N0zhTm9TbPBumcKyCIMfzeptng3TOFOb1Ns8G6ZwrIIgx/N6m2eDdM4U5vU2zwbpnCsgiDH83qbZ4N0zhTm9TbPBumcKyCIMfzeptng3TOFOb1Ns8G6ZwrIIgx/N6m2eDdM4U5vU2zwbpnCsgiDH83qbZ4N0zhTm9TbPBumcKyCIMfzeptng3TOFOb1Ns8G6ZwrIIgx/N6m2eDdM4U5vU2zwbpnCsgiDFVN6tHI0sfTQOadIMTP82ZlAMKF5rbnVjWwk8jO3lIrSS5hBsczG0mw2EHTY4dFq6UUV+UJ9LQ+pN+6JFUq8K7bqu5tLUSG17mYrz0vYTG4+0tJ9qLE4HfI1N60vvpERE6w9+UYPuzfeSqq4NfJFD9i34qVYe/KMH3ZvvJVVcGvkih+xb8UV919NwG1lO6E5nDxo3fVeLbCezOQewqIVNM+KR0bwWvjNjhrBHb8V0OtFwkXqcqzwuEfORj5wDS9g19rm/49AXZpb22ds9pWmWRvDvq8LhxJD89CAH9L26A8f4Pb6QtpXP1yLqvppmTxHxmH2OGtruwhXO4t146mFk0ZzPGca2uH8TXdoKmps7JzHaSYwx1+V7QrKctGaSPxozqtsztPYRm/A6lFjjxv/mY+N3oc1zT+RBH5LohTvCVenaDWwjOPpgNY0CT0jQeyw6it6W9idk9pKZbHeZfOKyC11gljsEg7dTwOg/kQQthUEuBdt9JO2aPPZmc3U9p0tPwOogK43NugyeJk0RtbILR8Qegg5iOxfLUWfjqzHaSYw+pERczIiIgIiICIiAiIgIiICIiAiIgIiICIiAiIgIiICIiAor8oT6Wh9Sb90StSivyhPpaH1Jv3RIN0wPeRqb1pffSImB7yNTetL76REE6w9+UYPuzfeSqq4NfJFD9i34qVYe/KMH3ZvvJVVcGvkih+xb8UVsbZgSWggltlo1i3OLQv6IU5vhvkdR3XL85jfHG2Vo1tz5wPrDSPaNaoVNUNexr2EOa8AtI0EHOCF9K7c0xE/UmEkv/AL1PBZeWiHzMx0DQx+kt7AdI9o1LwvGvp8EmxXn5mUgP/pOgPHo19noCrt07nMnifDKLWvFh6R0EHUQc4PYobd64r6Wd0EmrO12p7T/C4f8AuYgrvsXIvUbKu7UTnhe2OBAIzg6CNBX49gIIItBzEHQR2hT/AAaX14wFFMc7R8yTraM5j9I0jstGpUJcFy3NurbLMxhFr971jRz2sHzMpJj/AKTpLCezV0j0FfVg/vr8Gl5GU/MzHSdDHnMHdjTmB9h1FVC7dx2VMD4ZBmfoOtrhoc3tH/ulQy61y308z4JRY5hs7CNTh2EZ16FmuL1Gyrv7y1HLoIItHwcX2cszwWY/ORDxCdL2DV2ub+Ys6Ct4XnXKJoq2yxPAiIsAiIgIiICIiAiIgIiICIiAiIgIiICIiAiIgIiICivyhPpaH1Jv3RK1KK/KE+lofUm/dEg3TA95GpvWl99IiYHvI1N60vvpEQTrD35Rg+7N95Kqrg18kUP2LfipVh78owfdm+8lVVwa+SKH7FvxRWiYTvKDvs2fFZHBtfXybhRzHxHn5on+Vx0s9Djo7fSsdhN8oO+zZ8VqgK9im3FyzFM+G8Zh0Ytdv0vXFZB4tgljtMZ6elhPQfyIC+e8K+vwqHk5D89CBjf1t0B4/wAHt9IW1Ly/5Wq/2GOzncF8b7Rax8bvQ5rmn8iCPyVpvOvmFZAHGwSx2Nlb26nAfVOnszjUtYwl3qaa2EfbAfgJPgfYelaXe9dx9JO2ZmcDM9up7Dpb8QdRAXo10xqLeY7+8Nd4Xparf7ep4VDykY+ehFrel7dJZ8R2+krYbn17JomSxHGY8Wg/A9BGgjpC+lebTVNFWY7wx2c8UtU+KRskZLXxm1p1gjs+HpVkuJfxTTQMkkljiecz2PeGkOGmy0526wVqWEm9TEcayEeK8/OgfyuOh/oOvt9K0Swr1Joo1FMVPp3XfnTR7TBvGd6c6aPaYN4zvUIsPalh7V8+ip8ptXfnTR7TBvGd6c6aPaYN4zvUIsPalh7U6KnybV3500e0wbxnenOmj2mDeM71CLD2pYe1Oip8m1d+dNHtMG8Z3pzpo9pg3jO9Qiw9qWHtToqfJtXfnTR7TBvGd6c6aPaYN4zvUIsPalh7U6KnybV3500e0wbxnenOmj2mDeM71CLD2pYe1Oip8m1d+dNHtMG8Z3pzpo9pg3jO9Qiw9qWHtToqfJtXfnTR7TBvGd6c6aPaYN4zvUIsPalh7U6KnybV3500e0wbxnenOmj2mDeM71CLD2pYe1Oip8m1d+dNHtMG8Z3pzpo9pg3jO9Qiw9qWHtToqfJtXfnTR7TBvGd6c6aPaYN4zvUIsPalh7U6KnybV3500e0wbxnenOik2mDeM71CLD2pintToqfJtdEseCAQbQc4I0EdIKi/yhPpaH1Jv3RKhYOqSWOhY2YFtrnFjXZiGGyzMdGfGNnap78oT6Wh9Sb90S86unbVMd2W6YHvI1N60vvpETA95GpvWl99IiyidYe/KMH3ZvvJVVcGvkih+xb8VKsPflGD7s33kqquDXyRQ/Yt+KK0PCb5Qd9mz/BWqLa8JvlB32bP8FY69S9x1ZUCPOGN8aR3Q3oH9R0D2nUvat1RTaiZ8Nx2bNgvvccX+Gvta1trYxoxycznHpaNHafQqavKmp2xsbGwBrWANaBoAGYALzujdBkET5pTY2MWk/ADWScwHSV5Vy5N2vLE8sLfvfI2kpyMzpJgWsac40WOc4a2gH2kga1GIYi5zWNBc5xAaBpJOYADptX33fu2+rndNJmtzNbqY0aGjv1klbvg0vUsArZhncPmQdQOYyek6B2WnWF6FMRp7eZ7tdobTehcA0lM2JxtcTjvz5g51lob2CwDtznWs2i+S6l0mU8L5pTY1gtPSegAayTmHpXmTM11Z+5YYq+6+tlFGDYHyPNjGW2WgfxOJ1Af5IWo5W37MzeHhWoXcuy+qnfPJpdmA1NaNDR6PzJJ1rN3GwdVFRC2YOZGH52h+NjFup1gGYHUvRixat0x8ndvER3ZTK2/Zmbw8KZW37MzeHhXhkmqOuh/XwpkmqOuh/XwqY03uTh75W37MzeHhTK2/Zmbw8K8Mk1R10P6+FMk1R10P6+FMab3Jw98rb9mZvDwplbfszN4eFeGSao66H9fCmSao66H9fCmNN7k4e+Vt+zM3h4Uytv2Zm8PCvDJNUddD+vhTJNUddD+vhTGm9ycPfK2/Zmbw8KZW37MzeHhXhkmqOuh/XwpkmqOuh/XwpjTe5OHvlbfszN4eFMrb9mZvDwrwyTVHXQ/r4UyTVHXQ/r4UxpvcnD3ytv2Zm8PCmVt+zM3h4V4ZJqjrof18KZJqjrof18KY03uTh75W37MzeHhTK2/Zmbw8K8Mk1R10P6+FMk1R10P6+FMab3Jw98rb9mZvDwplbfszN4eFeGSao66H9fCmSao66H9fCmNN7k4e+Vt+zM3h4Uytv2Zm8PCvDJNUddD+vhTJNUddD+vhTGm9ycPfK2/Zmbw8KZW37MzeHhXhkmqOuh/XwpkmqOuh/XwpjTe5OHvlbfszN4eFfuVx+zM3h4F8+Sao66H9fCgwTVHXQ/r4UxpvcnChXu3dZVwNnYC20kOadLXDSLdeo29BClHyhPpaH1Jv3RKqXs3AbR07YWuxjaXOdZZa46SBqFgA9ilfyhPpaH1Jv3RLz68bp29mftumB7yNTetL76REwPeRqb1pffSIsonWHvyjB92b7yVVXBr5IofsW/FSrD35Rg+7N95Kqrg18kUP2LfiitIwhUrpLp8nGMZz2RtaBrJtVFvXvebR07Ym2Fx8aR31ndw0DsHaV/UNwGCskrHZ3uY1jP6AB4xHabbPQO0rLLouXt1MUR2gmQqRYQ76/CJeQiPzUJzkaHvGYntaNA9p6Fs+Ea+vkI/Boj87KPGI0sYc3sc7QOy09CmVzLmvnlZDELXPNg6B0k9AAzldGltY/sq9/WqY+2avIvXNZPa8fMxWGQ/W6GA9uvoHpCs7GAAACwDMANA9AXw3CuMylgZDHobpOtzjpce09w1LILmv3fkqz9MzOX4So9f9fX4VNyUR+ZhOazQ9+gv9Goe061s2Em+vk2GjhPjyD5wjSxh/l9Z3+PSFO7j3JfUzMgiHjPOnU1o0ud2Ad2tdWltRTHyVe/rUR9s1eLer4XNjyD5mIgv/rOkMH+T2ekKytbYLBqXxXGuSymhZDEPFYNOtxOcuPaTnWEwh36i5tLyoaHyyOxImn+EusJLnWZ8UAatNoGa20ct67NyrP0zM5bSi5vo6+7N15H8jLO8N/ixJORhZboGYtbq0Zzm9q/u6FzLt3Mbyz31LGAi17ZuVjHRjtxnAC36wsXwHRqKbYKsJkle59LVNHLRsx2vaLBI0ENdjM0NcMYaMxt0CzP44bb6qmkbSxUsjouW5QvczM8hmIA0O1DxiTZ0BEU5FzXcq6d3KlhfTS10rWuxSWPcQHWA2HPpsIPtX28hfH/vH+53Eg6IRTbBTHdYSTf7S5bksUYnLkF+Pb/L/Ni4tttubRZrWTwj4SGXNY2ONokqJRa1ptxWN0Y8lmey0EADTYc4sQbsi5sgutdq6r3CGSpks/iETuSiZboBILWj2m1f1dC5F27nt5eR1VGxul7ZjIweuGvcAPWFmdFdIopdgrwoSVkngdYAZcUujkaLMcNzua9ozB1me0WAgHMCM9LrKtkUb5ZHBrI2lznHQ1oFpJ9iI9kUAvtwy1dTIY6EugitxWlotnktzAk58S3U1uftK+Rl5d3pW8qRV58/j1GK/wDsfKHD0EBB0Ui5xuXhEunc6fkqh0kmIbHw1NpNn9MjvGbm0EEjsK6AuJddlVTxVMVuJMwPFukW6Qe0G0exB9y/FBcKV/Nay6U1PDUSQxwYjWtjOLaSxryXEZybXfkFjqZ18EjGyRuug5kjQ5rg91jmuFoIz6CEHRa/VzvyF8f+8f7ncSsF4PhrbntN0rTMC8jGIL8Qfwh5bmxtPbZZbntQbOi5idf7dSpnAZVT487gGMjfiNtebGsa0WAZyB8Vnf8AZl8nTXb4f6iDoFFzcL/bsUE2JPLMHCwmOpbjBw1fxC2w2HO1w9Kud5V9TboUbKloxSSWyN04r2/xAHWM4I7HBBnlFflCfS0PqTfuiVqUV+UJ9LQ+pN+6JBumB7yNTetL76REwPeRqb1pffSIgnWHvyjB92b7yVVXBr5IofsW/FSrD35Rg+7N95Kqrg18kUP2LfiitmWKvku8ykgdM/OdDG63vOgejWTqAKyU0zWNc9xAa0EknQAM5JUSvvvlNZOXC0RstbE3s1uI6XWfhYNS6LFr5KvyCIyxNbWvmkfLIcZ8hxnHt7BqGoDsVYwf3qeDRctKPnphnt0sbpDOw6z22DUtYwb3qcrJ4XKPm4j82Doe8a/Vb/n0FVVffVXv86ffxap+hYW+u+NtHAZDYXu8WNv1ndv9I0n/ALrKVdWyJjpJHBrWAucTqAUPvnvhdWVDpXWho8WNv1W950n/ALBfHT2fkq57QkRljZ53yvc95LnyOtJ0lxPZ8FYLxL1fBIceQfPSgF/9I0hgPZr7fQFrWDW9THcK2YeK0/Mg63DMZPQNA7bTqCpq+2qvZ/hStU/QprhwvdlqKSKaFpf4K9zntaLXYjwAXAaTYWi2zUSdSpS12/K/iC5sbHzh7jK4tY2MAuOKAXG1xAAFo16wuBlCrwsJEtzA9jY2TRSuDnNJLXBwGLa2QA6gMxB0atdHpMOdBM0x1MM0YeC1wLWyxkHMQbDaRZ/SszQ3FuRdiHwpsEbsYkOIHJzNdrEhjIONrzk2225wVq1+GBOmippqillkYYWOkxJCHRkMBcRjWBzTYNJJRW63kXLuWGvqLlti8fxXOYXOcNeIQ8l0eo4ubQMy0T5Qv8VB6Jv8xLUMEt1JIbq07WE4tQTFI3U5pa5wtHY4A+w9K275Qv8AFQeib/MSDDYM8JcFzaaWGaKZ5kl5QGPEsAxGNsOM4G21p/Fbhl+o9nqfwi/1FgsD949HW0k0lXDyjmTYjTjyNsbybHWWMcBpJ/Fb5kiuVsv/AOs3+ogzF6t9MN0KcVNPjBuMWEPADmubZaDYSNBBtBOlc54Q7pOmunWSOz4sro29jYjybR+DbfaV0vci4sNLEIKaNsbGkkNb0nSSTnJ7SuacI1zHQXUrI3CzHldI3tbL84CP7iPYUIdF3o3CZR0UFOwAYjAXH6zyAXuPSS638uhfzdG+ugaXwVFVTNOdr43yMtziwtc0no1Fft6F32VlFBURkHGYA8a2yNAD2kaiD+RB1qfXw4EYnSz1RrTDG5z5XY8YcGAkvda/lBaBadI/FEZ29S5dw6epx6GanM0lrWDwgSEB2lsbC42W/ivDDndJ0dzBG02eETMY71Wh0hH4saofcUgVtPikkCoixToJHKtsNmo67FccONzXS3M5Rot8GmbI71SHRk/i8H2IrScBFw2TVk1Q8A+CsbiW6nyFwxvSGtd/crhdC6cVOzlJ5I4mW2Y0jg1tp0C0nSodgLu+yGsmp5CG+FtaGE6DJGXENt6S17rO1tmsKp3+XkMunAyJ0rojE/Ha4AOFuKWkOYSLRYekIjE3zG4VeWOqqmmLo8zXNqGsdi6cUlrs7bc9h0Wmyy0rbb33U3g8baJ0boIxiM5JwcwBuazGBOf051zxhAvHjuY6KMVPLySAuc3ExCxosDXHx3aTbZ6pVHwAH/4NT94/6UaKm+FjyzWesz3Ma3i9zDbSU9HTU74KhzoIWRuLRHiksaGki19tmZaRhX8s1nrM9zGqlengvubNQUk0tPjPlgje88pKLXOYCTYH2DOdSD5m4fqK3PBUgazZEbPZyiooqWyQcow2tkjxmnpa5toP4Fay3BHcoG3wUGzpklI9oL7CtpljDYnNaAAGkADMAALAABoCI5QvZqmxVdJLIcVkU0T3HObGte1zjYM5zAroXK3crahu5v8ATXO979C2eppoHkhs0sUbi2zGAe9rTYSCLbCrccAlB1tV/fF/pIqf4V774bo1UPgjXObCwsxi0h0hc4GxrD41gszWi21xzKr4Jb3JaO5zWTgtkme6ZzDpYHBrWtcNRxWgkaibNSid+l7T7lV3JRyvzNbLFI0lkmK60Zy05nAtcLRpsHTYr9g9uvJVXMpZ5jjSPYQ52txY90eMe04tvtQbEor8oT6Wh9Sb90StSivyhPpaH1Jv3RIjdMD3kam9aX30iJge8jU3rS++kRBOsPflGD7s33kqquDXyRQ/Yt+Kl2H2AiuppLPFfBig9rJHlw/B7fxVIwUXQZLcmlDCCYm8k8a2uYSCD7LD6HBFfzhRfIKIcnbimQCWz6thst/pxsX8lOb2L33Vk7Ym2hozyO+q3vOgdwKuzmAggi0HMQdH4Lyp6NkYsjY1g02NAaLfQAuq3qPjo2xHPlYngo6RsUbY4wGtYA1oGoBeyIuVlomFiSQU8QbbyZeeUs0WgDkw7stxvaAtKvQvadWThucRMzyuHRqaD9Y/kLTqVtkiDgWuAIOYgi0H0gr+aemZGMWNrWDoaAB+AXVRqZot7Yjny1E8P2CBrGtYwBrWgAAaABmAA9C9ERcrItXv/vIZdKmERdiSRnGifZaASLCHDW0jT6AdVh2hEHOsN5127mSl1MyUW5i6nIkY8DRjR57f+Jutel0hfBXt5CaOqcw6WmIQsPRjnFaCLek2LoWxLEVMMGOCl9HIKysLeWAIjjabRHjCxznP0F9losGYAnObc3vhkvLqa5lNJSMEjoMcOZjNa4h+IQW4xANhZot1qkoiOcKG8e7kLS2CKqiaTaRHO1gJ0WkNlFpsAz9i+nmzfF59/wAz/wCZdDIi5TLBXci60U8rroOl5Ex2Bs0okJkxm2FgxnFoDca3RpGnVmMIuDhl0mNexwjqIhYx5HiubpxJLM9ltpBGcWnMbSFuqIjnCG9K7dzpHGnjqGE6XU55Rj7NFrW22/8AE1fZJcS790iIqgVGJaLeXshiHa5gAxrOxpK6CsSxFc+zYKKymulTxxRvmiD4X8sAAwWFrpMbP4lhDrAc5Fmkq+1VK2SN0cjQ5kjS1zToLXCwgjosXtYiIgl9mBOqhkc+h+fitta3GAmZ2HGID7OkG3s6flgrb42N5For7NGeLGI/+1zCfbjLoVfliK5+OCG6MtPUVlTjGewOZEXB80ptGMXvtIBxLbBaSSAM2g0DAtcGelophUxuidLOXta/M7FDGNtLdWcHT0KhIiIfhNwbV010Zqmmh5aOfFcMVzAWkMawtc1zh9W20W6Vhob0r4GNaxjaxrWgBrW1ADWgZgA0S2Adi6JRFc882b4vPv8Amf8AzKsYO7n10dA6O6TnGUvdiY7xI9sZa0ND3gm042MdJzEegbciI51vWwbXQjulTiSne1sE7HvkNnJYsbw4lr7bHWgZgM+fVns6KCWIgkeGq8uqqZoKqmidMGx8k9rM722OLmnF0kHGIzaLO1bTgmuTUU1zWRVbDG4Pe5jTZjNY44wxgNBxi42dBC3NEBRX5Qn0tD6k37olalC8Pt0WPq6aFpBdDE4vs1co5paD22Mt9Dh0oQ37A95GpvWl99Ii9cElOWXHpA7NjB7x6Hyvc38QQfavxB74RbyRdKl5NpDZoiXwuOjGssLXf0uGbsIBz2WGDUd1LoXHqHMaX07zmex4BY8DQcU+K8dDm+wrqRfPWXPilbiTRskb9V7Q5v4OBCCBZcrpeb7o8aZcrpeb7p3GrZzLoNjpdxHwpzLoNipdxHwoqJ5crpeb7p3GmXK6Xm+6dxq2cy6DYqXcR8Kcy6DYqXcR8KCJ5crpeb7p3GmXK6Xm+6dxq2cy6DYqXcR8Kcy6DYqXcR8KCJ5crpeb7p3GmXK6Xm+6dxq2cy6DYqXcR8Kcy6DYqXcR8KCJ5crpeb7p3GmXK6Xm+6dxq2cy6DYqXcR8Kcy6DYqXcR8KCJ5crpeb7p3GmXK6Xm+6dxq2cy6DYqXcR8Kcy6DYqXcR8KCJ5crpeb7p3GmXK6Xm+6dxq2cy6DYqXcR8Kcy6DYqXcR8KCJ5crpeb7p3GmXK6Xm+6dxq2cy6DYqXcR8Kcy6DYqXcR8KCJ5crpeb7p3GmXK6Xm+6dxq2cy6DYqXcR8Kcy6DYqXcR8KCJ5crpeb7p3GmXK6Xm+6dxq2cy6DYqXcR8Kcy6DYqXcR8KCJ5crpeb7p3GmXK6Xm+6dxq2cy6DYqXcR8Kcy6DYqXcR8KCJ5crpeb7p3GmXK6Xm+6dxq2cy6DYqXcR8Kcy6DYqXcR8KCJ5crpeb7p3GmXK6Xm+6dxq2cy6DYqXcR8Kcy6DYqXcR8KCJ5crpeb7p3GmXK6Xm+6dxq2cy6DYqXcR8Kcy6DYqXcR8KCJ5crpeb7p3GmXK6Xm+6dxq2cy6DYqXcR8Kcy6DYqXcR8KCJ5crpeb7p3GmXK6Xm+6dxq2cy6DYqXcR8Kcy6DYqXcR8KCJ5crpeb7p3GmXK6Xm+6dxq2cy6DYqXcR8Kcy6DYqXcR8KCHVOGy6bmlofCy3+ZkQxh6MZxH5L5Lzrxaq6tRysnKCFzsaaofba7P4wjcf43nRboGvUDfo70KFptbR0oI1iGO38cVZZrQMw1IPOkpWxsZHGA1sbQ1rRoDWiwAegBF6oiCIiAiIgIiICIiAiIgIiICIiAiIgIiICIiAiIgIiICIiAiIgIiICIiAiIgIiICIiAiIg/9k="/>
          <p:cNvSpPr>
            <a:spLocks noChangeAspect="1" noChangeArrowheads="1"/>
          </p:cNvSpPr>
          <p:nvPr/>
        </p:nvSpPr>
        <p:spPr bwMode="auto">
          <a:xfrm>
            <a:off x="495437" y="72803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AutoShape 14" descr="data:image/jpeg;base64,/9j/4AAQSkZJRgABAQAAAQABAAD/2wCEAAkGBhQQERUUExITFRUVFxIWFxgYFxcUFRUaFxUVFRYVFRgYGyYeFxwkGxUYIC8gIycpLCwsFSAxNTAqNSYrLCkBCQoKDgwOGQ8PGiwkHBwtLCwsKSwpLCksLCwqKiwtLCwsLCktLCwpLCwpLCwsLCwsLC0sKSwsNCwpKSwtLCkpKf/AABEIALkBEAMBIgACEQEDEQH/xAAcAAEAAgIDAQAAAAAAAAAAAAAABgcFCAIDBAH/xABJEAABAwICBQYICggGAwAAAAABAAIDBBEFIQYSMUFRBxNhcYGRIjJCkqGxwdEIFBgzUlRygqLSFlNig5Oy4fAVIzVEtMI0s8P/xAAaAQACAwEBAAAAAAAAAAAAAAAAAgEDBQQG/8QAMBEAAgEDBAADBgUFAAAAAAAAAAECAwQREiExUQVBYRMUcaHB8CKBsdHxBiMyQuH/2gAMAwEAAhEDEQA/ALxREQAREQARFGNPMdNPAGMNpJbgEZFrRbXcOnMDtvuVVWrGlBzlwi+3oSr1I048s8mkun4icY6cB7wSHPObGneAPKPoHSoPWY1PMSZJpHX3axDfNFmjuXiReSuLyrWe7wuj39r4fQto4it+3z/w7Iap7PEe9v2XFvqKkWDafTwkCU88zpyeOp2/73eFGUVVKvUpPMHgvrW1KusVIp/fZduG4lHURiSN2s094O8Ebj0L1Kp9C8dNNUNaSeblIY4bgTk1/Ycj0HoCthers7lXFPV5rk8H4jZO0q6VvF7p/fQREXYZwREQAREQAREQAREQAREQAREQAREQAREQAREQAREQAREQAREQAVYco0xdWAbmxsA7S4n1juVnqt+UqjLahkm57NXtYTf0OHcszxRN27x2jb8DaV2s+aePv4EQREXlT3IREQB8KvKil142OPlNae8AqkqamMr2xt8Z7mtHW42v1Zq8Iow1oaNgAA7BZb/g6f435bfU8t/UUlimvPf6HNFFcUxp5kcGPIaMha2dtpv1rwOrpDtkf5x969BpPJaicooEZnfSd3lfOcPE96NJGonyKBiocNjnDtK7WYlKNkj/ADifWjSGom6KIR6QTDygesD2L1xaVO8pjT1Ej13UaSdSJIixUGkkTtus3rGXeLrIw1DXi7XB3UbqCcnYiIgkIiIAIiIAIiIAIiIAIiIAIiIAIiIALF6R4G2sgMZNnDwmO+i4bOw3IPQVlF1xVDX+K5rrbbEGyWcFOLjLhj06kqc1OLw0UlWUb4XlkjS1zdoPrHEdK6VcuM6Pw1bbSszF9Vwye3qPDoNwofWcmLwTzUzSNweC09pbe/cvM1/C6sH/AG918z2tr43QqxXtXpl8vyf7kKRS2Dk1qCfCkhaOILnHu1R61JMG0EgpyHvvK8ZguyY0jeG7O+6rpeG15vdYXqXV/GLWksqWp9L9+DGaBaLlhFTK2xsebaRmL5F54XGQ6CeKkmO4pzTdVp8Nw80cfcuGJaQtZdsdnO4+SPeozJIXElxJJ2kr09vbxoQUIniLy8ndVHUl/C6OKIvRFh8jtkbz2G3eV0nEedFkY9H5j5IHW4ey672aLyb3MHaT7EZJwzDos4NFXfrG9xK+/oo79YPNPvUZQaWYJFnDoq79Y3uK6naMS7nMPaR7FOUGGYhfWuINwSDxGRXvkwCYeRfqI9915ZaN7fGY4dYNu9BGD20ukMrNpDx07e8e26zdHj8cmROoeDtnYdiiKKMEqTLARQyhxeSHYbt+icx2cFJMPxlk2Xiu+ifYd6VodSye9ERQMEREAEREAEREAEREAF11FQ2Npc42AXGqqmxNLnGwHeegdKiGI4k6Z1zkBsbuHvPSpSyK3g9GKY46W7W3azhvd1+5Y1jyDcEg8RkV8ROVmQhx2Zvl3+0AfTtXoGlEm9rO4+9YdeikoHymzGk8TsA6yjCJyz3P0mlOwMHYfaV5H1M05td7+gbO4ZLNUWjLW5yHWPAZN959CzEUQaLNAA4AWS5Q2G+SNU+jMjvGIZ+I+jL0rJ0+jcTfGu89JsO4LKooyydKOmGkYzxWNHUAF3IigYIiIAIiIAIiIAIiIA6JqGN/jMaezPvWOqNGI3eKXN/EPTn6VmEU5IwiJ1OjsrNgDx0be4+xYxzS02III45EKfrpqaRkgs9oPrHUdoU6hXEwOF6RFtmy5jc7eOvj17VI2PBAINwdhGwqP1ujG+J1/wBl3sPv7148PxF9M7VeDq72naOlv92KMZ4BNrklqLhDMHtDmm4OwrmlHCIiACIiAC4ySBoJJsALkrko3pJiNzzTTkM3dJ3Ds/vYpSyQ3g8GKYkZn32NHij2npK8SInKgvrGFxAAJJ2AZkrtpKN0rtVoud/ADiVLMNwlsIyzdvcdvUOAUN4JSyY7DtG9jpfNH/Y+wLOsjDRYAADYBkFyRLksSwERFBIREQAREQAREQAREQAREQAREQAREQAREQAXRVUbJRZ7QfWOo7l3ogDCRU76RxIu+E7fpM/at7lmmuBAIzBzHSvq4RRBuQyHDcOrgpISwc0RFBIREQB58Qq+ajc/gMuknIKEOcSSTmTme1Z3Smpzazh4R9Q9vesCnRXJ7hd9FRuleGt7TuA4ldUcZcQALkmwCmWF4cIWW2uObjxPuQ3ghLJ2UNC2Fuq3tO8niVzqagRsc92xjXOPU0XPqXaotyn4jzGFVTr2Lo+aHG8pEQ/mURjqkl2WcERb8IOnP+zqPOj/ADL78oGn+p1HnR/mVJItn3Ol18xNTLt+UDT/AFOo86P8ysLRnHBXUsVSI3RiUFwa6xcBrEAm2WYF+orU6R1gT0Fba6P4b8WpYIP1UUUfXqMDST3Lju6MKaWlbsmLbMgi6aysZDG6SRwYxjS5zjkGgC5JWvunnKtPXudHA58FLmLA6sko+lI4ZgH6AO/O+7no0JVXtx2M3guLHOUjD6MlstSwvGRZHeV4PBwYDq9tlF6jl9owbMp6p442jaD1Xkv3hUSBbYvq0Y2VNc5Ympl5Rcv9IfGpaodXNO/+gUkwXlUw6qcGtqQx5sA2UGIknIAF3guPQCVrShCmVlTfGUGpm4aKguSjlElpqiOkmeX00pbGzWzMD3GzNU7dQkhpbsFwRYXvfqzK1F0pYY6eQiKK41jBkcWMNmDLLyuvoVSWQbwZuoxyJmRdc8G5+nYvG7Slm5jz3D2qNImwJqZJmaUx72PHcfavbTYvFJkHi/A+CfTtUMRGkNTLARRnA8ZLXCN5u05NJ2tO4dSkyVrA6eTF6T6QMoKWSpkBc2PVyb4zi57WNA6y4KvflA0/1Oo86P8AMvXy84jqUEcQPz07AfsxtdIfxBiodaNtbQnDVIVvcu35QNP9TqPOj/Mnygaf6nUedH+ZUki6fc6XXzI1Mu35QNP9TqPOj/Mnygaf6nUedH+ZUkiPc6XXzDUy7flA0/1Oo86P8y7aXl5gkexjaOo1nuYxvhR7XODR5XEqjVJeTbDvjGK0jLXDZOdPRzTTICejWa3vSytaUYt44DUy68Zm1p3ngdXzcvYvEucz7uceJJ7yvtPCXua0bXED+qyhTO6NYftlI4hvtPs71n1whiDGho2AADsXNIy1LAVXcv2JalHBCDYyzaxHFsTCT2B74/QrRVD8vWI69fDFuig1vvSvNx3Rt7102kdVVehEuCtERFtlZmNDsO+MYhSxbnTxE/ZYecd+FhW1a165EcP53FA8i4hhlf1OcWxjts53cVsKsm+lmaXSLI8FRcvWkpa2KiYfH/zpfstdaJp6C8F37scVTKk3KXinxjFap17hj+abwAiAYQPvh57VGVoW8NFNIRvcKXaLcl1biMPPRcyyMkhrpXObzlrglgax2Vxa5t0XURLScm7TYDrOQ9JW3GFYe2mgihYLNijYwdTWgexV3Vd0ktPLJismptXSuhkfG8WfG98bhe4DmOLXAHfmCulevF60T1E8w2SzTSDdk+Rzx6CvIupcbinZTOcJGFvjB8Zb9rXbq+my2/WqWiVGZq+kjAvrVEF+prw9x81pW1qzL97xXxHiY/Hazm4Tba7wR27T3XUPWa0oqLyNZuaL9p/oB3rCrgQsuQvbR4PJK3WaBbcSbX6l5I4y4ho2kgDtyU7hiDGho2AADsQ3gmKyQaopnRu1XCx/vMLrWS0gqg+bLY0Bt+JBJPrssapFYBtmp+CoHDHrOa3iQO82U9SyHiUZ8IDFAaumhv8ANxPkOeV5HBo7bRnv6VVvPN+kO8Lb6agjebujY48S0E95C4f4VD+pi8xvuXdSvFTgo6ePUHHJqMDfYizunVY2XEqtzAA0TOY0AAC0VorgDLMsJ7VglqReUmIF8c8DaQF9Vy8gmCMdDVTvY12tIyJus0OAEbNYkXG8y2P2RwSVaipx1MlLJTHPN+kO8KzeQOhElbPNkRFCGjrlf7oz3q7v8Kh/UxeY33LtgpGR31GNbfbqtDb22Xss6rea4OKXPqMokFcM1ltGafWlLvoj0nL1XWPro9WR44Od6zZZ3RWPwHni4DuF/auJ8CrkziIiQtC1g5SMR5/Fat97hsnNDqiaIyPOa7vWzNXUiKN8jjZrGucTwDQSfQFqJJUGRzpHeM9znu63kuPpK0bCO8pCSOKIi1BC5fg+4dZlXOfKdFCPuNMju/nW9yt1xsFCuRzDuZwmEkWMpkmPTrvOqT9wNU1cLhYNxLVVk/vYtXBqDUVJle+Q7ZHvf57i72rrXoxCgNPNLC694pJIzfb4Di0HtAB7V51vbeRUcmSFpDha7S1wvsu0gi/RcLaTA9IIsVojJTyauuxzDld8MhbYte2+1pN7bxYjIgrVlZLANI6igl52mkLHZaw2skAN9WRvlD0i+RC57ih7VLHKJTwWkPg8sH+/k/gt/MvvyemfX5P4LPzKWaB8pkGJjUI5moAu6Im4dba6I+UOjaN4tmZks6dxXg8Se/wQ+EVxonyMsoKuOp+NPlMWuQ0xtaLuY5l7gnYHFWOiLnnUlUeZMlLBhK7R4yyOfzgGsdmrssABv6F0foof1o83+qkSJMsjSjCUWjnNyNeXg6pvbVt1b+K547i/NjUYfDO0/RHvXbjOLiEWbm87P2ekqJucSSSbk5k8VK3Ibxsj4iLnDCXuDWi5OQTCGS0dpNeXW3Mz7TkPaexSteXDaEQsDRmdpPEr1JGy1LCC82JVoghkldk2Nj5HdTGlx9AXpUQ5WcQ5nCak75GtiH71wYfwk9yaEdUlHslmtfOF3hOJLnEucTtJcbuJ7SURF6IpC2S5I8O5nCae+2QPlP7x7nN/CWrWx7SRYAknIAbSTkAOm626wqhEEEUTdkUccY6mNDfYuC+liKXb/T+RonqREWSWET0ig1ZidzgD7D6vSspov80ftn+Vq+6S0mtGHDaw37DkfYexdOisngvbwIPeLexN5Cf7GdRESjkU5U8R5jCao73x80P3zhEfQ8nsWs6vHl+xHVpIIQc5ZtYjeWxMJP4nMVHLZso4p57ZXLkL4/Ybbd3XuX1ZjQ7DjUYhSRWB1p4ib7NVjucf+Fjl1t4WehTZ3A8PFPTQwjZFFHH5rQ32L3Ii843ncuKb5YuTp7pHV9MwvBANQwZuGqLc80bxYAOA4X4qoAVuGqq5ROR0Tl1TQgNlN3PgyDJDtLo9zHnh4p6DcnRtrpJKE/yYjj0Uii5SRlri1zXNc0lrmuBa5pG0OBzB6CuK0xDlHK5rg5rnNc0gtc0lrmkbC0jMHpV+clnKZ/iA+LVBAqmNuHWs2do2uFsg8b279oyuG0CvRh2JPppo54zZ8T2yDO19U3LTbcRcHoJVNaiqscPnyJTwbdouuCYPa1w2OAcOoi4XYsAtC8OK4oIG8XHxR7T0LvraxsTC527YOJ3AKF1VU6Vxc45nuHADoUpCyeDhLKXEucbk5kriiJys+sYSQALk5AcVLcHwkQtuc3naeHQF1YHg/NjXePDOwfRHvWXStjxQRESjhVT8IDEdWnpoL5ySukI4tiZbP70re7oVrKgeXXEecxFkQOUMDMuDpHOc6/3RGuq0jmqvQWXBXSIi2yszugmH/GMSpI9xmY89UV5iO0Rkdq2mVA8heHc5iT5LZQwPN+DpHNaPQHq/lkX0s1EukWR4CIi4Rji9gIIOYOR7VH8KjMFS6M7HA26d7T3AjrUiWPxahLwHs+cjOs3ptnqqUQ0ZBF1084e0OGwi/wDRdigkobl5xHXr4Yt0MGt96V5v6I296rVSHlDxAT4pWPGznTH/AAmth9cZUeXoKMdNOK9Cp8hWByH4dzuKc4RcQQyPvwc8tjb26rn+lV+rm+D7h9o6uf6T44h9xuuf/aO5Lcy00pAuS3VANJ+WKnoKqSmdBNI6PU1nMLNW7mNfYazgdjgp+tUdLK8z19VKTfWnmsf2WvLGfha1ZlrRjUk9XCHk8FtfKBpvqlT3xfnXw/CCph/tKnvi/OqRXrwig+MVEMOf+bLFGbbbPe1rvQSu/wB0pLyF1MvrTrk+Zi1O2ojZzNXzbXNvbw7tB5mUjI2vYO3HiMlr2WkEggggkEHaCMiD0grcECy1GxKYPnme3MOlmcLbCHSOII7CqrKbacXwgkjzLjN4p6j6lyXbSUhmkjiG2R8cY++8M9q0OBTbHBW2poQd0UX8gXtXFjbAAbgAsZpBX83Hqjxn3HUN59navN8stexhMbxHnZMj4Lcm9PFyx6InKgs9o9hN7SvGXkD/ALe5Y3CaDnpAPJGburh2qZtbYWGQChsaKPqIiQsCIiAC1a09xD4xidXJu55zB1RAQj+RbOYnWiCGSVxs2Nj3k8AxpcfUtRecLvCcbucS5x4lxuT3laVhHeUhJBERaYhdXwfaACCqm3vlZF2Rxh/rmVsqH8kmHczhNNfbIHzH969z2/hLR2KYLBuJaqsmWrgIiKgkIiIA644tUm2wm9uB3kdf97VxrKkRRve7YxrnHqaCT6l3KJ8qmIcxhNUd72CIfvnCI+hxPYmhHVJR7A1qfUGQl7vGeXPd1vJcfSVxRF6MpC2O5HMO5nCYCRYymWU9Ou86h8wMWuDgbZZk5ADMknIADfmtt8Fw8U9NDCNkUccY+40N9i4L6WIKPb/QaJ6pn2a48AT3BaexuuATtOZ6zmVuHIy4I4gjvWotdh76aWSGQWfE90butpIv1G1x0EJLB/5fl9SZHQpRyXsBxejDtmvIe0QylvpAUXX1riCCCQQQQQbEEZggjYelaElqi12IbQ6e6StoKGaUuAkLXMhB2ukcCGAC9zY+EehpWrjW2AHBeirr5JiDLLLKQLAyPdIQOALibf0XQqaFD2UcebJbyFLeSnCPjOK04Iu2HWnd0c2PAP8AEdGokSr95F9D3UlM6olaWy1OqQ05FkTb6gI3F1y7taDsRc1NFN9vYEsssZQ/HanXmdwb4I7NvpupbNJqtLjuBPcLqBl18ztOZWJEaR8RETCGUwXF2wBwc0nWINxa+W7NZT9KIvov7h71F0UYJ1MlH6URfRf3D3r00GMMmcQ0OFhfMC2224qHKRaKxeC93Egdwv7VDSGTbZnkREo5DuVzEeZwmpta8gZEP3j2sd+Au7lrarr+EDiFoKWDe+V8p6o2FufbKO5UotmyjilnsrlyE5su8Fou51mtHEuNgO8os9oHh3xjE6SPdzzHnqiBmI7o11t6U30KbOYZRCCGOJos2NjGAcA1oaPUvSiLzZcEREAEREAFVfwgMQ1aWmhvnJMXkcWxxuGfRrSNPWArUVLfCE+dovsVP80K6bVZqr78hZcFSoiLcKzNaFYf8YxGki3OmjJ6ozzrvQwrala08k3+s0nXUf8AGmWyyyr9/jS9PqPEKvOUnkqbiJ+MU5bHU2AdrZMnAFgHkeK4DIOzyyO4iw0XFTqSpvVEZrJqXjOAVFE7VqYJITe13DwCdvgvF2O7CseHX2LbrE/mn9RWsmmn/lv6yte3ufa7NCNYMA54G0gLMYJolV1pHxemkeD5dtSLr5x1m9xKkvJV8+VsMzYEte6dN6UgUclZaD8i0dK9s9Y5s0rc2xt+ZYciCb5yOG4mwHC9irORFl1KkqjzJjpYPBjkmrA/pAHeQFDlLNI/mD1t9aiaiIkuQiIpFCIiACl2j8WrA39ouPpsPQAoiprhXzMf2W+pRIaPJ60REhYUDy6YjzmJMjvlDAwW4Okc5xv90MVdKW8rH+sVfXB/xoVEl6CgsU4/AqfIVi8hWG85iL5SBaGFxB4Okc1jbfdEirpW58Hv5yt+zS+udLcvFKQLkudERYJaEREAf//Z"/>
          <p:cNvSpPr>
            <a:spLocks noChangeAspect="1" noChangeArrowheads="1"/>
          </p:cNvSpPr>
          <p:nvPr/>
        </p:nvSpPr>
        <p:spPr bwMode="auto">
          <a:xfrm>
            <a:off x="647837" y="88043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3657245" y="1437709"/>
            <a:ext cx="1435717" cy="1400022"/>
            <a:chOff x="3657245" y="1437709"/>
            <a:chExt cx="1435717" cy="1400022"/>
          </a:xfrm>
        </p:grpSpPr>
        <p:grpSp>
          <p:nvGrpSpPr>
            <p:cNvPr id="27" name="Group 26"/>
            <p:cNvGrpSpPr/>
            <p:nvPr/>
          </p:nvGrpSpPr>
          <p:grpSpPr>
            <a:xfrm>
              <a:off x="4488139" y="2322944"/>
              <a:ext cx="604823" cy="514787"/>
              <a:chOff x="3927074" y="2161235"/>
              <a:chExt cx="629902" cy="554743"/>
            </a:xfrm>
          </p:grpSpPr>
          <p:grpSp>
            <p:nvGrpSpPr>
              <p:cNvPr id="16" name="Group 2"/>
              <p:cNvGrpSpPr>
                <a:grpSpLocks/>
              </p:cNvGrpSpPr>
              <p:nvPr/>
            </p:nvGrpSpPr>
            <p:grpSpPr bwMode="auto">
              <a:xfrm>
                <a:off x="4099138" y="2161235"/>
                <a:ext cx="306705" cy="243824"/>
                <a:chOff x="1632" y="1248"/>
                <a:chExt cx="2682" cy="2286"/>
              </a:xfrm>
              <a:solidFill>
                <a:srgbClr val="5C091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" name="Gear"/>
                <p:cNvSpPr>
                  <a:spLocks noEditPoints="1" noChangeArrowheads="1"/>
                </p:cNvSpPr>
                <p:nvPr/>
              </p:nvSpPr>
              <p:spPr bwMode="auto">
                <a:xfrm>
                  <a:off x="3119" y="1248"/>
                  <a:ext cx="1195" cy="1048"/>
                </a:xfrm>
                <a:custGeom>
                  <a:avLst/>
                  <a:gdLst>
                    <a:gd name="T0" fmla="*/ 10800 w 21600"/>
                    <a:gd name="T1" fmla="*/ 0 h 21600"/>
                    <a:gd name="T2" fmla="*/ 21600 w 21600"/>
                    <a:gd name="T3" fmla="*/ 10800 h 21600"/>
                    <a:gd name="T4" fmla="*/ 10800 w 21600"/>
                    <a:gd name="T5" fmla="*/ 21600 h 21600"/>
                    <a:gd name="T6" fmla="*/ 0 w 21600"/>
                    <a:gd name="T7" fmla="*/ 10800 h 21600"/>
                    <a:gd name="T8" fmla="*/ 4374 w 21600"/>
                    <a:gd name="T9" fmla="*/ 3964 h 21600"/>
                    <a:gd name="T10" fmla="*/ 17841 w 21600"/>
                    <a:gd name="T11" fmla="*/ 17635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solidFill>
                  <a:srgbClr val="5C0915"/>
                </a:solidFill>
                <a:ln>
                  <a:headEnd/>
                  <a:tailEnd/>
                </a:ln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AutoShape 4"/>
                <p:cNvSpPr>
                  <a:spLocks noEditPoints="1" noChangeArrowheads="1"/>
                </p:cNvSpPr>
                <p:nvPr/>
              </p:nvSpPr>
              <p:spPr bwMode="auto">
                <a:xfrm>
                  <a:off x="1632" y="1680"/>
                  <a:ext cx="1429" cy="1253"/>
                </a:xfrm>
                <a:custGeom>
                  <a:avLst/>
                  <a:gdLst>
                    <a:gd name="T0" fmla="*/ 10800 w 21600"/>
                    <a:gd name="T1" fmla="*/ 0 h 21600"/>
                    <a:gd name="T2" fmla="*/ 21600 w 21600"/>
                    <a:gd name="T3" fmla="*/ 10800 h 21600"/>
                    <a:gd name="T4" fmla="*/ 10800 w 21600"/>
                    <a:gd name="T5" fmla="*/ 21600 h 21600"/>
                    <a:gd name="T6" fmla="*/ 0 w 21600"/>
                    <a:gd name="T7" fmla="*/ 10800 h 21600"/>
                    <a:gd name="T8" fmla="*/ 4374 w 21600"/>
                    <a:gd name="T9" fmla="*/ 3964 h 21600"/>
                    <a:gd name="T10" fmla="*/ 17841 w 21600"/>
                    <a:gd name="T11" fmla="*/ 17635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solidFill>
                  <a:srgbClr val="5C0915"/>
                </a:solidFill>
                <a:ln>
                  <a:solidFill>
                    <a:srgbClr val="5C0915"/>
                  </a:solidFill>
                  <a:headEnd/>
                  <a:tailEnd/>
                </a:ln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AutoShape 5"/>
                <p:cNvSpPr>
                  <a:spLocks noEditPoints="1" noChangeArrowheads="1"/>
                </p:cNvSpPr>
                <p:nvPr/>
              </p:nvSpPr>
              <p:spPr bwMode="auto">
                <a:xfrm>
                  <a:off x="2559" y="2142"/>
                  <a:ext cx="1588" cy="1392"/>
                </a:xfrm>
                <a:custGeom>
                  <a:avLst/>
                  <a:gdLst>
                    <a:gd name="T0" fmla="*/ 10800 w 21600"/>
                    <a:gd name="T1" fmla="*/ 0 h 21600"/>
                    <a:gd name="T2" fmla="*/ 21600 w 21600"/>
                    <a:gd name="T3" fmla="*/ 10800 h 21600"/>
                    <a:gd name="T4" fmla="*/ 10800 w 21600"/>
                    <a:gd name="T5" fmla="*/ 21600 h 21600"/>
                    <a:gd name="T6" fmla="*/ 0 w 21600"/>
                    <a:gd name="T7" fmla="*/ 10800 h 21600"/>
                    <a:gd name="T8" fmla="*/ 4374 w 21600"/>
                    <a:gd name="T9" fmla="*/ 3964 h 21600"/>
                    <a:gd name="T10" fmla="*/ 17841 w 21600"/>
                    <a:gd name="T11" fmla="*/ 17635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solidFill>
                  <a:srgbClr val="5C0915"/>
                </a:solidFill>
                <a:ln>
                  <a:headEnd/>
                  <a:tailEnd/>
                </a:ln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US">
                    <a:solidFill>
                      <a:schemeClr val="accent6"/>
                    </a:solidFill>
                  </a:endParaRPr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3927074" y="2377424"/>
                <a:ext cx="629902" cy="33855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700" b="1" dirty="0" smtClean="0">
                    <a:solidFill>
                      <a:srgbClr val="5C091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225 DMIPS</a:t>
                </a:r>
                <a:endParaRPr lang="en-US" sz="700" b="1" dirty="0">
                  <a:solidFill>
                    <a:srgbClr val="5C091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3657245" y="1437709"/>
              <a:ext cx="1204123" cy="675540"/>
              <a:chOff x="3120966" y="1276002"/>
              <a:chExt cx="1204123" cy="675540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3162768" y="1276002"/>
                <a:ext cx="934494" cy="21544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800" b="1" dirty="0" err="1" smtClean="0">
                    <a:solidFill>
                      <a:srgbClr val="5C091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Chrom</a:t>
                </a:r>
                <a:r>
                  <a:rPr lang="fr-FR" sz="800" b="1" dirty="0" smtClean="0">
                    <a:solidFill>
                      <a:srgbClr val="5C091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-ART</a:t>
                </a:r>
                <a:r>
                  <a:rPr lang="fr-FR" sz="700" b="1" baseline="50000" dirty="0" smtClean="0">
                    <a:solidFill>
                      <a:srgbClr val="5C091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TM</a:t>
                </a:r>
                <a:endParaRPr lang="en-US" sz="700" b="1" baseline="50000" dirty="0">
                  <a:solidFill>
                    <a:srgbClr val="5C091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" name="Curved Down Arrow 21"/>
              <p:cNvSpPr/>
              <p:nvPr/>
            </p:nvSpPr>
            <p:spPr>
              <a:xfrm rot="20106547">
                <a:off x="3120966" y="1691838"/>
                <a:ext cx="1204123" cy="259704"/>
              </a:xfrm>
              <a:prstGeom prst="curvedDownArrow">
                <a:avLst/>
              </a:prstGeom>
              <a:solidFill>
                <a:srgbClr val="5C0915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496839" y="1538381"/>
                <a:ext cx="333294" cy="390330"/>
              </a:xfrm>
              <a:prstGeom prst="rect">
                <a:avLst/>
              </a:prstGeom>
              <a:solidFill>
                <a:srgbClr val="5C0915"/>
              </a:solidFill>
              <a:ln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1" name="TextBox 50"/>
          <p:cNvSpPr txBox="1"/>
          <p:nvPr/>
        </p:nvSpPr>
        <p:spPr>
          <a:xfrm>
            <a:off x="4486724" y="4676517"/>
            <a:ext cx="4535606" cy="1895456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100" b="1" i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World’s highest performance cortex-M MCU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 to 225 DMIPS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100" b="1" i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Unique</a:t>
            </a:r>
            <a:r>
              <a:rPr lang="en-US" sz="11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100" b="1" i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Chrom-ART </a:t>
            </a:r>
            <a:r>
              <a:rPr lang="en-US" sz="1100" b="1" i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accelerator</a:t>
            </a:r>
            <a:r>
              <a:rPr lang="en-US" sz="800" b="1" i="1" baseline="30000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TM</a:t>
            </a:r>
            <a:endParaRPr lang="en-US" sz="800" b="1" i="1" baseline="30000" dirty="0" smtClean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Graphical acceleration perfuming </a:t>
            </a:r>
            <a:r>
              <a:rPr lang="en-US" sz="1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blitting</a:t>
            </a:r>
            <a:r>
              <a:rPr lang="en-US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pixel format conversions and image copies 2 times faster than the CPU itself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CPU offloading while offering higher graphical processing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100" b="1" i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More than MCU, a Full solution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Partnership with lead middleware providers to take full advantage of STM32F4 hardware capabilities in their solutions</a:t>
            </a:r>
            <a:r>
              <a:rPr lang="fr-FR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.</a:t>
            </a:r>
            <a:endParaRPr lang="fr-FR" sz="11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itchFamily="2" charset="2"/>
            </a:endParaRPr>
          </a:p>
          <a:p>
            <a:pPr lvl="1"/>
            <a:endParaRPr lang="fr-FR" sz="1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itchFamily="2" charset="2"/>
            </a:endParaRPr>
          </a:p>
          <a:p>
            <a:pPr lvl="1"/>
            <a:endParaRPr lang="fr-FR" sz="1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itchFamily="2" charset="2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91" y="6174987"/>
            <a:ext cx="520204" cy="275252"/>
          </a:xfrm>
          <a:prstGeom prst="rect">
            <a:avLst/>
          </a:prstGeom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792" y="6179300"/>
            <a:ext cx="473682" cy="266626"/>
          </a:xfrm>
          <a:prstGeom prst="rect">
            <a:avLst/>
          </a:prstGeom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sp>
        <p:nvSpPr>
          <p:cNvPr id="31" name="Notched Right Arrow 30"/>
          <p:cNvSpPr/>
          <p:nvPr/>
        </p:nvSpPr>
        <p:spPr>
          <a:xfrm>
            <a:off x="3900471" y="5400599"/>
            <a:ext cx="529681" cy="223646"/>
          </a:xfrm>
          <a:prstGeom prst="notched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545" y="6202319"/>
            <a:ext cx="591710" cy="22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5737319" y="1908424"/>
            <a:ext cx="1263118" cy="1069182"/>
            <a:chOff x="5846890" y="1467863"/>
            <a:chExt cx="1263118" cy="1069182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6845251" y="2490369"/>
              <a:ext cx="215244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34" name="Group 33"/>
            <p:cNvGrpSpPr/>
            <p:nvPr/>
          </p:nvGrpSpPr>
          <p:grpSpPr>
            <a:xfrm>
              <a:off x="5846890" y="1467863"/>
              <a:ext cx="1263118" cy="1069182"/>
              <a:chOff x="5737320" y="1899354"/>
              <a:chExt cx="1263118" cy="1069182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5737320" y="1899354"/>
                <a:ext cx="574040" cy="649852"/>
                <a:chOff x="6361692" y="1164646"/>
                <a:chExt cx="574040" cy="649852"/>
              </a:xfrm>
            </p:grpSpPr>
            <p:sp>
              <p:nvSpPr>
                <p:cNvPr id="14" name="Rectangle 13"/>
                <p:cNvSpPr/>
                <p:nvPr/>
              </p:nvSpPr>
              <p:spPr>
                <a:xfrm>
                  <a:off x="6361692" y="1643419"/>
                  <a:ext cx="137549" cy="17107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430465" y="1164646"/>
                  <a:ext cx="50526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100" dirty="0" smtClean="0">
                      <a:solidFill>
                        <a:schemeClr val="accent5">
                          <a:lumMod val="75000"/>
                        </a:schemeClr>
                      </a:solidFill>
                    </a:rPr>
                    <a:t>FIFO</a:t>
                  </a:r>
                  <a:endParaRPr lang="en-US" sz="11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 flipH="1">
                  <a:off x="6510173" y="1405396"/>
                  <a:ext cx="313213" cy="0"/>
                </a:xfrm>
                <a:prstGeom prst="line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>
                  <a:endCxn id="14" idx="0"/>
                </p:cNvCxnSpPr>
                <p:nvPr/>
              </p:nvCxnSpPr>
              <p:spPr>
                <a:xfrm flipH="1">
                  <a:off x="6430465" y="1405396"/>
                  <a:ext cx="79708" cy="238022"/>
                </a:xfrm>
                <a:prstGeom prst="straightConnector1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>
                <a:off x="6543407" y="2523562"/>
                <a:ext cx="457031" cy="444974"/>
                <a:chOff x="7167779" y="1788854"/>
                <a:chExt cx="457031" cy="444974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7167779" y="1788854"/>
                  <a:ext cx="127421" cy="9381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/>
                <p:cNvCxnSpPr>
                  <a:stCxn id="41" idx="2"/>
                </p:cNvCxnSpPr>
                <p:nvPr/>
              </p:nvCxnSpPr>
              <p:spPr>
                <a:xfrm>
                  <a:off x="7231490" y="1882672"/>
                  <a:ext cx="122357" cy="30448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Box 56"/>
                <p:cNvSpPr txBox="1"/>
                <p:nvPr/>
              </p:nvSpPr>
              <p:spPr>
                <a:xfrm>
                  <a:off x="7292668" y="1972218"/>
                  <a:ext cx="33214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100" dirty="0" smtClean="0">
                      <a:solidFill>
                        <a:srgbClr val="90989E"/>
                      </a:solidFill>
                    </a:rPr>
                    <a:t>IO</a:t>
                  </a:r>
                  <a:endParaRPr lang="en-US" sz="1100" dirty="0">
                    <a:solidFill>
                      <a:srgbClr val="90989E"/>
                    </a:solidFill>
                  </a:endParaRPr>
                </a:p>
              </p:txBody>
            </p:sp>
          </p:grpSp>
        </p:grpSp>
      </p:grpSp>
      <p:sp>
        <p:nvSpPr>
          <p:cNvPr id="32" name="TextBox 31"/>
          <p:cNvSpPr txBox="1"/>
          <p:nvPr/>
        </p:nvSpPr>
        <p:spPr>
          <a:xfrm>
            <a:off x="4455450" y="3506777"/>
            <a:ext cx="21471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i="1" u="sng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STM32 </a:t>
            </a:r>
            <a:r>
              <a:rPr lang="fr-FR" sz="1200" b="1" i="1" u="sng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F4x9 </a:t>
            </a:r>
            <a:r>
              <a:rPr lang="fr-FR" sz="1200" b="1" i="1" u="sng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differentiators</a:t>
            </a:r>
            <a:endParaRPr lang="fr-FR" sz="1200" b="1" i="1" u="sng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4486724" y="3836877"/>
            <a:ext cx="4535606" cy="7232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1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than simple IPs, a fine tuned system architecture </a:t>
            </a:r>
            <a:endParaRPr lang="en-US" sz="1000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itchFamily="2" charset="2"/>
            </a:endParaRP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FIFO added to TFT controller to handle real time constraints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Specific display IOs designed to reach 80MHz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Flexible Memory Controller (FMC) running at 90MHz</a:t>
            </a:r>
            <a:endParaRPr lang="en-US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Notched Right Arrow 80"/>
          <p:cNvSpPr/>
          <p:nvPr/>
        </p:nvSpPr>
        <p:spPr>
          <a:xfrm>
            <a:off x="3912377" y="4063395"/>
            <a:ext cx="529681" cy="223646"/>
          </a:xfrm>
          <a:prstGeom prst="notch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4947847" y="1586476"/>
            <a:ext cx="67432" cy="215444"/>
          </a:xfrm>
          <a:prstGeom prst="up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Up Arrow 79"/>
          <p:cNvSpPr/>
          <p:nvPr/>
        </p:nvSpPr>
        <p:spPr>
          <a:xfrm flipH="1" flipV="1">
            <a:off x="5220072" y="1586475"/>
            <a:ext cx="64656" cy="215444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33541" y="543367"/>
            <a:ext cx="397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 smtClean="0">
                <a:solidFill>
                  <a:schemeClr val="accent1"/>
                </a:solidFill>
              </a:rPr>
              <a:t>STM32F429 and STM32F439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48600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Image building </a:t>
            </a:r>
            <a:r>
              <a:rPr lang="fr-FR" dirty="0" err="1" smtClean="0"/>
              <a:t>Process</a:t>
            </a:r>
            <a:r>
              <a:rPr lang="fr-FR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30" name="Picture 2" descr="C:\Documents and Settings\olivier ferrand\Desktop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117" y="2006300"/>
            <a:ext cx="60960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/>
          <p:cNvSpPr/>
          <p:nvPr/>
        </p:nvSpPr>
        <p:spPr bwMode="auto">
          <a:xfrm>
            <a:off x="6066788" y="2540681"/>
            <a:ext cx="1364446" cy="1705049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Pie 31"/>
          <p:cNvSpPr/>
          <p:nvPr/>
        </p:nvSpPr>
        <p:spPr bwMode="auto">
          <a:xfrm>
            <a:off x="3255403" y="2543439"/>
            <a:ext cx="2506383" cy="2569143"/>
          </a:xfrm>
          <a:prstGeom prst="pie">
            <a:avLst>
              <a:gd name="adj1" fmla="val 1271963"/>
              <a:gd name="adj2" fmla="val 9288734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Pie 32"/>
          <p:cNvSpPr/>
          <p:nvPr/>
        </p:nvSpPr>
        <p:spPr bwMode="auto">
          <a:xfrm rot="5400000">
            <a:off x="3169223" y="2480308"/>
            <a:ext cx="2569143" cy="2506383"/>
          </a:xfrm>
          <a:prstGeom prst="pie">
            <a:avLst>
              <a:gd name="adj1" fmla="val 3903481"/>
              <a:gd name="adj2" fmla="val 1080731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Pie 35"/>
          <p:cNvSpPr/>
          <p:nvPr/>
        </p:nvSpPr>
        <p:spPr bwMode="auto">
          <a:xfrm rot="10800000">
            <a:off x="3293432" y="2448928"/>
            <a:ext cx="2506383" cy="2569143"/>
          </a:xfrm>
          <a:prstGeom prst="pie">
            <a:avLst>
              <a:gd name="adj1" fmla="val 5392725"/>
              <a:gd name="adj2" fmla="val 1209408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7" name="Rounded Rectangle 36"/>
          <p:cNvSpPr/>
          <p:nvPr/>
        </p:nvSpPr>
        <p:spPr bwMode="auto">
          <a:xfrm>
            <a:off x="1547663" y="2780928"/>
            <a:ext cx="1414337" cy="1464802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051" y="2620526"/>
            <a:ext cx="1019932" cy="1121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508812" y="3784064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Bauhaus 93" pitchFamily="82" charset="0"/>
              </a:rPr>
              <a:t>-5C</a:t>
            </a:r>
            <a:endParaRPr lang="en-US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40" name="Picture 4" descr="C:\Documents and Settings\olivier ferrand\Desktop\lalimentation-maison-maison-icone-8010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635" y="2977794"/>
            <a:ext cx="753329" cy="75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Documents and Settings\olivier ferrand\Desktop\Security-Camera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80" y="4094238"/>
            <a:ext cx="741828" cy="74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:\Documents and Settings\olivier ferrand\Desktop\internet-ampoule-electrique-reseau-icone-8566-12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767" y="3005434"/>
            <a:ext cx="662088" cy="6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ounded Rectangle 42"/>
          <p:cNvSpPr/>
          <p:nvPr/>
        </p:nvSpPr>
        <p:spPr bwMode="auto">
          <a:xfrm>
            <a:off x="6069065" y="4620626"/>
            <a:ext cx="535320" cy="565190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ounded Rectangle 43"/>
          <p:cNvSpPr/>
          <p:nvPr/>
        </p:nvSpPr>
        <p:spPr bwMode="auto">
          <a:xfrm>
            <a:off x="6874374" y="4620626"/>
            <a:ext cx="535320" cy="565190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018185" y="195722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smtClean="0">
                <a:solidFill>
                  <a:schemeClr val="bg1"/>
                </a:solidFill>
                <a:latin typeface="Bauhaus 93" pitchFamily="82" charset="0"/>
              </a:rPr>
              <a:t>14</a:t>
            </a:r>
            <a:endParaRPr lang="en-US" sz="18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46" name="Picture 2" descr="C:\Documents and Settings\olivier ferrand\Desktop\wireless_wireless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876" y="1995244"/>
            <a:ext cx="314357" cy="29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C:\Documents and Settings\olivier ferrand\Desktop\engine-24274_64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648" y="4710802"/>
            <a:ext cx="354772" cy="38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5" descr="C:\Documents and Settings\olivier ferrand\Desktop\info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322" y="4685818"/>
            <a:ext cx="434805" cy="43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 descr="C:\Users\olivier ferrand\Desktop\DemoHMI\Element\icon_stm32f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31" y="2922663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372980" y="1929086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auhaus 93" pitchFamily="82" charset="0"/>
              </a:rPr>
              <a:t>:</a:t>
            </a:r>
            <a:endParaRPr lang="en-US" sz="18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26404" y="195722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Bauhaus 93" pitchFamily="82" charset="0"/>
              </a:rPr>
              <a:t>21</a:t>
            </a:r>
            <a:endParaRPr lang="en-US" sz="18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1578444" y="4566850"/>
            <a:ext cx="1352773" cy="561920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663973" y="467877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Arial Black" pitchFamily="34" charset="0"/>
              </a:rPr>
              <a:t>ALARM</a:t>
            </a:r>
            <a:endParaRPr lang="en-US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4211960" y="4620626"/>
            <a:ext cx="75723" cy="65192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352463" y="1909593"/>
            <a:ext cx="3750742" cy="3672407"/>
            <a:chOff x="-10851201" y="2859541"/>
            <a:chExt cx="7517031" cy="4007807"/>
          </a:xfrm>
          <a:scene3d>
            <a:camera prst="isometricLeftDown"/>
            <a:lightRig rig="threePt" dir="t"/>
          </a:scene3d>
        </p:grpSpPr>
        <p:sp>
          <p:nvSpPr>
            <p:cNvPr id="7" name="Flowchart: Process 6"/>
            <p:cNvSpPr/>
            <p:nvPr/>
          </p:nvSpPr>
          <p:spPr>
            <a:xfrm>
              <a:off x="-10851201" y="2859541"/>
              <a:ext cx="7517031" cy="4007807"/>
            </a:xfrm>
            <a:prstGeom prst="flowChartProcess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  <a:alpha val="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5400000" scaled="1"/>
              <a:tileRect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pic>
          <p:nvPicPr>
            <p:cNvPr id="29" name="Picture 2" descr="C:\Documents and Settings\olivier ferrand\Desktop\backgroun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40685" y="3184458"/>
              <a:ext cx="6096000" cy="345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3644506" y="1953771"/>
            <a:ext cx="3750742" cy="3672407"/>
            <a:chOff x="-8508750" y="-4018045"/>
            <a:chExt cx="7517031" cy="4007807"/>
          </a:xfrm>
          <a:effectLst>
            <a:glow rad="127000">
              <a:schemeClr val="accent1">
                <a:alpha val="0"/>
              </a:schemeClr>
            </a:glow>
          </a:effectLst>
          <a:scene3d>
            <a:camera prst="isometricLeftDown"/>
            <a:lightRig rig="threePt" dir="t"/>
          </a:scene3d>
        </p:grpSpPr>
        <p:sp>
          <p:nvSpPr>
            <p:cNvPr id="74" name="Flowchart: Process 73"/>
            <p:cNvSpPr/>
            <p:nvPr/>
          </p:nvSpPr>
          <p:spPr>
            <a:xfrm>
              <a:off x="-8508750" y="-4018045"/>
              <a:ext cx="7517031" cy="4007807"/>
            </a:xfrm>
            <a:prstGeom prst="flowChartProcess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  <a:alpha val="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5400000" scaled="1"/>
              <a:tileRect/>
            </a:gradFill>
            <a:effec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78" name="Rounded Rectangle 77"/>
            <p:cNvSpPr/>
            <p:nvPr/>
          </p:nvSpPr>
          <p:spPr bwMode="auto">
            <a:xfrm>
              <a:off x="-3233412" y="-3098185"/>
              <a:ext cx="1364446" cy="1705049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Pie 78"/>
            <p:cNvSpPr/>
            <p:nvPr/>
          </p:nvSpPr>
          <p:spPr bwMode="auto">
            <a:xfrm>
              <a:off x="-6044797" y="-3095427"/>
              <a:ext cx="2506383" cy="2569143"/>
            </a:xfrm>
            <a:prstGeom prst="pie">
              <a:avLst>
                <a:gd name="adj1" fmla="val 1271963"/>
                <a:gd name="adj2" fmla="val 9288734"/>
              </a:avLst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Pie 79"/>
            <p:cNvSpPr/>
            <p:nvPr/>
          </p:nvSpPr>
          <p:spPr bwMode="auto">
            <a:xfrm rot="5400000">
              <a:off x="-6130977" y="-3158558"/>
              <a:ext cx="2569143" cy="2506383"/>
            </a:xfrm>
            <a:prstGeom prst="pie">
              <a:avLst>
                <a:gd name="adj1" fmla="val 3903481"/>
                <a:gd name="adj2" fmla="val 10807316"/>
              </a:avLst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Pie 80"/>
            <p:cNvSpPr/>
            <p:nvPr/>
          </p:nvSpPr>
          <p:spPr bwMode="auto">
            <a:xfrm rot="10800000">
              <a:off x="-6006768" y="-3189938"/>
              <a:ext cx="2506383" cy="2569143"/>
            </a:xfrm>
            <a:prstGeom prst="pie">
              <a:avLst>
                <a:gd name="adj1" fmla="val 5392725"/>
                <a:gd name="adj2" fmla="val 12094086"/>
              </a:avLst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Rounded Rectangle 81"/>
            <p:cNvSpPr/>
            <p:nvPr/>
          </p:nvSpPr>
          <p:spPr bwMode="auto">
            <a:xfrm>
              <a:off x="-7752537" y="-2857938"/>
              <a:ext cx="1414337" cy="1464802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-3231135" y="-1018240"/>
              <a:ext cx="535320" cy="565190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bg1"/>
              </a:glow>
            </a:effectLst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ounded Rectangle 83"/>
            <p:cNvSpPr/>
            <p:nvPr/>
          </p:nvSpPr>
          <p:spPr bwMode="auto">
            <a:xfrm>
              <a:off x="-2425826" y="-1018240"/>
              <a:ext cx="535320" cy="565190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bg1"/>
              </a:glow>
            </a:effectLst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ounded Rectangle 84"/>
            <p:cNvSpPr/>
            <p:nvPr/>
          </p:nvSpPr>
          <p:spPr bwMode="auto">
            <a:xfrm>
              <a:off x="-7721756" y="-1072016"/>
              <a:ext cx="1352773" cy="561920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T/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956244" y="1920290"/>
            <a:ext cx="3750742" cy="3672407"/>
            <a:chOff x="11864867" y="3396145"/>
            <a:chExt cx="7517031" cy="4007807"/>
          </a:xfrm>
          <a:scene3d>
            <a:camera prst="isometricLeftDown"/>
            <a:lightRig rig="threePt" dir="t"/>
          </a:scene3d>
        </p:grpSpPr>
        <p:sp>
          <p:nvSpPr>
            <p:cNvPr id="76" name="Flowchart: Process 75"/>
            <p:cNvSpPr/>
            <p:nvPr/>
          </p:nvSpPr>
          <p:spPr>
            <a:xfrm>
              <a:off x="11864867" y="3396145"/>
              <a:ext cx="7517031" cy="4007807"/>
            </a:xfrm>
            <a:prstGeom prst="flowChartProcess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  <a:alpha val="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5400000" scaled="1"/>
              <a:tileRect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1640" y="4351085"/>
              <a:ext cx="1019932" cy="1121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4" descr="C:\Documents and Settings\olivier ferrand\Desktop\lalimentation-maison-maison-icone-8010-12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58224" y="4708353"/>
              <a:ext cx="753329" cy="753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5" descr="C:\Documents and Settings\olivier ferrand\Desktop\Security-Camera-icon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2469" y="5824797"/>
              <a:ext cx="741828" cy="741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" descr="C:\Documents and Settings\olivier ferrand\Desktop\internet-ampoule-electrique-reseau-icone-8566-128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1356" y="4735993"/>
              <a:ext cx="662088" cy="66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C:\Documents and Settings\olivier ferrand\Desktop\wireless_wirelessicon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6465" y="3725803"/>
              <a:ext cx="314357" cy="293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4" descr="C:\Documents and Settings\olivier ferrand\Desktop\engine-24274_64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4237" y="6441361"/>
              <a:ext cx="354772" cy="384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5" descr="C:\Documents and Settings\olivier ferrand\Desktop\info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8911" y="6416377"/>
              <a:ext cx="434805" cy="434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67" descr="C:\Users\olivier ferrand\Desktop\DemoHMI\Element\icon_stm32f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2920" y="4653222"/>
              <a:ext cx="1143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Oval 89"/>
            <p:cNvSpPr/>
            <p:nvPr/>
          </p:nvSpPr>
          <p:spPr>
            <a:xfrm>
              <a:off x="15412292" y="6376169"/>
              <a:ext cx="75723" cy="65192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91554" y="1920290"/>
            <a:ext cx="3750742" cy="3672407"/>
            <a:chOff x="8316416" y="8397552"/>
            <a:chExt cx="7517031" cy="4007807"/>
          </a:xfrm>
          <a:scene3d>
            <a:camera prst="isometricLeftDown"/>
            <a:lightRig rig="threePt" dir="t"/>
          </a:scene3d>
        </p:grpSpPr>
        <p:sp>
          <p:nvSpPr>
            <p:cNvPr id="77" name="Flowchart: Process 76"/>
            <p:cNvSpPr/>
            <p:nvPr/>
          </p:nvSpPr>
          <p:spPr>
            <a:xfrm>
              <a:off x="8316416" y="8397552"/>
              <a:ext cx="7517031" cy="4007807"/>
            </a:xfrm>
            <a:prstGeom prst="flowChartProcess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  <a:alpha val="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5400000" scaled="1"/>
              <a:tileRect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328646" y="10534777"/>
              <a:ext cx="6591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  <a:latin typeface="Bauhaus 93" pitchFamily="82" charset="0"/>
                </a:rPr>
                <a:t>-5C</a:t>
              </a:r>
              <a:endParaRPr lang="en-US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838019" y="870793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800" dirty="0" smtClean="0">
                  <a:solidFill>
                    <a:schemeClr val="bg1"/>
                  </a:solidFill>
                  <a:latin typeface="Bauhaus 93" pitchFamily="82" charset="0"/>
                </a:rPr>
                <a:t>14</a:t>
              </a:r>
              <a:endParaRPr lang="en-US" sz="1800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483807" y="11429492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  <a:latin typeface="Arial Black" pitchFamily="34" charset="0"/>
                </a:rPr>
                <a:t>ALARM</a:t>
              </a:r>
              <a:endParaRPr lang="en-US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192814" y="8679799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Bauhaus 93" pitchFamily="82" charset="0"/>
                </a:rPr>
                <a:t>:</a:t>
              </a:r>
              <a:endParaRPr lang="en-US" sz="1800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2346238" y="870793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  <a:latin typeface="Bauhaus 93" pitchFamily="82" charset="0"/>
                </a:rPr>
                <a:t>21</a:t>
              </a:r>
              <a:endParaRPr lang="en-US" sz="1800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75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xit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463 L -0.01545 0.00463 " pathEditMode="relative" rAng="0" ptsTypes="AA">
                                      <p:cBhvr>
                                        <p:cTn id="11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3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3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4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4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5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5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6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6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7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7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8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8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9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9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0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0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1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1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2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2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5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6" grpId="0" animBg="1"/>
      <p:bldP spid="37" grpId="0" animBg="1"/>
      <p:bldP spid="39" grpId="0"/>
      <p:bldP spid="43" grpId="0" animBg="1"/>
      <p:bldP spid="44" grpId="0" animBg="1"/>
      <p:bldP spid="45" grpId="0"/>
      <p:bldP spid="52" grpId="0"/>
      <p:bldP spid="52" grpId="1"/>
      <p:bldP spid="53" grpId="0"/>
      <p:bldP spid="50" grpId="0" animBg="1"/>
      <p:bldP spid="51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26166" y="2909256"/>
            <a:ext cx="4680520" cy="3497263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Image Building </a:t>
            </a:r>
            <a:r>
              <a:rPr lang="fr-FR" dirty="0" err="1" smtClean="0"/>
              <a:t>process</a:t>
            </a:r>
            <a:endParaRPr lang="en-US" dirty="0" smtClean="0"/>
          </a:p>
        </p:txBody>
      </p:sp>
      <p:sp>
        <p:nvSpPr>
          <p:cNvPr id="1533956" name="AutoShape 4"/>
          <p:cNvSpPr>
            <a:spLocks noChangeArrowheads="1"/>
          </p:cNvSpPr>
          <p:nvPr/>
        </p:nvSpPr>
        <p:spPr bwMode="auto">
          <a:xfrm>
            <a:off x="4364113" y="4426431"/>
            <a:ext cx="740664" cy="320040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SRAM</a:t>
            </a:r>
            <a:endParaRPr lang="fr-FR" sz="1200" b="1" dirty="0">
              <a:solidFill>
                <a:srgbClr val="000000"/>
              </a:solidFill>
              <a:cs typeface="Arial" pitchFamily="34" charset="0"/>
            </a:endParaRPr>
          </a:p>
          <a:p>
            <a:pPr algn="ctr" defTabSz="852488" eaLnBrk="0" hangingPunct="0">
              <a:defRPr/>
            </a:pPr>
            <a:r>
              <a:rPr lang="fr-FR" sz="1200" dirty="0" smtClean="0">
                <a:solidFill>
                  <a:srgbClr val="000000"/>
                </a:solidFill>
                <a:cs typeface="Arial" pitchFamily="34" charset="0"/>
              </a:rPr>
              <a:t>256KB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2614" name="Line 6"/>
          <p:cNvSpPr>
            <a:spLocks noChangeShapeType="1"/>
          </p:cNvSpPr>
          <p:nvPr/>
        </p:nvSpPr>
        <p:spPr bwMode="auto">
          <a:xfrm>
            <a:off x="1510853" y="4204704"/>
            <a:ext cx="5160" cy="1623684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5" name="Line 7"/>
          <p:cNvSpPr>
            <a:spLocks noChangeShapeType="1"/>
          </p:cNvSpPr>
          <p:nvPr/>
        </p:nvSpPr>
        <p:spPr bwMode="auto">
          <a:xfrm>
            <a:off x="1189373" y="4204704"/>
            <a:ext cx="9223" cy="1673530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3977" name="AutoShape 25"/>
          <p:cNvSpPr>
            <a:spLocks noChangeArrowheads="1"/>
          </p:cNvSpPr>
          <p:nvPr/>
        </p:nvSpPr>
        <p:spPr bwMode="auto">
          <a:xfrm>
            <a:off x="837110" y="3072954"/>
            <a:ext cx="909637" cy="960437"/>
          </a:xfrm>
          <a:prstGeom prst="flowChartAlternateProcess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endParaRPr lang="fr-FR" sz="1100" b="1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r>
              <a:rPr lang="fr-FR" sz="1100" b="1" dirty="0">
                <a:solidFill>
                  <a:srgbClr val="000000"/>
                </a:solidFill>
              </a:rPr>
              <a:t>CORTEX-M4</a:t>
            </a:r>
          </a:p>
          <a:p>
            <a:pPr algn="ctr" defTabSz="852488" eaLnBrk="0" hangingPunct="0">
              <a:defRPr/>
            </a:pPr>
            <a:r>
              <a:rPr lang="fr-FR" sz="1100" dirty="0" smtClean="0">
                <a:solidFill>
                  <a:srgbClr val="000000"/>
                </a:solidFill>
              </a:rPr>
              <a:t>180MHz</a:t>
            </a:r>
            <a:endParaRPr lang="fr-FR" sz="1100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r>
              <a:rPr lang="fr-FR" sz="1100" dirty="0" smtClean="0">
                <a:solidFill>
                  <a:srgbClr val="000000"/>
                </a:solidFill>
              </a:rPr>
              <a:t>FPU </a:t>
            </a:r>
            <a:r>
              <a:rPr lang="fr-FR" sz="1100" dirty="0">
                <a:solidFill>
                  <a:srgbClr val="000000"/>
                </a:solidFill>
              </a:rPr>
              <a:t>&amp; </a:t>
            </a:r>
            <a:r>
              <a:rPr lang="fr-FR" sz="1100" dirty="0" smtClean="0">
                <a:solidFill>
                  <a:srgbClr val="000000"/>
                </a:solidFill>
              </a:rPr>
              <a:t>DSP</a:t>
            </a:r>
            <a:endParaRPr lang="en-US" sz="1050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22572" name="Text Box 54"/>
          <p:cNvSpPr txBox="1">
            <a:spLocks noChangeArrowheads="1"/>
          </p:cNvSpPr>
          <p:nvPr/>
        </p:nvSpPr>
        <p:spPr bwMode="auto">
          <a:xfrm>
            <a:off x="3177599" y="5660160"/>
            <a:ext cx="5064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D-Code</a:t>
            </a:r>
          </a:p>
        </p:txBody>
      </p:sp>
      <p:sp>
        <p:nvSpPr>
          <p:cNvPr id="22598" name="Line 34"/>
          <p:cNvSpPr>
            <a:spLocks noChangeShapeType="1"/>
          </p:cNvSpPr>
          <p:nvPr/>
        </p:nvSpPr>
        <p:spPr bwMode="auto">
          <a:xfrm flipH="1">
            <a:off x="2315255" y="4204704"/>
            <a:ext cx="4153" cy="1678351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3970" name="AutoShape 18"/>
          <p:cNvSpPr>
            <a:spLocks noChangeArrowheads="1"/>
          </p:cNvSpPr>
          <p:nvPr/>
        </p:nvSpPr>
        <p:spPr bwMode="auto">
          <a:xfrm rot="16200000">
            <a:off x="3516475" y="5540088"/>
            <a:ext cx="725527" cy="313457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85109" tIns="68089" rIns="85109" bIns="42553" anchor="ctr"/>
          <a:lstStyle/>
          <a:p>
            <a:pPr algn="ctr" defTabSz="852488" eaLnBrk="0" hangingPunct="0">
              <a:defRPr/>
            </a:pPr>
            <a:r>
              <a:rPr lang="en-US" sz="900" b="1" dirty="0">
                <a:solidFill>
                  <a:srgbClr val="000000"/>
                </a:solidFill>
                <a:cs typeface="Arial" pitchFamily="34" charset="0"/>
              </a:rPr>
              <a:t>ART</a:t>
            </a:r>
          </a:p>
          <a:p>
            <a:pPr algn="ctr" defTabSz="852488" eaLnBrk="0" hangingPunct="0">
              <a:defRPr/>
            </a:pPr>
            <a:r>
              <a:rPr lang="en-US" sz="900" b="1" dirty="0">
                <a:solidFill>
                  <a:srgbClr val="000000"/>
                </a:solidFill>
                <a:cs typeface="Arial" pitchFamily="34" charset="0"/>
              </a:rPr>
              <a:t>Accelerator</a:t>
            </a:r>
          </a:p>
        </p:txBody>
      </p:sp>
      <p:sp>
        <p:nvSpPr>
          <p:cNvPr id="22571" name="Text Box 53"/>
          <p:cNvSpPr txBox="1">
            <a:spLocks noChangeArrowheads="1"/>
          </p:cNvSpPr>
          <p:nvPr/>
        </p:nvSpPr>
        <p:spPr bwMode="auto">
          <a:xfrm>
            <a:off x="3201248" y="5349975"/>
            <a:ext cx="473626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I-Code</a:t>
            </a:r>
          </a:p>
        </p:txBody>
      </p:sp>
      <p:sp>
        <p:nvSpPr>
          <p:cNvPr id="1534016" name="Line 64"/>
          <p:cNvSpPr>
            <a:spLocks noChangeShapeType="1"/>
          </p:cNvSpPr>
          <p:nvPr/>
        </p:nvSpPr>
        <p:spPr bwMode="auto">
          <a:xfrm>
            <a:off x="4035968" y="5696816"/>
            <a:ext cx="40662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442590" y="5349975"/>
            <a:ext cx="685581" cy="85561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200" b="1" dirty="0" smtClean="0"/>
          </a:p>
          <a:p>
            <a:pPr algn="ctr"/>
            <a:r>
              <a:rPr lang="fr-FR" sz="1200" b="1" dirty="0" smtClean="0"/>
              <a:t>2 MB Flash</a:t>
            </a:r>
            <a:endParaRPr lang="en-US" sz="1200" b="1" dirty="0"/>
          </a:p>
        </p:txBody>
      </p:sp>
      <p:sp>
        <p:nvSpPr>
          <p:cNvPr id="127" name="AutoShape 8"/>
          <p:cNvSpPr>
            <a:spLocks noChangeArrowheads="1"/>
          </p:cNvSpPr>
          <p:nvPr/>
        </p:nvSpPr>
        <p:spPr bwMode="auto">
          <a:xfrm>
            <a:off x="4384561" y="4918278"/>
            <a:ext cx="743610" cy="323850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FMC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40" name="Group 66"/>
          <p:cNvGrpSpPr>
            <a:grpSpLocks/>
          </p:cNvGrpSpPr>
          <p:nvPr/>
        </p:nvGrpSpPr>
        <p:grpSpPr bwMode="auto">
          <a:xfrm>
            <a:off x="1845148" y="3091808"/>
            <a:ext cx="881062" cy="962025"/>
            <a:chOff x="983" y="1043"/>
            <a:chExt cx="662" cy="766"/>
          </a:xfrm>
        </p:grpSpPr>
        <p:sp>
          <p:nvSpPr>
            <p:cNvPr id="141" name="AutoShape 67"/>
            <p:cNvSpPr>
              <a:spLocks noChangeArrowheads="1"/>
            </p:cNvSpPr>
            <p:nvPr/>
          </p:nvSpPr>
          <p:spPr bwMode="auto">
            <a:xfrm>
              <a:off x="983" y="1043"/>
              <a:ext cx="653" cy="551"/>
            </a:xfrm>
            <a:prstGeom prst="flowChartAlternateProcess">
              <a:avLst/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lIns="85109" tIns="42553" rIns="85109" bIns="42553" anchor="ctr"/>
            <a:lstStyle/>
            <a:p>
              <a:pPr algn="ctr" defTabSz="852488" eaLnBrk="0" hangingPunct="0">
                <a:defRPr/>
              </a:pPr>
              <a:endParaRPr lang="fr-FR" sz="12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r>
                <a:rPr lang="fr-FR" sz="1100" b="1" dirty="0" smtClean="0">
                  <a:solidFill>
                    <a:srgbClr val="000000"/>
                  </a:solidFill>
                </a:rPr>
                <a:t>LCD-TFT</a:t>
              </a:r>
              <a:endParaRPr lang="fr-FR" sz="11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r>
                <a:rPr lang="fr-FR" sz="1050" b="1" dirty="0" err="1" smtClean="0">
                  <a:solidFill>
                    <a:srgbClr val="000000"/>
                  </a:solidFill>
                </a:rPr>
                <a:t>controller</a:t>
              </a:r>
              <a:endParaRPr lang="en-US" sz="105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2" name="AutoShape 68"/>
            <p:cNvSpPr>
              <a:spLocks noChangeArrowheads="1"/>
            </p:cNvSpPr>
            <p:nvPr/>
          </p:nvSpPr>
          <p:spPr bwMode="auto">
            <a:xfrm>
              <a:off x="990" y="1625"/>
              <a:ext cx="655" cy="184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lIns="85109" tIns="68089" rIns="85109" bIns="42553" anchor="ctr"/>
            <a:lstStyle/>
            <a:p>
              <a:pPr algn="ctr" defTabSz="852488" eaLnBrk="0" hangingPunct="0">
                <a:defRPr/>
              </a:pPr>
              <a:r>
                <a:rPr lang="en-US" sz="900" b="1" dirty="0" smtClean="0">
                  <a:solidFill>
                    <a:srgbClr val="000000"/>
                  </a:solidFill>
                  <a:cs typeface="Arial" pitchFamily="34" charset="0"/>
                </a:rPr>
                <a:t>FIFO</a:t>
              </a:r>
              <a:endParaRPr lang="en-US" sz="900" b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pSp>
        <p:nvGrpSpPr>
          <p:cNvPr id="143" name="Group 66"/>
          <p:cNvGrpSpPr>
            <a:grpSpLocks/>
          </p:cNvGrpSpPr>
          <p:nvPr/>
        </p:nvGrpSpPr>
        <p:grpSpPr bwMode="auto">
          <a:xfrm>
            <a:off x="2753811" y="3085335"/>
            <a:ext cx="881062" cy="962025"/>
            <a:chOff x="983" y="1043"/>
            <a:chExt cx="662" cy="766"/>
          </a:xfrm>
        </p:grpSpPr>
        <p:sp>
          <p:nvSpPr>
            <p:cNvPr id="144" name="AutoShape 67"/>
            <p:cNvSpPr>
              <a:spLocks noChangeArrowheads="1"/>
            </p:cNvSpPr>
            <p:nvPr/>
          </p:nvSpPr>
          <p:spPr bwMode="auto">
            <a:xfrm>
              <a:off x="983" y="1043"/>
              <a:ext cx="653" cy="551"/>
            </a:xfrm>
            <a:prstGeom prst="flowChartAlternateProcess">
              <a:avLst/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lIns="85109" tIns="42553" rIns="85109" bIns="42553" anchor="ctr"/>
            <a:lstStyle/>
            <a:p>
              <a:pPr algn="ctr" defTabSz="852488" eaLnBrk="0" hangingPunct="0">
                <a:defRPr/>
              </a:pPr>
              <a:endParaRPr lang="fr-FR" sz="12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fr-FR" sz="1100" b="1" dirty="0" smtClean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r>
                <a:rPr lang="fr-FR" sz="1100" b="1" dirty="0" err="1" smtClean="0">
                  <a:solidFill>
                    <a:srgbClr val="000000"/>
                  </a:solidFill>
                </a:rPr>
                <a:t>Chrom</a:t>
              </a:r>
              <a:r>
                <a:rPr lang="fr-FR" sz="1100" b="1" dirty="0" smtClean="0">
                  <a:solidFill>
                    <a:srgbClr val="000000"/>
                  </a:solidFill>
                </a:rPr>
                <a:t>-ART</a:t>
              </a:r>
            </a:p>
            <a:p>
              <a:pPr algn="ctr" defTabSz="852488" eaLnBrk="0" hangingPunct="0">
                <a:defRPr/>
              </a:pPr>
              <a:r>
                <a:rPr lang="fr-FR" sz="1100" b="1" dirty="0" err="1" smtClean="0">
                  <a:solidFill>
                    <a:srgbClr val="000000"/>
                  </a:solidFill>
                </a:rPr>
                <a:t>accelerator</a:t>
              </a:r>
              <a:endParaRPr lang="fr-FR" sz="11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en-US" sz="1050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5" name="AutoShape 68"/>
            <p:cNvSpPr>
              <a:spLocks noChangeArrowheads="1"/>
            </p:cNvSpPr>
            <p:nvPr/>
          </p:nvSpPr>
          <p:spPr bwMode="auto">
            <a:xfrm>
              <a:off x="990" y="1625"/>
              <a:ext cx="655" cy="184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lIns="85109" tIns="68089" rIns="85109" bIns="42553" anchor="ctr"/>
            <a:lstStyle/>
            <a:p>
              <a:pPr algn="ctr" defTabSz="852488" eaLnBrk="0" hangingPunct="0">
                <a:defRPr/>
              </a:pPr>
              <a:r>
                <a:rPr lang="en-US" sz="900" b="1" dirty="0" smtClean="0">
                  <a:solidFill>
                    <a:srgbClr val="000000"/>
                  </a:solidFill>
                  <a:cs typeface="Arial" pitchFamily="34" charset="0"/>
                </a:rPr>
                <a:t>FIFO</a:t>
              </a:r>
              <a:endParaRPr lang="en-US" sz="900" b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146" name="Line 31"/>
          <p:cNvSpPr>
            <a:spLocks noChangeShapeType="1"/>
          </p:cNvSpPr>
          <p:nvPr/>
        </p:nvSpPr>
        <p:spPr bwMode="auto">
          <a:xfrm>
            <a:off x="3192595" y="4204705"/>
            <a:ext cx="1404" cy="1673528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65" name="AutoShape 20"/>
          <p:cNvCxnSpPr>
            <a:cxnSpLocks noChangeShapeType="1"/>
          </p:cNvCxnSpPr>
          <p:nvPr/>
        </p:nvCxnSpPr>
        <p:spPr bwMode="auto">
          <a:xfrm flipH="1">
            <a:off x="1198602" y="5551795"/>
            <a:ext cx="2485422" cy="0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67" name="AutoShape 20"/>
          <p:cNvCxnSpPr>
            <a:cxnSpLocks noChangeShapeType="1"/>
            <a:endCxn id="203" idx="2"/>
          </p:cNvCxnSpPr>
          <p:nvPr/>
        </p:nvCxnSpPr>
        <p:spPr bwMode="auto">
          <a:xfrm flipH="1">
            <a:off x="1122399" y="5852555"/>
            <a:ext cx="2561625" cy="0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68" name="AutoShape 20"/>
          <p:cNvCxnSpPr>
            <a:cxnSpLocks noChangeShapeType="1"/>
            <a:endCxn id="205" idx="2"/>
          </p:cNvCxnSpPr>
          <p:nvPr/>
        </p:nvCxnSpPr>
        <p:spPr bwMode="auto">
          <a:xfrm flipH="1">
            <a:off x="1122397" y="5084396"/>
            <a:ext cx="3176177" cy="3458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96" name="AutoShape 20"/>
          <p:cNvCxnSpPr>
            <a:cxnSpLocks noChangeShapeType="1"/>
            <a:endCxn id="204" idx="2"/>
          </p:cNvCxnSpPr>
          <p:nvPr/>
        </p:nvCxnSpPr>
        <p:spPr bwMode="auto">
          <a:xfrm flipH="1" flipV="1">
            <a:off x="1113174" y="4584089"/>
            <a:ext cx="3185400" cy="2362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sp>
        <p:nvSpPr>
          <p:cNvPr id="201" name="Oval 40"/>
          <p:cNvSpPr>
            <a:spLocks noChangeArrowheads="1"/>
          </p:cNvSpPr>
          <p:nvPr/>
        </p:nvSpPr>
        <p:spPr bwMode="auto">
          <a:xfrm>
            <a:off x="1430588" y="4505533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2" name="Oval 40"/>
          <p:cNvSpPr>
            <a:spLocks noChangeArrowheads="1"/>
          </p:cNvSpPr>
          <p:nvPr/>
        </p:nvSpPr>
        <p:spPr bwMode="auto">
          <a:xfrm>
            <a:off x="1429492" y="501059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3" name="Oval 40"/>
          <p:cNvSpPr>
            <a:spLocks noChangeArrowheads="1"/>
          </p:cNvSpPr>
          <p:nvPr/>
        </p:nvSpPr>
        <p:spPr bwMode="auto">
          <a:xfrm>
            <a:off x="1122399" y="5781117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4" name="Oval 40"/>
          <p:cNvSpPr>
            <a:spLocks noChangeArrowheads="1"/>
          </p:cNvSpPr>
          <p:nvPr/>
        </p:nvSpPr>
        <p:spPr bwMode="auto">
          <a:xfrm>
            <a:off x="1113174" y="4512651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5" name="Oval 40"/>
          <p:cNvSpPr>
            <a:spLocks noChangeArrowheads="1"/>
          </p:cNvSpPr>
          <p:nvPr/>
        </p:nvSpPr>
        <p:spPr bwMode="auto">
          <a:xfrm>
            <a:off x="1122397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6" name="Oval 40"/>
          <p:cNvSpPr>
            <a:spLocks noChangeArrowheads="1"/>
          </p:cNvSpPr>
          <p:nvPr/>
        </p:nvSpPr>
        <p:spPr bwMode="auto">
          <a:xfrm>
            <a:off x="1430588" y="549631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3" name="Text Box 27"/>
          <p:cNvSpPr txBox="1">
            <a:spLocks noChangeArrowheads="1"/>
          </p:cNvSpPr>
          <p:nvPr/>
        </p:nvSpPr>
        <p:spPr bwMode="auto">
          <a:xfrm rot="-5400000">
            <a:off x="792662" y="4124898"/>
            <a:ext cx="53498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D-Bus</a:t>
            </a:r>
          </a:p>
        </p:txBody>
      </p:sp>
      <p:sp>
        <p:nvSpPr>
          <p:cNvPr id="215" name="Text Box 26"/>
          <p:cNvSpPr txBox="1">
            <a:spLocks noChangeArrowheads="1"/>
          </p:cNvSpPr>
          <p:nvPr/>
        </p:nvSpPr>
        <p:spPr bwMode="auto">
          <a:xfrm rot="-5400000">
            <a:off x="1106985" y="4134374"/>
            <a:ext cx="4953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I-Bus</a:t>
            </a:r>
          </a:p>
        </p:txBody>
      </p:sp>
      <p:sp>
        <p:nvSpPr>
          <p:cNvPr id="250" name="Oval 40"/>
          <p:cNvSpPr>
            <a:spLocks noChangeArrowheads="1"/>
          </p:cNvSpPr>
          <p:nvPr/>
        </p:nvSpPr>
        <p:spPr bwMode="auto">
          <a:xfrm>
            <a:off x="2243209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1" name="Oval 40"/>
          <p:cNvSpPr>
            <a:spLocks noChangeArrowheads="1"/>
          </p:cNvSpPr>
          <p:nvPr/>
        </p:nvSpPr>
        <p:spPr bwMode="auto">
          <a:xfrm>
            <a:off x="2233985" y="450637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4" name="Oval 40"/>
          <p:cNvSpPr>
            <a:spLocks noChangeArrowheads="1"/>
          </p:cNvSpPr>
          <p:nvPr/>
        </p:nvSpPr>
        <p:spPr bwMode="auto">
          <a:xfrm>
            <a:off x="2241856" y="5774460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7" name="Oval 40"/>
          <p:cNvSpPr>
            <a:spLocks noChangeArrowheads="1"/>
          </p:cNvSpPr>
          <p:nvPr/>
        </p:nvSpPr>
        <p:spPr bwMode="auto">
          <a:xfrm>
            <a:off x="3134450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8" name="Oval 40"/>
          <p:cNvSpPr>
            <a:spLocks noChangeArrowheads="1"/>
          </p:cNvSpPr>
          <p:nvPr/>
        </p:nvSpPr>
        <p:spPr bwMode="auto">
          <a:xfrm>
            <a:off x="3125048" y="4515013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1" name="Oval 40"/>
          <p:cNvSpPr>
            <a:spLocks noChangeArrowheads="1"/>
          </p:cNvSpPr>
          <p:nvPr/>
        </p:nvSpPr>
        <p:spPr bwMode="auto">
          <a:xfrm>
            <a:off x="3116395" y="579653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0" name="AutoShape 4"/>
          <p:cNvSpPr>
            <a:spLocks noChangeArrowheads="1"/>
          </p:cNvSpPr>
          <p:nvPr/>
        </p:nvSpPr>
        <p:spPr bwMode="auto">
          <a:xfrm>
            <a:off x="5535878" y="4654291"/>
            <a:ext cx="705474" cy="863668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en-US" sz="1200" b="1" dirty="0" smtClean="0">
                <a:solidFill>
                  <a:srgbClr val="000000"/>
                </a:solidFill>
                <a:cs typeface="Arial" pitchFamily="34" charset="0"/>
              </a:rPr>
              <a:t>External</a:t>
            </a: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</a:p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RAM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93" name="Line 64"/>
          <p:cNvSpPr>
            <a:spLocks noChangeShapeType="1"/>
          </p:cNvSpPr>
          <p:nvPr/>
        </p:nvSpPr>
        <p:spPr bwMode="auto">
          <a:xfrm>
            <a:off x="5148065" y="5087852"/>
            <a:ext cx="360039" cy="2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4" name="Rounded Rectangle 303"/>
          <p:cNvSpPr/>
          <p:nvPr/>
        </p:nvSpPr>
        <p:spPr>
          <a:xfrm>
            <a:off x="2020840" y="2883130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ounded Rectangle 313"/>
          <p:cNvSpPr/>
          <p:nvPr/>
        </p:nvSpPr>
        <p:spPr>
          <a:xfrm>
            <a:off x="2184396" y="2883130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ounded Rectangle 315"/>
          <p:cNvSpPr/>
          <p:nvPr/>
        </p:nvSpPr>
        <p:spPr>
          <a:xfrm>
            <a:off x="2351569" y="2881287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ounded Rectangle 317"/>
          <p:cNvSpPr/>
          <p:nvPr/>
        </p:nvSpPr>
        <p:spPr>
          <a:xfrm>
            <a:off x="2501217" y="2881287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43629" y="336850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STM32F4X9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22" name="Rounded Rectangle 321"/>
          <p:cNvSpPr/>
          <p:nvPr/>
        </p:nvSpPr>
        <p:spPr>
          <a:xfrm>
            <a:off x="5508104" y="5672861"/>
            <a:ext cx="1450477" cy="6713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Graphical library</a:t>
            </a:r>
            <a:endParaRPr lang="en-US" dirty="0"/>
          </a:p>
        </p:txBody>
      </p:sp>
      <p:cxnSp>
        <p:nvCxnSpPr>
          <p:cNvPr id="26" name="Straight Connector 25"/>
          <p:cNvCxnSpPr>
            <a:stCxn id="29" idx="3"/>
          </p:cNvCxnSpPr>
          <p:nvPr/>
        </p:nvCxnSpPr>
        <p:spPr>
          <a:xfrm flipV="1">
            <a:off x="5128171" y="5774460"/>
            <a:ext cx="523949" cy="3324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>
            <a:off x="5148065" y="5888760"/>
            <a:ext cx="387813" cy="412151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4" name="Picture 2" descr="C:\Documents and Settings\olivier ferrand\Desktop\back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58" y="3626911"/>
            <a:ext cx="1313549" cy="83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4035" name="TextBox 1534034"/>
          <p:cNvSpPr txBox="1"/>
          <p:nvPr/>
        </p:nvSpPr>
        <p:spPr>
          <a:xfrm>
            <a:off x="7330124" y="5716136"/>
            <a:ext cx="2028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Building </a:t>
            </a:r>
          </a:p>
          <a:p>
            <a:r>
              <a:rPr lang="fr-FR" sz="1600" dirty="0" smtClean="0"/>
              <a:t>Background layer</a:t>
            </a:r>
            <a:endParaRPr lang="en-US" sz="1600" dirty="0"/>
          </a:p>
        </p:txBody>
      </p:sp>
      <p:sp>
        <p:nvSpPr>
          <p:cNvPr id="1534036" name="Left Arrow 1534035"/>
          <p:cNvSpPr/>
          <p:nvPr/>
        </p:nvSpPr>
        <p:spPr>
          <a:xfrm>
            <a:off x="7110720" y="5915564"/>
            <a:ext cx="156720" cy="1440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4038" name="Straight Connector 1534037"/>
          <p:cNvCxnSpPr/>
          <p:nvPr/>
        </p:nvCxnSpPr>
        <p:spPr>
          <a:xfrm flipH="1">
            <a:off x="1521970" y="5554308"/>
            <a:ext cx="2091886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 flipH="1" flipV="1">
            <a:off x="1504360" y="4044926"/>
            <a:ext cx="10321" cy="14424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V="1">
            <a:off x="3231550" y="4073647"/>
            <a:ext cx="0" cy="52418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34046" name="Straight Connector 1534045"/>
          <p:cNvCxnSpPr>
            <a:stCxn id="1533956" idx="3"/>
          </p:cNvCxnSpPr>
          <p:nvPr/>
        </p:nvCxnSpPr>
        <p:spPr>
          <a:xfrm flipV="1">
            <a:off x="5104777" y="3630115"/>
            <a:ext cx="285368" cy="956336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>
            <a:stCxn id="1533956" idx="3"/>
          </p:cNvCxnSpPr>
          <p:nvPr/>
        </p:nvCxnSpPr>
        <p:spPr>
          <a:xfrm flipV="1">
            <a:off x="5104777" y="4459057"/>
            <a:ext cx="300681" cy="127394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 flipV="1">
            <a:off x="6241352" y="4124390"/>
            <a:ext cx="325214" cy="1001452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>
            <a:off x="6267314" y="5125841"/>
            <a:ext cx="299252" cy="392118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470884" y="2416387"/>
            <a:ext cx="3753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Internal RAM can store low resolution images (up to WQVGA)</a:t>
            </a:r>
            <a:endParaRPr lang="en-US" sz="1600" dirty="0"/>
          </a:p>
        </p:txBody>
      </p:sp>
      <p:cxnSp>
        <p:nvCxnSpPr>
          <p:cNvPr id="75" name="Straight Connector 74"/>
          <p:cNvCxnSpPr/>
          <p:nvPr/>
        </p:nvCxnSpPr>
        <p:spPr>
          <a:xfrm>
            <a:off x="3236030" y="4114424"/>
            <a:ext cx="0" cy="90212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1533956" idx="1"/>
          </p:cNvCxnSpPr>
          <p:nvPr/>
        </p:nvCxnSpPr>
        <p:spPr>
          <a:xfrm>
            <a:off x="3264802" y="4584656"/>
            <a:ext cx="1099311" cy="179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4" name="TextBox 353"/>
          <p:cNvSpPr txBox="1"/>
          <p:nvPr/>
        </p:nvSpPr>
        <p:spPr>
          <a:xfrm>
            <a:off x="5470884" y="3025936"/>
            <a:ext cx="3753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For higher resolutions, external RAM is needed</a:t>
            </a:r>
            <a:endParaRPr lang="en-US" sz="1600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60366" y="5073121"/>
            <a:ext cx="1097711" cy="765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005659" y="5696816"/>
            <a:ext cx="106832" cy="2425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4022" name="Straight Connector 1534021"/>
          <p:cNvCxnSpPr>
            <a:endCxn id="258" idx="2"/>
          </p:cNvCxnSpPr>
          <p:nvPr/>
        </p:nvCxnSpPr>
        <p:spPr>
          <a:xfrm>
            <a:off x="1532675" y="4584087"/>
            <a:ext cx="1592373" cy="23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34032" name="Straight Connector 1534031"/>
          <p:cNvCxnSpPr/>
          <p:nvPr/>
        </p:nvCxnSpPr>
        <p:spPr>
          <a:xfrm>
            <a:off x="3201248" y="4073647"/>
            <a:ext cx="1" cy="4826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442886" y="1113569"/>
            <a:ext cx="34923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Chrom-ART accelerator handles background creation.</a:t>
            </a:r>
          </a:p>
          <a:p>
            <a:r>
              <a:rPr lang="en-US" sz="1600" dirty="0" smtClean="0"/>
              <a:t>It is able to build all simple shapes (rectangles, circles, …) without any CPU involvement</a:t>
            </a:r>
            <a:endParaRPr lang="en-US" sz="1600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1047846" y="1113569"/>
            <a:ext cx="2710729" cy="1571242"/>
            <a:chOff x="2555776" y="3001621"/>
            <a:chExt cx="3880454" cy="2360089"/>
          </a:xfrm>
        </p:grpSpPr>
        <p:pic>
          <p:nvPicPr>
            <p:cNvPr id="125" name="Picture 2" descr="C:\Documents and Settings\olivier ferrand\Desktop\Display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55776" y="3001621"/>
              <a:ext cx="3880454" cy="2360089"/>
            </a:xfrm>
            <a:prstGeom prst="rect">
              <a:avLst/>
            </a:prstGeom>
            <a:noFill/>
            <a:effectLst>
              <a:outerShdw blurRad="431800" dist="50800" sx="106000" sy="106000" algn="ctr" rotWithShape="0">
                <a:schemeClr val="tx1">
                  <a:alpha val="56000"/>
                </a:schemeClr>
              </a:outerShdw>
            </a:effectLst>
            <a:scene3d>
              <a:camera prst="orthographicFront"/>
              <a:lightRig rig="threePt" dir="t"/>
            </a:scene3d>
            <a:sp3d extrusionH="127000" prstMaterial="matte">
              <a:extrusionClr>
                <a:schemeClr val="bg1">
                  <a:lumMod val="50000"/>
                </a:schemeClr>
              </a:extrusionClr>
            </a:sp3d>
          </p:spPr>
        </p:pic>
        <p:sp>
          <p:nvSpPr>
            <p:cNvPr id="126" name="Rectangle 125"/>
            <p:cNvSpPr/>
            <p:nvPr/>
          </p:nvSpPr>
          <p:spPr>
            <a:xfrm>
              <a:off x="2699792" y="3140968"/>
              <a:ext cx="3600400" cy="19442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Display panel</a:t>
              </a:r>
              <a:endParaRPr lang="fr-FR" dirty="0"/>
            </a:p>
          </p:txBody>
        </p:sp>
      </p:grpSp>
      <p:pic>
        <p:nvPicPr>
          <p:cNvPr id="347" name="Picture 2" descr="C:\Documents and Settings\olivier ferrand\Desktop\backgroun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566" y="4124390"/>
            <a:ext cx="2426954" cy="14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27702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4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animBg="1"/>
      <p:bldP spid="1534035" grpId="0"/>
      <p:bldP spid="1534036" grpId="0" animBg="1"/>
      <p:bldP spid="73" grpId="0"/>
      <p:bldP spid="354" grpId="0"/>
      <p:bldP spid="16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Image Building </a:t>
            </a:r>
            <a:r>
              <a:rPr lang="fr-FR" dirty="0" err="1"/>
              <a:t>process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517" y="1052736"/>
            <a:ext cx="8229600" cy="3570208"/>
          </a:xfrm>
        </p:spPr>
        <p:txBody>
          <a:bodyPr/>
          <a:lstStyle/>
          <a:p>
            <a:pPr marL="723900" lvl="2" indent="0">
              <a:buNone/>
            </a:pPr>
            <a:endParaRPr lang="fr-FR" sz="1000" dirty="0">
              <a:solidFill>
                <a:srgbClr val="4F5251"/>
              </a:solidFill>
            </a:endParaRPr>
          </a:p>
          <a:p>
            <a:pPr marL="723900" lvl="2" indent="0">
              <a:buNone/>
            </a:pPr>
            <a:endParaRPr lang="fr-FR" sz="1000" dirty="0" smtClean="0">
              <a:solidFill>
                <a:srgbClr val="4F5251"/>
              </a:solidFill>
            </a:endParaRPr>
          </a:p>
          <a:p>
            <a:pPr lvl="2"/>
            <a:endParaRPr lang="fr-FR" sz="800" dirty="0"/>
          </a:p>
          <a:p>
            <a:pPr lvl="2"/>
            <a:endParaRPr lang="fr-FR" sz="800" dirty="0" smtClean="0"/>
          </a:p>
          <a:p>
            <a:pPr lvl="2"/>
            <a:endParaRPr lang="fr-FR" sz="800" dirty="0"/>
          </a:p>
          <a:p>
            <a:pPr lvl="2"/>
            <a:endParaRPr lang="fr-FR" sz="800" dirty="0" smtClean="0"/>
          </a:p>
          <a:p>
            <a:pPr lvl="2"/>
            <a:endParaRPr lang="fr-FR" sz="800" dirty="0"/>
          </a:p>
          <a:p>
            <a:pPr lvl="2"/>
            <a:endParaRPr lang="fr-FR" sz="800" dirty="0" smtClean="0"/>
          </a:p>
          <a:p>
            <a:pPr lvl="2"/>
            <a:endParaRPr lang="fr-FR" sz="800" dirty="0"/>
          </a:p>
          <a:p>
            <a:pPr lvl="2"/>
            <a:endParaRPr lang="fr-FR" sz="800" dirty="0" smtClean="0"/>
          </a:p>
          <a:p>
            <a:pPr lvl="2"/>
            <a:endParaRPr lang="fr-FR" sz="800" dirty="0"/>
          </a:p>
          <a:p>
            <a:pPr lvl="2"/>
            <a:endParaRPr lang="fr-FR" sz="800" dirty="0" smtClean="0"/>
          </a:p>
          <a:p>
            <a:pPr lvl="2"/>
            <a:endParaRPr lang="fr-FR" sz="800" dirty="0"/>
          </a:p>
          <a:p>
            <a:pPr lvl="2"/>
            <a:endParaRPr lang="fr-FR" sz="800" dirty="0" smtClean="0"/>
          </a:p>
          <a:p>
            <a:pPr lvl="2"/>
            <a:endParaRPr lang="fr-FR" sz="800" dirty="0" smtClean="0"/>
          </a:p>
          <a:p>
            <a:pPr lvl="2"/>
            <a:endParaRPr lang="fr-FR" sz="800" dirty="0"/>
          </a:p>
          <a:p>
            <a:pPr marL="1371600" lvl="3" indent="0">
              <a:buNone/>
            </a:pPr>
            <a:endParaRPr lang="fr-FR" sz="800" dirty="0" smtClean="0">
              <a:solidFill>
                <a:srgbClr val="4F5251"/>
              </a:solidFill>
            </a:endParaRPr>
          </a:p>
          <a:p>
            <a:pPr lvl="3"/>
            <a:endParaRPr lang="fr-FR" sz="800" dirty="0" smtClean="0">
              <a:solidFill>
                <a:srgbClr val="4F5251"/>
              </a:solidFill>
            </a:endParaRPr>
          </a:p>
          <a:p>
            <a:pPr marL="723900" lvl="2" indent="0">
              <a:buNone/>
            </a:pPr>
            <a:endParaRPr lang="fr-FR" sz="1000" dirty="0" smtClean="0"/>
          </a:p>
          <a:p>
            <a:pPr marL="723900" lvl="2" indent="0">
              <a:buNone/>
            </a:pPr>
            <a:endParaRPr lang="en-US" sz="1000" dirty="0" smtClean="0"/>
          </a:p>
          <a:p>
            <a:pPr lvl="2"/>
            <a:endParaRPr lang="fr-FR" sz="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8172400" y="6546249"/>
            <a:ext cx="519373" cy="123111"/>
          </a:xfrm>
          <a:prstGeom prst="rect">
            <a:avLst/>
          </a:prstGeom>
        </p:spPr>
        <p:txBody>
          <a:bodyPr/>
          <a:lstStyle/>
          <a:p>
            <a:fld id="{E86239BD-2891-470A-A48B-D1140734DFAA}" type="datetime1">
              <a:rPr lang="fr-FR" smtClean="0"/>
              <a:pPr/>
              <a:t>07/12/2015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4644008" y="6546249"/>
            <a:ext cx="3414585" cy="123111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Presentation Title</a:t>
            </a:r>
            <a:endParaRPr lang="en-US" noProof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520949"/>
              </p:ext>
            </p:extLst>
          </p:nvPr>
        </p:nvGraphicFramePr>
        <p:xfrm>
          <a:off x="655133" y="1916832"/>
          <a:ext cx="8079173" cy="228790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67637"/>
                <a:gridCol w="1320885"/>
                <a:gridCol w="792088"/>
                <a:gridCol w="792088"/>
                <a:gridCol w="864096"/>
                <a:gridCol w="792088"/>
                <a:gridCol w="864096"/>
                <a:gridCol w="936104"/>
                <a:gridCol w="950091"/>
              </a:tblGrid>
              <a:tr h="190500">
                <a:tc rowSpan="9">
                  <a:txBody>
                    <a:bodyPr/>
                    <a:lstStyle/>
                    <a:p>
                      <a:pPr algn="r" fontAlgn="t"/>
                      <a:r>
                        <a:rPr lang="en-US" sz="14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/>
                      </a:r>
                      <a:br>
                        <a:rPr lang="en-US" sz="14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/>
                      </a:r>
                      <a:br>
                        <a:rPr lang="en-US" sz="14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/>
                      </a:r>
                      <a:br>
                        <a:rPr lang="en-US" sz="14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/>
                      </a:r>
                      <a:br>
                        <a:rPr lang="en-US" sz="14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bpp ↓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                                 resolution→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48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BUFFER SIZES (Kbytes) 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CGA (320x200)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QVGA (320x240)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WQVGA (480x272)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VGA (640x480)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WVGA (800x480)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SVGA (800x600)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XGA (1024x768)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(2 colors)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(4 colors)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117.2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4(16 colors)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187.5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234.4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384.0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 (256 colors)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127.5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375.0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468.8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768.0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 (high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color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125.0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255.0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937.5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1536.0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 (true color)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187.5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225.0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1125.0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1406.3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2304.0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 (deep color)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1875.0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3072.0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779912" y="1128354"/>
            <a:ext cx="1685600" cy="553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Using STM32F429 internal RAM (256K) for small resolutions</a:t>
            </a:r>
            <a:endParaRPr lang="en-US" sz="10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899592" y="4487078"/>
            <a:ext cx="6192688" cy="307777"/>
            <a:chOff x="7271967" y="4591871"/>
            <a:chExt cx="2730350" cy="307777"/>
          </a:xfrm>
        </p:grpSpPr>
        <p:sp>
          <p:nvSpPr>
            <p:cNvPr id="17" name="Rounded Rectangle 16"/>
            <p:cNvSpPr/>
            <p:nvPr/>
          </p:nvSpPr>
          <p:spPr>
            <a:xfrm>
              <a:off x="7271967" y="4662291"/>
              <a:ext cx="161475" cy="72008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70857" y="4591871"/>
              <a:ext cx="25314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Double buffer</a:t>
              </a:r>
              <a:r>
                <a:rPr lang="en-US" sz="1400" dirty="0" smtClean="0"/>
                <a:t>: New image and Frame buffers can be in internal  RAM</a:t>
              </a:r>
              <a:endParaRPr lang="en-US" sz="1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16279" y="4800888"/>
            <a:ext cx="7933084" cy="1169551"/>
            <a:chOff x="7228274" y="4606165"/>
            <a:chExt cx="1822441" cy="1169551"/>
          </a:xfrm>
        </p:grpSpPr>
        <p:sp>
          <p:nvSpPr>
            <p:cNvPr id="15" name="Rounded Rectangle 14"/>
            <p:cNvSpPr/>
            <p:nvPr/>
          </p:nvSpPr>
          <p:spPr>
            <a:xfrm>
              <a:off x="7228274" y="4726701"/>
              <a:ext cx="80301" cy="8444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33205" y="4606165"/>
              <a:ext cx="171751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/>
                <a:t>Single buffer </a:t>
              </a:r>
              <a:r>
                <a:rPr lang="fr-FR" sz="1400" dirty="0" smtClean="0"/>
                <a:t>: 2 options:</a:t>
              </a:r>
            </a:p>
            <a:p>
              <a:pPr marL="60325" indent="-60325">
                <a:buFont typeface="Arial" pitchFamily="34" charset="0"/>
                <a:buChar char="•"/>
              </a:pPr>
              <a:r>
                <a:rPr lang="en-US" sz="1400" dirty="0" smtClean="0"/>
                <a:t>  Image can be handled by regions: one region to be displayed while the other is been built and so only one buffer will be needed</a:t>
              </a:r>
            </a:p>
            <a:p>
              <a:pPr marL="60325" indent="-60325">
                <a:buFont typeface="Arial" pitchFamily="34" charset="0"/>
                <a:buChar char="•"/>
              </a:pPr>
              <a:r>
                <a:rPr lang="en-US" sz="1400" dirty="0" smtClean="0"/>
                <a:t>  new image buffer in internal RAM and frame buffer in external RAM or in display internal memory.</a:t>
              </a:r>
              <a:endParaRPr lang="en-US" sz="14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424349" y="5948165"/>
            <a:ext cx="7373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External memory needed for both frame buffer and new image buffer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916280" y="6102054"/>
            <a:ext cx="349550" cy="7200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876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Image building </a:t>
            </a:r>
            <a:r>
              <a:rPr lang="fr-FR" dirty="0" err="1" smtClean="0"/>
              <a:t>Process</a:t>
            </a:r>
            <a:r>
              <a:rPr lang="fr-FR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16</a:t>
            </a:fld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5029178" y="1656630"/>
            <a:ext cx="3750742" cy="3672407"/>
            <a:chOff x="-10851201" y="2859541"/>
            <a:chExt cx="7517031" cy="4007807"/>
          </a:xfrm>
          <a:scene3d>
            <a:camera prst="isometricLeftDown"/>
            <a:lightRig rig="threePt" dir="t"/>
          </a:scene3d>
        </p:grpSpPr>
        <p:sp>
          <p:nvSpPr>
            <p:cNvPr id="7" name="Flowchart: Process 6"/>
            <p:cNvSpPr/>
            <p:nvPr/>
          </p:nvSpPr>
          <p:spPr>
            <a:xfrm>
              <a:off x="-10851201" y="2859541"/>
              <a:ext cx="7517031" cy="4007807"/>
            </a:xfrm>
            <a:prstGeom prst="flowChartProcess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  <a:alpha val="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5400000" scaled="1"/>
              <a:tileRect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pic>
          <p:nvPicPr>
            <p:cNvPr id="29" name="Picture 2" descr="C:\Documents and Settings\olivier ferrand\Desktop\backgroun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40685" y="3184458"/>
              <a:ext cx="6096000" cy="345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3321221" y="1700808"/>
            <a:ext cx="3750742" cy="3672407"/>
            <a:chOff x="-8508750" y="-4018045"/>
            <a:chExt cx="7517031" cy="4007807"/>
          </a:xfrm>
          <a:effectLst>
            <a:glow rad="127000">
              <a:schemeClr val="accent1">
                <a:alpha val="0"/>
              </a:schemeClr>
            </a:glow>
          </a:effectLst>
          <a:scene3d>
            <a:camera prst="isometricLeftDown"/>
            <a:lightRig rig="threePt" dir="t"/>
          </a:scene3d>
        </p:grpSpPr>
        <p:sp>
          <p:nvSpPr>
            <p:cNvPr id="74" name="Flowchart: Process 73"/>
            <p:cNvSpPr/>
            <p:nvPr/>
          </p:nvSpPr>
          <p:spPr>
            <a:xfrm>
              <a:off x="-8508750" y="-4018045"/>
              <a:ext cx="7517031" cy="4007807"/>
            </a:xfrm>
            <a:prstGeom prst="flowChartProcess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  <a:alpha val="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5400000" scaled="1"/>
              <a:tileRect/>
            </a:gradFill>
            <a:effec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78" name="Rounded Rectangle 77"/>
            <p:cNvSpPr/>
            <p:nvPr/>
          </p:nvSpPr>
          <p:spPr bwMode="auto">
            <a:xfrm>
              <a:off x="-3233412" y="-3098185"/>
              <a:ext cx="1364446" cy="1705049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Pie 78"/>
            <p:cNvSpPr/>
            <p:nvPr/>
          </p:nvSpPr>
          <p:spPr bwMode="auto">
            <a:xfrm>
              <a:off x="-6044797" y="-3095427"/>
              <a:ext cx="2506383" cy="2569143"/>
            </a:xfrm>
            <a:prstGeom prst="pie">
              <a:avLst>
                <a:gd name="adj1" fmla="val 1271963"/>
                <a:gd name="adj2" fmla="val 9288734"/>
              </a:avLst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Pie 79"/>
            <p:cNvSpPr/>
            <p:nvPr/>
          </p:nvSpPr>
          <p:spPr bwMode="auto">
            <a:xfrm rot="5400000">
              <a:off x="-6130977" y="-3158558"/>
              <a:ext cx="2569143" cy="2506383"/>
            </a:xfrm>
            <a:prstGeom prst="pie">
              <a:avLst>
                <a:gd name="adj1" fmla="val 3903481"/>
                <a:gd name="adj2" fmla="val 10807316"/>
              </a:avLst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Pie 80"/>
            <p:cNvSpPr/>
            <p:nvPr/>
          </p:nvSpPr>
          <p:spPr bwMode="auto">
            <a:xfrm rot="10800000">
              <a:off x="-6006768" y="-3189938"/>
              <a:ext cx="2506383" cy="2569143"/>
            </a:xfrm>
            <a:prstGeom prst="pie">
              <a:avLst>
                <a:gd name="adj1" fmla="val 5392725"/>
                <a:gd name="adj2" fmla="val 12094086"/>
              </a:avLst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Rounded Rectangle 81"/>
            <p:cNvSpPr/>
            <p:nvPr/>
          </p:nvSpPr>
          <p:spPr bwMode="auto">
            <a:xfrm>
              <a:off x="-7752537" y="-2857938"/>
              <a:ext cx="1414337" cy="1464802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-3231135" y="-1018240"/>
              <a:ext cx="535320" cy="565190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bg1"/>
              </a:glow>
            </a:effectLst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ounded Rectangle 83"/>
            <p:cNvSpPr/>
            <p:nvPr/>
          </p:nvSpPr>
          <p:spPr bwMode="auto">
            <a:xfrm>
              <a:off x="-2425826" y="-1018240"/>
              <a:ext cx="535320" cy="565190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bg1"/>
              </a:glow>
            </a:effectLst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ounded Rectangle 84"/>
            <p:cNvSpPr/>
            <p:nvPr/>
          </p:nvSpPr>
          <p:spPr bwMode="auto">
            <a:xfrm>
              <a:off x="-7721756" y="-1072016"/>
              <a:ext cx="1352773" cy="561920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T/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32959" y="1667327"/>
            <a:ext cx="3750742" cy="3672407"/>
            <a:chOff x="11864867" y="3396145"/>
            <a:chExt cx="7517031" cy="4007807"/>
          </a:xfrm>
          <a:scene3d>
            <a:camera prst="isometricLeftDown"/>
            <a:lightRig rig="threePt" dir="t"/>
          </a:scene3d>
        </p:grpSpPr>
        <p:sp>
          <p:nvSpPr>
            <p:cNvPr id="76" name="Flowchart: Process 75"/>
            <p:cNvSpPr/>
            <p:nvPr/>
          </p:nvSpPr>
          <p:spPr>
            <a:xfrm>
              <a:off x="11864867" y="3396145"/>
              <a:ext cx="7517031" cy="4007807"/>
            </a:xfrm>
            <a:prstGeom prst="flowChartProcess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  <a:alpha val="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5400000" scaled="1"/>
              <a:tileRect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1640" y="4351085"/>
              <a:ext cx="1019932" cy="1121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4" descr="C:\Documents and Settings\olivier ferrand\Desktop\lalimentation-maison-maison-icone-8010-12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58224" y="4708353"/>
              <a:ext cx="753329" cy="753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5" descr="C:\Documents and Settings\olivier ferrand\Desktop\Security-Camera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2469" y="5824797"/>
              <a:ext cx="741828" cy="741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" descr="C:\Documents and Settings\olivier ferrand\Desktop\internet-ampoule-electrique-reseau-icone-8566-128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1356" y="4735993"/>
              <a:ext cx="662088" cy="66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C:\Documents and Settings\olivier ferrand\Desktop\wireless_wirelessico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6465" y="3725803"/>
              <a:ext cx="314357" cy="293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4" descr="C:\Documents and Settings\olivier ferrand\Desktop\engine-24274_64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4237" y="6441361"/>
              <a:ext cx="354772" cy="384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5" descr="C:\Documents and Settings\olivier ferrand\Desktop\info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8911" y="6416377"/>
              <a:ext cx="434805" cy="434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67" descr="C:\Users\olivier ferrand\Desktop\DemoHMI\Element\icon_stm32f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2920" y="4653222"/>
              <a:ext cx="1143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Oval 89"/>
            <p:cNvSpPr/>
            <p:nvPr/>
          </p:nvSpPr>
          <p:spPr>
            <a:xfrm>
              <a:off x="15412292" y="6376169"/>
              <a:ext cx="75723" cy="65192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-131731" y="1667327"/>
            <a:ext cx="3750742" cy="3672407"/>
            <a:chOff x="8316416" y="8397552"/>
            <a:chExt cx="7517031" cy="4007807"/>
          </a:xfrm>
          <a:scene3d>
            <a:camera prst="isometricLeftDown"/>
            <a:lightRig rig="threePt" dir="t"/>
          </a:scene3d>
        </p:grpSpPr>
        <p:sp>
          <p:nvSpPr>
            <p:cNvPr id="77" name="Flowchart: Process 76"/>
            <p:cNvSpPr/>
            <p:nvPr/>
          </p:nvSpPr>
          <p:spPr>
            <a:xfrm>
              <a:off x="8316416" y="8397552"/>
              <a:ext cx="7517031" cy="4007807"/>
            </a:xfrm>
            <a:prstGeom prst="flowChartProcess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  <a:alpha val="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5400000" scaled="1"/>
              <a:tileRect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328646" y="10534777"/>
              <a:ext cx="6591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  <a:latin typeface="Bauhaus 93" pitchFamily="82" charset="0"/>
                </a:rPr>
                <a:t>-5C</a:t>
              </a:r>
              <a:endParaRPr lang="en-US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838019" y="870793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800" dirty="0" smtClean="0">
                  <a:solidFill>
                    <a:schemeClr val="bg1"/>
                  </a:solidFill>
                  <a:latin typeface="Bauhaus 93" pitchFamily="82" charset="0"/>
                </a:rPr>
                <a:t>14</a:t>
              </a:r>
              <a:endParaRPr lang="en-US" sz="1800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483807" y="11429492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  <a:latin typeface="Arial Black" pitchFamily="34" charset="0"/>
                </a:rPr>
                <a:t>ALARM</a:t>
              </a:r>
              <a:endParaRPr lang="en-US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192814" y="8679799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Bauhaus 93" pitchFamily="82" charset="0"/>
                </a:rPr>
                <a:t>:</a:t>
              </a:r>
              <a:endParaRPr lang="en-US" sz="1800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2346238" y="870793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  <a:latin typeface="Bauhaus 93" pitchFamily="82" charset="0"/>
                </a:rPr>
                <a:t>21</a:t>
              </a:r>
              <a:endParaRPr lang="en-US" sz="1800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76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Picture 2" descr="C:\Documents and Settings\olivier ferrand\Desktop\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566" y="4143604"/>
            <a:ext cx="2426954" cy="14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626166" y="2909256"/>
            <a:ext cx="4680520" cy="3497263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Image Building </a:t>
            </a:r>
            <a:r>
              <a:rPr lang="fr-FR" dirty="0" err="1" smtClean="0"/>
              <a:t>process</a:t>
            </a:r>
            <a:endParaRPr lang="en-US" dirty="0" smtClean="0"/>
          </a:p>
        </p:txBody>
      </p:sp>
      <p:sp>
        <p:nvSpPr>
          <p:cNvPr id="1533956" name="AutoShape 4"/>
          <p:cNvSpPr>
            <a:spLocks noChangeArrowheads="1"/>
          </p:cNvSpPr>
          <p:nvPr/>
        </p:nvSpPr>
        <p:spPr bwMode="auto">
          <a:xfrm>
            <a:off x="4364113" y="4426431"/>
            <a:ext cx="740664" cy="320040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SRAM</a:t>
            </a:r>
            <a:endParaRPr lang="fr-FR" sz="1200" b="1" dirty="0">
              <a:solidFill>
                <a:srgbClr val="000000"/>
              </a:solidFill>
              <a:cs typeface="Arial" pitchFamily="34" charset="0"/>
            </a:endParaRPr>
          </a:p>
          <a:p>
            <a:pPr algn="ctr" defTabSz="852488" eaLnBrk="0" hangingPunct="0">
              <a:defRPr/>
            </a:pPr>
            <a:r>
              <a:rPr lang="fr-FR" sz="1200" dirty="0" smtClean="0">
                <a:solidFill>
                  <a:srgbClr val="000000"/>
                </a:solidFill>
                <a:cs typeface="Arial" pitchFamily="34" charset="0"/>
              </a:rPr>
              <a:t>256KB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2614" name="Line 6"/>
          <p:cNvSpPr>
            <a:spLocks noChangeShapeType="1"/>
          </p:cNvSpPr>
          <p:nvPr/>
        </p:nvSpPr>
        <p:spPr bwMode="auto">
          <a:xfrm>
            <a:off x="1510853" y="4204704"/>
            <a:ext cx="5160" cy="1623684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5" name="Line 7"/>
          <p:cNvSpPr>
            <a:spLocks noChangeShapeType="1"/>
          </p:cNvSpPr>
          <p:nvPr/>
        </p:nvSpPr>
        <p:spPr bwMode="auto">
          <a:xfrm>
            <a:off x="1189373" y="4204704"/>
            <a:ext cx="9223" cy="1673530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3977" name="AutoShape 25"/>
          <p:cNvSpPr>
            <a:spLocks noChangeArrowheads="1"/>
          </p:cNvSpPr>
          <p:nvPr/>
        </p:nvSpPr>
        <p:spPr bwMode="auto">
          <a:xfrm>
            <a:off x="837110" y="3072954"/>
            <a:ext cx="909637" cy="960437"/>
          </a:xfrm>
          <a:prstGeom prst="flowChartAlternateProcess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endParaRPr lang="fr-FR" sz="1100" b="1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r>
              <a:rPr lang="fr-FR" sz="1100" b="1" dirty="0">
                <a:solidFill>
                  <a:srgbClr val="000000"/>
                </a:solidFill>
              </a:rPr>
              <a:t>CORTEX-M4</a:t>
            </a:r>
          </a:p>
          <a:p>
            <a:pPr algn="ctr" defTabSz="852488" eaLnBrk="0" hangingPunct="0">
              <a:defRPr/>
            </a:pPr>
            <a:r>
              <a:rPr lang="fr-FR" sz="1100" dirty="0" smtClean="0">
                <a:solidFill>
                  <a:srgbClr val="000000"/>
                </a:solidFill>
              </a:rPr>
              <a:t>180MHz</a:t>
            </a:r>
            <a:endParaRPr lang="fr-FR" sz="1100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r>
              <a:rPr lang="fr-FR" sz="1100" dirty="0" smtClean="0">
                <a:solidFill>
                  <a:srgbClr val="000000"/>
                </a:solidFill>
              </a:rPr>
              <a:t>FPU </a:t>
            </a:r>
            <a:r>
              <a:rPr lang="fr-FR" sz="1100" dirty="0">
                <a:solidFill>
                  <a:srgbClr val="000000"/>
                </a:solidFill>
              </a:rPr>
              <a:t>&amp; </a:t>
            </a:r>
            <a:r>
              <a:rPr lang="fr-FR" sz="1100" dirty="0" smtClean="0">
                <a:solidFill>
                  <a:srgbClr val="000000"/>
                </a:solidFill>
              </a:rPr>
              <a:t>DSP</a:t>
            </a:r>
            <a:endParaRPr lang="en-US" sz="1050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22572" name="Text Box 54"/>
          <p:cNvSpPr txBox="1">
            <a:spLocks noChangeArrowheads="1"/>
          </p:cNvSpPr>
          <p:nvPr/>
        </p:nvSpPr>
        <p:spPr bwMode="auto">
          <a:xfrm>
            <a:off x="3177599" y="5660160"/>
            <a:ext cx="5064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D-Code</a:t>
            </a:r>
          </a:p>
        </p:txBody>
      </p:sp>
      <p:sp>
        <p:nvSpPr>
          <p:cNvPr id="22598" name="Line 34"/>
          <p:cNvSpPr>
            <a:spLocks noChangeShapeType="1"/>
          </p:cNvSpPr>
          <p:nvPr/>
        </p:nvSpPr>
        <p:spPr bwMode="auto">
          <a:xfrm flipH="1">
            <a:off x="2315255" y="4204704"/>
            <a:ext cx="4153" cy="1678351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3970" name="AutoShape 18"/>
          <p:cNvSpPr>
            <a:spLocks noChangeArrowheads="1"/>
          </p:cNvSpPr>
          <p:nvPr/>
        </p:nvSpPr>
        <p:spPr bwMode="auto">
          <a:xfrm rot="16200000">
            <a:off x="3516475" y="5540088"/>
            <a:ext cx="725527" cy="313457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85109" tIns="68089" rIns="85109" bIns="42553" anchor="ctr"/>
          <a:lstStyle/>
          <a:p>
            <a:pPr algn="ctr" defTabSz="852488" eaLnBrk="0" hangingPunct="0">
              <a:defRPr/>
            </a:pPr>
            <a:r>
              <a:rPr lang="en-US" sz="900" b="1" dirty="0">
                <a:solidFill>
                  <a:srgbClr val="000000"/>
                </a:solidFill>
                <a:cs typeface="Arial" pitchFamily="34" charset="0"/>
              </a:rPr>
              <a:t>ART</a:t>
            </a:r>
          </a:p>
          <a:p>
            <a:pPr algn="ctr" defTabSz="852488" eaLnBrk="0" hangingPunct="0">
              <a:defRPr/>
            </a:pPr>
            <a:r>
              <a:rPr lang="en-US" sz="900" b="1" dirty="0">
                <a:solidFill>
                  <a:srgbClr val="000000"/>
                </a:solidFill>
                <a:cs typeface="Arial" pitchFamily="34" charset="0"/>
              </a:rPr>
              <a:t>Accelerator</a:t>
            </a:r>
          </a:p>
        </p:txBody>
      </p:sp>
      <p:sp>
        <p:nvSpPr>
          <p:cNvPr id="22571" name="Text Box 53"/>
          <p:cNvSpPr txBox="1">
            <a:spLocks noChangeArrowheads="1"/>
          </p:cNvSpPr>
          <p:nvPr/>
        </p:nvSpPr>
        <p:spPr bwMode="auto">
          <a:xfrm>
            <a:off x="3201248" y="5349975"/>
            <a:ext cx="473626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I-Code</a:t>
            </a:r>
          </a:p>
        </p:txBody>
      </p:sp>
      <p:sp>
        <p:nvSpPr>
          <p:cNvPr id="1534016" name="Line 64"/>
          <p:cNvSpPr>
            <a:spLocks noChangeShapeType="1"/>
          </p:cNvSpPr>
          <p:nvPr/>
        </p:nvSpPr>
        <p:spPr bwMode="auto">
          <a:xfrm>
            <a:off x="4035968" y="5696816"/>
            <a:ext cx="40662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442590" y="5349975"/>
            <a:ext cx="685581" cy="85561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200" b="1" dirty="0" smtClean="0"/>
          </a:p>
          <a:p>
            <a:pPr algn="ctr"/>
            <a:r>
              <a:rPr lang="fr-FR" sz="1200" b="1" dirty="0" smtClean="0"/>
              <a:t>2 MB Flash</a:t>
            </a:r>
            <a:endParaRPr lang="en-US" sz="1200" b="1" dirty="0"/>
          </a:p>
        </p:txBody>
      </p:sp>
      <p:sp>
        <p:nvSpPr>
          <p:cNvPr id="127" name="AutoShape 8"/>
          <p:cNvSpPr>
            <a:spLocks noChangeArrowheads="1"/>
          </p:cNvSpPr>
          <p:nvPr/>
        </p:nvSpPr>
        <p:spPr bwMode="auto">
          <a:xfrm>
            <a:off x="4384561" y="4918278"/>
            <a:ext cx="743610" cy="323850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FMC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40" name="Group 66"/>
          <p:cNvGrpSpPr>
            <a:grpSpLocks/>
          </p:cNvGrpSpPr>
          <p:nvPr/>
        </p:nvGrpSpPr>
        <p:grpSpPr bwMode="auto">
          <a:xfrm>
            <a:off x="1845148" y="3091808"/>
            <a:ext cx="881062" cy="962025"/>
            <a:chOff x="983" y="1043"/>
            <a:chExt cx="662" cy="766"/>
          </a:xfrm>
        </p:grpSpPr>
        <p:sp>
          <p:nvSpPr>
            <p:cNvPr id="141" name="AutoShape 67"/>
            <p:cNvSpPr>
              <a:spLocks noChangeArrowheads="1"/>
            </p:cNvSpPr>
            <p:nvPr/>
          </p:nvSpPr>
          <p:spPr bwMode="auto">
            <a:xfrm>
              <a:off x="983" y="1043"/>
              <a:ext cx="653" cy="551"/>
            </a:xfrm>
            <a:prstGeom prst="flowChartAlternateProcess">
              <a:avLst/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lIns="85109" tIns="42553" rIns="85109" bIns="42553" anchor="ctr"/>
            <a:lstStyle/>
            <a:p>
              <a:pPr algn="ctr" defTabSz="852488" eaLnBrk="0" hangingPunct="0">
                <a:defRPr/>
              </a:pPr>
              <a:endParaRPr lang="fr-FR" sz="12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r>
                <a:rPr lang="fr-FR" sz="1100" b="1" dirty="0" smtClean="0">
                  <a:solidFill>
                    <a:srgbClr val="000000"/>
                  </a:solidFill>
                </a:rPr>
                <a:t>LCD-TFT</a:t>
              </a:r>
              <a:endParaRPr lang="fr-FR" sz="11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r>
                <a:rPr lang="fr-FR" sz="1050" b="1" dirty="0" err="1" smtClean="0">
                  <a:solidFill>
                    <a:srgbClr val="000000"/>
                  </a:solidFill>
                </a:rPr>
                <a:t>controller</a:t>
              </a:r>
              <a:endParaRPr lang="en-US" sz="105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2" name="AutoShape 68"/>
            <p:cNvSpPr>
              <a:spLocks noChangeArrowheads="1"/>
            </p:cNvSpPr>
            <p:nvPr/>
          </p:nvSpPr>
          <p:spPr bwMode="auto">
            <a:xfrm>
              <a:off x="990" y="1625"/>
              <a:ext cx="655" cy="184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lIns="85109" tIns="68089" rIns="85109" bIns="42553" anchor="ctr"/>
            <a:lstStyle/>
            <a:p>
              <a:pPr algn="ctr" defTabSz="852488" eaLnBrk="0" hangingPunct="0">
                <a:defRPr/>
              </a:pPr>
              <a:r>
                <a:rPr lang="en-US" sz="900" b="1" dirty="0" smtClean="0">
                  <a:solidFill>
                    <a:srgbClr val="000000"/>
                  </a:solidFill>
                  <a:cs typeface="Arial" pitchFamily="34" charset="0"/>
                </a:rPr>
                <a:t>FIFO</a:t>
              </a:r>
              <a:endParaRPr lang="en-US" sz="900" b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pSp>
        <p:nvGrpSpPr>
          <p:cNvPr id="143" name="Group 66"/>
          <p:cNvGrpSpPr>
            <a:grpSpLocks/>
          </p:cNvGrpSpPr>
          <p:nvPr/>
        </p:nvGrpSpPr>
        <p:grpSpPr bwMode="auto">
          <a:xfrm>
            <a:off x="2753811" y="3085335"/>
            <a:ext cx="881062" cy="962025"/>
            <a:chOff x="983" y="1043"/>
            <a:chExt cx="662" cy="766"/>
          </a:xfrm>
        </p:grpSpPr>
        <p:sp>
          <p:nvSpPr>
            <p:cNvPr id="144" name="AutoShape 67"/>
            <p:cNvSpPr>
              <a:spLocks noChangeArrowheads="1"/>
            </p:cNvSpPr>
            <p:nvPr/>
          </p:nvSpPr>
          <p:spPr bwMode="auto">
            <a:xfrm>
              <a:off x="983" y="1043"/>
              <a:ext cx="653" cy="551"/>
            </a:xfrm>
            <a:prstGeom prst="flowChartAlternateProcess">
              <a:avLst/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lIns="85109" tIns="42553" rIns="85109" bIns="42553" anchor="ctr"/>
            <a:lstStyle/>
            <a:p>
              <a:pPr algn="ctr" defTabSz="852488" eaLnBrk="0" hangingPunct="0">
                <a:defRPr/>
              </a:pPr>
              <a:endParaRPr lang="fr-FR" sz="12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fr-FR" sz="1100" b="1" dirty="0" smtClean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r>
                <a:rPr lang="fr-FR" sz="1100" b="1" dirty="0" err="1" smtClean="0">
                  <a:solidFill>
                    <a:srgbClr val="000000"/>
                  </a:solidFill>
                </a:rPr>
                <a:t>Chrom</a:t>
              </a:r>
              <a:r>
                <a:rPr lang="fr-FR" sz="1100" b="1" dirty="0" smtClean="0">
                  <a:solidFill>
                    <a:srgbClr val="000000"/>
                  </a:solidFill>
                </a:rPr>
                <a:t>-ART</a:t>
              </a:r>
            </a:p>
            <a:p>
              <a:pPr algn="ctr" defTabSz="852488" eaLnBrk="0" hangingPunct="0">
                <a:defRPr/>
              </a:pPr>
              <a:r>
                <a:rPr lang="fr-FR" sz="1100" b="1" dirty="0" err="1" smtClean="0">
                  <a:solidFill>
                    <a:srgbClr val="000000"/>
                  </a:solidFill>
                </a:rPr>
                <a:t>accelerator</a:t>
              </a:r>
              <a:endParaRPr lang="fr-FR" sz="11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en-US" sz="1050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5" name="AutoShape 68"/>
            <p:cNvSpPr>
              <a:spLocks noChangeArrowheads="1"/>
            </p:cNvSpPr>
            <p:nvPr/>
          </p:nvSpPr>
          <p:spPr bwMode="auto">
            <a:xfrm>
              <a:off x="990" y="1625"/>
              <a:ext cx="655" cy="184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lIns="85109" tIns="68089" rIns="85109" bIns="42553" anchor="ctr"/>
            <a:lstStyle/>
            <a:p>
              <a:pPr algn="ctr" defTabSz="852488" eaLnBrk="0" hangingPunct="0">
                <a:defRPr/>
              </a:pPr>
              <a:r>
                <a:rPr lang="en-US" sz="900" b="1" dirty="0" smtClean="0">
                  <a:solidFill>
                    <a:srgbClr val="000000"/>
                  </a:solidFill>
                  <a:cs typeface="Arial" pitchFamily="34" charset="0"/>
                </a:rPr>
                <a:t>FIFO</a:t>
              </a:r>
              <a:endParaRPr lang="en-US" sz="900" b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146" name="Line 31"/>
          <p:cNvSpPr>
            <a:spLocks noChangeShapeType="1"/>
          </p:cNvSpPr>
          <p:nvPr/>
        </p:nvSpPr>
        <p:spPr bwMode="auto">
          <a:xfrm>
            <a:off x="3192595" y="4204705"/>
            <a:ext cx="1404" cy="1673528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65" name="AutoShape 20"/>
          <p:cNvCxnSpPr>
            <a:cxnSpLocks noChangeShapeType="1"/>
          </p:cNvCxnSpPr>
          <p:nvPr/>
        </p:nvCxnSpPr>
        <p:spPr bwMode="auto">
          <a:xfrm flipH="1">
            <a:off x="1198602" y="5551795"/>
            <a:ext cx="2485422" cy="0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67" name="AutoShape 20"/>
          <p:cNvCxnSpPr>
            <a:cxnSpLocks noChangeShapeType="1"/>
            <a:endCxn id="203" idx="2"/>
          </p:cNvCxnSpPr>
          <p:nvPr/>
        </p:nvCxnSpPr>
        <p:spPr bwMode="auto">
          <a:xfrm flipH="1">
            <a:off x="1122399" y="5852555"/>
            <a:ext cx="2561625" cy="0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68" name="AutoShape 20"/>
          <p:cNvCxnSpPr>
            <a:cxnSpLocks noChangeShapeType="1"/>
            <a:endCxn id="205" idx="2"/>
          </p:cNvCxnSpPr>
          <p:nvPr/>
        </p:nvCxnSpPr>
        <p:spPr bwMode="auto">
          <a:xfrm flipH="1">
            <a:off x="1122397" y="5084396"/>
            <a:ext cx="3176177" cy="3458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96" name="AutoShape 20"/>
          <p:cNvCxnSpPr>
            <a:cxnSpLocks noChangeShapeType="1"/>
            <a:endCxn id="204" idx="2"/>
          </p:cNvCxnSpPr>
          <p:nvPr/>
        </p:nvCxnSpPr>
        <p:spPr bwMode="auto">
          <a:xfrm flipH="1" flipV="1">
            <a:off x="1113174" y="4584089"/>
            <a:ext cx="3185400" cy="2362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sp>
        <p:nvSpPr>
          <p:cNvPr id="201" name="Oval 40"/>
          <p:cNvSpPr>
            <a:spLocks noChangeArrowheads="1"/>
          </p:cNvSpPr>
          <p:nvPr/>
        </p:nvSpPr>
        <p:spPr bwMode="auto">
          <a:xfrm>
            <a:off x="1430588" y="4505533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2" name="Oval 40"/>
          <p:cNvSpPr>
            <a:spLocks noChangeArrowheads="1"/>
          </p:cNvSpPr>
          <p:nvPr/>
        </p:nvSpPr>
        <p:spPr bwMode="auto">
          <a:xfrm>
            <a:off x="1429492" y="501059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3" name="Oval 40"/>
          <p:cNvSpPr>
            <a:spLocks noChangeArrowheads="1"/>
          </p:cNvSpPr>
          <p:nvPr/>
        </p:nvSpPr>
        <p:spPr bwMode="auto">
          <a:xfrm>
            <a:off x="1122399" y="5781117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4" name="Oval 40"/>
          <p:cNvSpPr>
            <a:spLocks noChangeArrowheads="1"/>
          </p:cNvSpPr>
          <p:nvPr/>
        </p:nvSpPr>
        <p:spPr bwMode="auto">
          <a:xfrm>
            <a:off x="1113174" y="4512651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5" name="Oval 40"/>
          <p:cNvSpPr>
            <a:spLocks noChangeArrowheads="1"/>
          </p:cNvSpPr>
          <p:nvPr/>
        </p:nvSpPr>
        <p:spPr bwMode="auto">
          <a:xfrm>
            <a:off x="1122397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6" name="Oval 40"/>
          <p:cNvSpPr>
            <a:spLocks noChangeArrowheads="1"/>
          </p:cNvSpPr>
          <p:nvPr/>
        </p:nvSpPr>
        <p:spPr bwMode="auto">
          <a:xfrm>
            <a:off x="1430588" y="549631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3" name="Text Box 27"/>
          <p:cNvSpPr txBox="1">
            <a:spLocks noChangeArrowheads="1"/>
          </p:cNvSpPr>
          <p:nvPr/>
        </p:nvSpPr>
        <p:spPr bwMode="auto">
          <a:xfrm rot="-5400000">
            <a:off x="792662" y="4124898"/>
            <a:ext cx="53498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D-Bus</a:t>
            </a:r>
          </a:p>
        </p:txBody>
      </p:sp>
      <p:sp>
        <p:nvSpPr>
          <p:cNvPr id="215" name="Text Box 26"/>
          <p:cNvSpPr txBox="1">
            <a:spLocks noChangeArrowheads="1"/>
          </p:cNvSpPr>
          <p:nvPr/>
        </p:nvSpPr>
        <p:spPr bwMode="auto">
          <a:xfrm rot="-5400000">
            <a:off x="1106985" y="4134374"/>
            <a:ext cx="4953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I-Bus</a:t>
            </a:r>
          </a:p>
        </p:txBody>
      </p:sp>
      <p:sp>
        <p:nvSpPr>
          <p:cNvPr id="250" name="Oval 40"/>
          <p:cNvSpPr>
            <a:spLocks noChangeArrowheads="1"/>
          </p:cNvSpPr>
          <p:nvPr/>
        </p:nvSpPr>
        <p:spPr bwMode="auto">
          <a:xfrm>
            <a:off x="2243209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1" name="Oval 40"/>
          <p:cNvSpPr>
            <a:spLocks noChangeArrowheads="1"/>
          </p:cNvSpPr>
          <p:nvPr/>
        </p:nvSpPr>
        <p:spPr bwMode="auto">
          <a:xfrm>
            <a:off x="2233985" y="450637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4" name="Oval 40"/>
          <p:cNvSpPr>
            <a:spLocks noChangeArrowheads="1"/>
          </p:cNvSpPr>
          <p:nvPr/>
        </p:nvSpPr>
        <p:spPr bwMode="auto">
          <a:xfrm>
            <a:off x="2241856" y="5774460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7" name="Oval 40"/>
          <p:cNvSpPr>
            <a:spLocks noChangeArrowheads="1"/>
          </p:cNvSpPr>
          <p:nvPr/>
        </p:nvSpPr>
        <p:spPr bwMode="auto">
          <a:xfrm>
            <a:off x="3134450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8" name="Oval 40"/>
          <p:cNvSpPr>
            <a:spLocks noChangeArrowheads="1"/>
          </p:cNvSpPr>
          <p:nvPr/>
        </p:nvSpPr>
        <p:spPr bwMode="auto">
          <a:xfrm>
            <a:off x="3125048" y="4515013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1" name="Oval 40"/>
          <p:cNvSpPr>
            <a:spLocks noChangeArrowheads="1"/>
          </p:cNvSpPr>
          <p:nvPr/>
        </p:nvSpPr>
        <p:spPr bwMode="auto">
          <a:xfrm>
            <a:off x="3116395" y="579653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0" name="AutoShape 4"/>
          <p:cNvSpPr>
            <a:spLocks noChangeArrowheads="1"/>
          </p:cNvSpPr>
          <p:nvPr/>
        </p:nvSpPr>
        <p:spPr bwMode="auto">
          <a:xfrm>
            <a:off x="5535878" y="4654291"/>
            <a:ext cx="705474" cy="863668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en-US" sz="1200" b="1" dirty="0" smtClean="0">
                <a:solidFill>
                  <a:srgbClr val="000000"/>
                </a:solidFill>
                <a:cs typeface="Arial" pitchFamily="34" charset="0"/>
              </a:rPr>
              <a:t>External</a:t>
            </a: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</a:p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RAM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93" name="Line 64"/>
          <p:cNvSpPr>
            <a:spLocks noChangeShapeType="1"/>
          </p:cNvSpPr>
          <p:nvPr/>
        </p:nvSpPr>
        <p:spPr bwMode="auto">
          <a:xfrm>
            <a:off x="5148065" y="5087852"/>
            <a:ext cx="360039" cy="2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4" name="Rounded Rectangle 303"/>
          <p:cNvSpPr/>
          <p:nvPr/>
        </p:nvSpPr>
        <p:spPr>
          <a:xfrm>
            <a:off x="2020840" y="2883130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ounded Rectangle 313"/>
          <p:cNvSpPr/>
          <p:nvPr/>
        </p:nvSpPr>
        <p:spPr>
          <a:xfrm>
            <a:off x="2184396" y="2883130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ounded Rectangle 315"/>
          <p:cNvSpPr/>
          <p:nvPr/>
        </p:nvSpPr>
        <p:spPr>
          <a:xfrm>
            <a:off x="2351569" y="2881287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ounded Rectangle 317"/>
          <p:cNvSpPr/>
          <p:nvPr/>
        </p:nvSpPr>
        <p:spPr>
          <a:xfrm>
            <a:off x="2501217" y="2881287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43629" y="336850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STM32F4X9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22" name="Rounded Rectangle 321"/>
          <p:cNvSpPr/>
          <p:nvPr/>
        </p:nvSpPr>
        <p:spPr>
          <a:xfrm>
            <a:off x="5508104" y="5672861"/>
            <a:ext cx="1450477" cy="6713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Graphical library</a:t>
            </a:r>
            <a:endParaRPr lang="en-US" dirty="0"/>
          </a:p>
        </p:txBody>
      </p:sp>
      <p:cxnSp>
        <p:nvCxnSpPr>
          <p:cNvPr id="26" name="Straight Connector 25"/>
          <p:cNvCxnSpPr>
            <a:stCxn id="29" idx="3"/>
          </p:cNvCxnSpPr>
          <p:nvPr/>
        </p:nvCxnSpPr>
        <p:spPr>
          <a:xfrm flipV="1">
            <a:off x="5128171" y="5774460"/>
            <a:ext cx="523949" cy="3324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>
            <a:off x="5148065" y="5888760"/>
            <a:ext cx="387813" cy="412151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ounded Rectangle 324"/>
          <p:cNvSpPr/>
          <p:nvPr/>
        </p:nvSpPr>
        <p:spPr bwMode="auto">
          <a:xfrm>
            <a:off x="8424559" y="4522219"/>
            <a:ext cx="507991" cy="631252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6" name="Pie 325"/>
          <p:cNvSpPr/>
          <p:nvPr/>
        </p:nvSpPr>
        <p:spPr bwMode="auto">
          <a:xfrm>
            <a:off x="7320379" y="4452943"/>
            <a:ext cx="934130" cy="960109"/>
          </a:xfrm>
          <a:prstGeom prst="pie">
            <a:avLst>
              <a:gd name="adj1" fmla="val 1271963"/>
              <a:gd name="adj2" fmla="val 9288734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7" name="Pie 326"/>
          <p:cNvSpPr/>
          <p:nvPr/>
        </p:nvSpPr>
        <p:spPr bwMode="auto">
          <a:xfrm rot="5400000">
            <a:off x="4475069" y="5464370"/>
            <a:ext cx="951162" cy="933137"/>
          </a:xfrm>
          <a:prstGeom prst="pie">
            <a:avLst>
              <a:gd name="adj1" fmla="val 3903481"/>
              <a:gd name="adj2" fmla="val 1080731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8" name="Pie 327"/>
          <p:cNvSpPr/>
          <p:nvPr/>
        </p:nvSpPr>
        <p:spPr bwMode="auto">
          <a:xfrm rot="10800000">
            <a:off x="7344205" y="4405180"/>
            <a:ext cx="933140" cy="920981"/>
          </a:xfrm>
          <a:prstGeom prst="pie">
            <a:avLst>
              <a:gd name="adj1" fmla="val 5392725"/>
              <a:gd name="adj2" fmla="val 1209408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9" name="Rounded Rectangle 328"/>
          <p:cNvSpPr/>
          <p:nvPr/>
        </p:nvSpPr>
        <p:spPr bwMode="auto">
          <a:xfrm>
            <a:off x="6710714" y="4577815"/>
            <a:ext cx="468689" cy="475322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424559" y="5285278"/>
            <a:ext cx="199303" cy="209247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6" name="Rounded Rectangle 335"/>
          <p:cNvSpPr/>
          <p:nvPr/>
        </p:nvSpPr>
        <p:spPr bwMode="auto">
          <a:xfrm>
            <a:off x="8729026" y="5284146"/>
            <a:ext cx="199303" cy="209247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1" name="Rounded Rectangle 340"/>
          <p:cNvSpPr/>
          <p:nvPr/>
        </p:nvSpPr>
        <p:spPr bwMode="auto">
          <a:xfrm>
            <a:off x="6734183" y="5241827"/>
            <a:ext cx="421752" cy="146566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34036" name="Left Arrow 1534035"/>
          <p:cNvSpPr/>
          <p:nvPr/>
        </p:nvSpPr>
        <p:spPr>
          <a:xfrm>
            <a:off x="7110720" y="5967619"/>
            <a:ext cx="156720" cy="1440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2" name="Straight Connector 351"/>
          <p:cNvCxnSpPr/>
          <p:nvPr/>
        </p:nvCxnSpPr>
        <p:spPr>
          <a:xfrm flipV="1">
            <a:off x="6241352" y="4124390"/>
            <a:ext cx="325214" cy="1001452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>
            <a:off x="6267314" y="5125841"/>
            <a:ext cx="299252" cy="392118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399512" y="5867975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Addin</a:t>
            </a:r>
            <a:r>
              <a:rPr lang="en-US" dirty="0"/>
              <a:t>g</a:t>
            </a:r>
            <a:r>
              <a:rPr lang="en-US" dirty="0" smtClean="0"/>
              <a:t> shapes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92641" y="1303809"/>
            <a:ext cx="3420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Simple shapes are not suitable for enhanced graphics</a:t>
            </a:r>
          </a:p>
          <a:p>
            <a:r>
              <a:rPr lang="en-US" sz="1600" dirty="0" smtClean="0"/>
              <a:t>Using bitmaps images is preferred</a:t>
            </a:r>
            <a:endParaRPr lang="en-US" sz="1600" dirty="0"/>
          </a:p>
        </p:txBody>
      </p:sp>
      <p:sp>
        <p:nvSpPr>
          <p:cNvPr id="101" name="Pie 100"/>
          <p:cNvSpPr/>
          <p:nvPr/>
        </p:nvSpPr>
        <p:spPr bwMode="auto">
          <a:xfrm rot="5400000">
            <a:off x="4390257" y="2030605"/>
            <a:ext cx="923545" cy="808140"/>
          </a:xfrm>
          <a:prstGeom prst="pie">
            <a:avLst>
              <a:gd name="adj1" fmla="val 3903481"/>
              <a:gd name="adj2" fmla="val 1080731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75965" y="2252559"/>
            <a:ext cx="3594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Bitmaps are stored in RAM and have not to be decoded</a:t>
            </a:r>
          </a:p>
          <a:p>
            <a:r>
              <a:rPr lang="en-US" sz="1600" dirty="0" smtClean="0"/>
              <a:t>Graphical accelerator will handle pixel format conversion (to be compliant with the selected </a:t>
            </a:r>
            <a:r>
              <a:rPr lang="en-US" sz="1600" dirty="0" err="1" smtClean="0"/>
              <a:t>bpp</a:t>
            </a:r>
            <a:r>
              <a:rPr lang="en-US" sz="1600" dirty="0" smtClean="0"/>
              <a:t>), blending and copy.</a:t>
            </a:r>
            <a:endParaRPr lang="en-US" sz="1600" dirty="0"/>
          </a:p>
        </p:txBody>
      </p:sp>
      <p:sp>
        <p:nvSpPr>
          <p:cNvPr id="16" name="Rounded Rectangle 15"/>
          <p:cNvSpPr/>
          <p:nvPr/>
        </p:nvSpPr>
        <p:spPr>
          <a:xfrm>
            <a:off x="5005659" y="5696816"/>
            <a:ext cx="106832" cy="2425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123"/>
          <p:cNvGrpSpPr/>
          <p:nvPr/>
        </p:nvGrpSpPr>
        <p:grpSpPr>
          <a:xfrm>
            <a:off x="1047846" y="1113569"/>
            <a:ext cx="2710729" cy="1571242"/>
            <a:chOff x="2555776" y="3001621"/>
            <a:chExt cx="3880454" cy="2360089"/>
          </a:xfrm>
        </p:grpSpPr>
        <p:pic>
          <p:nvPicPr>
            <p:cNvPr id="125" name="Picture 2" descr="C:\Documents and Settings\olivier ferrand\Desktop\Display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55776" y="3001621"/>
              <a:ext cx="3880454" cy="2360089"/>
            </a:xfrm>
            <a:prstGeom prst="rect">
              <a:avLst/>
            </a:prstGeom>
            <a:noFill/>
            <a:effectLst>
              <a:outerShdw blurRad="431800" dist="50800" sx="106000" sy="106000" algn="ctr" rotWithShape="0">
                <a:schemeClr val="tx1">
                  <a:alpha val="56000"/>
                </a:schemeClr>
              </a:outerShdw>
            </a:effectLst>
            <a:scene3d>
              <a:camera prst="orthographicFront"/>
              <a:lightRig rig="threePt" dir="t"/>
            </a:scene3d>
            <a:sp3d extrusionH="127000" prstMaterial="matte">
              <a:extrusionClr>
                <a:schemeClr val="bg1">
                  <a:lumMod val="50000"/>
                </a:schemeClr>
              </a:extrusionClr>
            </a:sp3d>
          </p:spPr>
        </p:pic>
        <p:sp>
          <p:nvSpPr>
            <p:cNvPr id="126" name="Rectangle 125"/>
            <p:cNvSpPr/>
            <p:nvPr/>
          </p:nvSpPr>
          <p:spPr>
            <a:xfrm>
              <a:off x="2699792" y="3140968"/>
              <a:ext cx="3600400" cy="19442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Display panel</a:t>
              </a:r>
              <a:endParaRPr lang="fr-FR" dirty="0"/>
            </a:p>
          </p:txBody>
        </p:sp>
      </p:grpSp>
      <p:cxnSp>
        <p:nvCxnSpPr>
          <p:cNvPr id="128" name="Straight Connector 127"/>
          <p:cNvCxnSpPr/>
          <p:nvPr/>
        </p:nvCxnSpPr>
        <p:spPr>
          <a:xfrm flipH="1">
            <a:off x="1571659" y="5551794"/>
            <a:ext cx="2091886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 flipV="1">
            <a:off x="1501147" y="4075474"/>
            <a:ext cx="10321" cy="14424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1562129" y="4088268"/>
            <a:ext cx="1" cy="4826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571659" y="4568563"/>
            <a:ext cx="1592373" cy="23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3210649" y="4103792"/>
            <a:ext cx="1" cy="4826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H="1">
            <a:off x="3213502" y="5845897"/>
            <a:ext cx="50900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H="1">
            <a:off x="3171194" y="4104061"/>
            <a:ext cx="6405" cy="174917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358145" y="1030999"/>
            <a:ext cx="483572" cy="1221560"/>
            <a:chOff x="4358145" y="1030999"/>
            <a:chExt cx="483572" cy="1221560"/>
          </a:xfrm>
        </p:grpSpPr>
        <p:grpSp>
          <p:nvGrpSpPr>
            <p:cNvPr id="78" name="Group 77"/>
            <p:cNvGrpSpPr/>
            <p:nvPr/>
          </p:nvGrpSpPr>
          <p:grpSpPr>
            <a:xfrm>
              <a:off x="4358145" y="1817652"/>
              <a:ext cx="483572" cy="434907"/>
              <a:chOff x="2050777" y="4724303"/>
              <a:chExt cx="1366836" cy="1296988"/>
            </a:xfrm>
          </p:grpSpPr>
          <p:sp>
            <p:nvSpPr>
              <p:cNvPr id="83" name="Rectangle 14"/>
              <p:cNvSpPr>
                <a:spLocks noChangeArrowheads="1"/>
              </p:cNvSpPr>
              <p:nvPr/>
            </p:nvSpPr>
            <p:spPr bwMode="auto">
              <a:xfrm>
                <a:off x="2571478" y="4986238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Rectangle 15"/>
              <p:cNvSpPr>
                <a:spLocks noChangeArrowheads="1"/>
              </p:cNvSpPr>
              <p:nvPr/>
            </p:nvSpPr>
            <p:spPr bwMode="auto">
              <a:xfrm>
                <a:off x="2446065" y="5103713"/>
                <a:ext cx="123825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Rectangle 16"/>
              <p:cNvSpPr>
                <a:spLocks noChangeArrowheads="1"/>
              </p:cNvSpPr>
              <p:nvPr/>
            </p:nvSpPr>
            <p:spPr bwMode="auto">
              <a:xfrm>
                <a:off x="2571478" y="5103713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Rectangle 17"/>
              <p:cNvSpPr>
                <a:spLocks noChangeArrowheads="1"/>
              </p:cNvSpPr>
              <p:nvPr/>
            </p:nvSpPr>
            <p:spPr bwMode="auto">
              <a:xfrm>
                <a:off x="2319065" y="5219600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Rectangle 18"/>
              <p:cNvSpPr>
                <a:spLocks noChangeArrowheads="1"/>
              </p:cNvSpPr>
              <p:nvPr/>
            </p:nvSpPr>
            <p:spPr bwMode="auto">
              <a:xfrm>
                <a:off x="2446065" y="5219600"/>
                <a:ext cx="123825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Rectangle 19"/>
              <p:cNvSpPr>
                <a:spLocks noChangeArrowheads="1"/>
              </p:cNvSpPr>
              <p:nvPr/>
            </p:nvSpPr>
            <p:spPr bwMode="auto">
              <a:xfrm>
                <a:off x="2319065" y="5337075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20"/>
              <p:cNvSpPr>
                <a:spLocks noChangeArrowheads="1"/>
              </p:cNvSpPr>
              <p:nvPr/>
            </p:nvSpPr>
            <p:spPr bwMode="auto">
              <a:xfrm>
                <a:off x="2193653" y="5454550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Rectangle 21"/>
              <p:cNvSpPr>
                <a:spLocks noChangeArrowheads="1"/>
              </p:cNvSpPr>
              <p:nvPr/>
            </p:nvSpPr>
            <p:spPr bwMode="auto">
              <a:xfrm>
                <a:off x="2319065" y="5454550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Rectangle 22"/>
              <p:cNvSpPr>
                <a:spLocks noChangeArrowheads="1"/>
              </p:cNvSpPr>
              <p:nvPr/>
            </p:nvSpPr>
            <p:spPr bwMode="auto">
              <a:xfrm>
                <a:off x="2193653" y="5572025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Rectangle 23"/>
              <p:cNvSpPr>
                <a:spLocks noChangeArrowheads="1"/>
              </p:cNvSpPr>
              <p:nvPr/>
            </p:nvSpPr>
            <p:spPr bwMode="auto">
              <a:xfrm>
                <a:off x="2193653" y="5687913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Rectangle 24"/>
              <p:cNvSpPr>
                <a:spLocks noChangeArrowheads="1"/>
              </p:cNvSpPr>
              <p:nvPr/>
            </p:nvSpPr>
            <p:spPr bwMode="auto">
              <a:xfrm>
                <a:off x="2822303" y="4868763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Rectangle 25"/>
              <p:cNvSpPr>
                <a:spLocks noChangeArrowheads="1"/>
              </p:cNvSpPr>
              <p:nvPr/>
            </p:nvSpPr>
            <p:spPr bwMode="auto">
              <a:xfrm>
                <a:off x="2949303" y="4868763"/>
                <a:ext cx="123825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Rectangle 26"/>
              <p:cNvSpPr>
                <a:spLocks noChangeArrowheads="1"/>
              </p:cNvSpPr>
              <p:nvPr/>
            </p:nvSpPr>
            <p:spPr bwMode="auto">
              <a:xfrm>
                <a:off x="3074715" y="4868763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Rectangle 27"/>
              <p:cNvSpPr>
                <a:spLocks noChangeArrowheads="1"/>
              </p:cNvSpPr>
              <p:nvPr/>
            </p:nvSpPr>
            <p:spPr bwMode="auto">
              <a:xfrm>
                <a:off x="2696890" y="4986238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Rectangle 28"/>
              <p:cNvSpPr>
                <a:spLocks noChangeArrowheads="1"/>
              </p:cNvSpPr>
              <p:nvPr/>
            </p:nvSpPr>
            <p:spPr bwMode="auto">
              <a:xfrm>
                <a:off x="2822303" y="4986238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Oval 29"/>
              <p:cNvSpPr>
                <a:spLocks noChangeArrowheads="1"/>
              </p:cNvSpPr>
              <p:nvPr/>
            </p:nvSpPr>
            <p:spPr bwMode="auto">
              <a:xfrm>
                <a:off x="2050777" y="4724303"/>
                <a:ext cx="1366836" cy="1296988"/>
              </a:xfrm>
              <a:prstGeom prst="ellipse">
                <a:avLst/>
              </a:prstGeom>
              <a:noFill/>
              <a:ln w="762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4379654" y="1030999"/>
              <a:ext cx="458526" cy="434302"/>
              <a:chOff x="6202511" y="4626516"/>
              <a:chExt cx="1439862" cy="1368426"/>
            </a:xfrm>
          </p:grpSpPr>
          <p:sp>
            <p:nvSpPr>
              <p:cNvPr id="81" name="Arc 31"/>
              <p:cNvSpPr>
                <a:spLocks/>
              </p:cNvSpPr>
              <p:nvPr/>
            </p:nvSpPr>
            <p:spPr bwMode="auto">
              <a:xfrm rot="16200000">
                <a:off x="6383486" y="4876701"/>
                <a:ext cx="1077913" cy="1068387"/>
              </a:xfrm>
              <a:custGeom>
                <a:avLst/>
                <a:gdLst>
                  <a:gd name="G0" fmla="+- 0 0 0"/>
                  <a:gd name="G1" fmla="+- 21388 0 0"/>
                  <a:gd name="G2" fmla="+- 21600 0 0"/>
                  <a:gd name="T0" fmla="*/ 3019 w 21567"/>
                  <a:gd name="T1" fmla="*/ 0 h 21388"/>
                  <a:gd name="T2" fmla="*/ 21567 w 21567"/>
                  <a:gd name="T3" fmla="*/ 20187 h 21388"/>
                  <a:gd name="T4" fmla="*/ 0 w 21567"/>
                  <a:gd name="T5" fmla="*/ 21388 h 2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67" h="21388" fill="none" extrusionOk="0">
                    <a:moveTo>
                      <a:pt x="3018" y="0"/>
                    </a:moveTo>
                    <a:cubicBezTo>
                      <a:pt x="13226" y="1440"/>
                      <a:pt x="20993" y="9894"/>
                      <a:pt x="21566" y="20187"/>
                    </a:cubicBezTo>
                  </a:path>
                  <a:path w="21567" h="21388" stroke="0" extrusionOk="0">
                    <a:moveTo>
                      <a:pt x="3018" y="0"/>
                    </a:moveTo>
                    <a:cubicBezTo>
                      <a:pt x="13226" y="1440"/>
                      <a:pt x="20993" y="9894"/>
                      <a:pt x="21566" y="20187"/>
                    </a:cubicBezTo>
                    <a:lnTo>
                      <a:pt x="0" y="21388"/>
                    </a:lnTo>
                    <a:close/>
                  </a:path>
                </a:pathLst>
              </a:custGeom>
              <a:noFill/>
              <a:ln w="762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32"/>
              <p:cNvSpPr>
                <a:spLocks noChangeArrowheads="1"/>
              </p:cNvSpPr>
              <p:nvPr/>
            </p:nvSpPr>
            <p:spPr bwMode="auto">
              <a:xfrm>
                <a:off x="6202511" y="4626516"/>
                <a:ext cx="1439862" cy="1368426"/>
              </a:xfrm>
              <a:prstGeom prst="ellipse">
                <a:avLst/>
              </a:prstGeom>
              <a:noFill/>
              <a:ln w="762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0" name="Right Arrow 79"/>
            <p:cNvSpPr/>
            <p:nvPr/>
          </p:nvSpPr>
          <p:spPr>
            <a:xfrm rot="16200000">
              <a:off x="4518412" y="1560915"/>
              <a:ext cx="149423" cy="167360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3895544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F497D"/>
                                      </p:to>
                                    </p:animClr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 rctx="PPT">
                                        <p:cTn id="50" dur="125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1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2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4.44444E-6 -1.11111E-6 L 0.31597 0.35509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99" y="1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0" animBg="1"/>
      <p:bldP spid="326" grpId="0" animBg="1"/>
      <p:bldP spid="327" grpId="0" animBg="1"/>
      <p:bldP spid="327" grpId="1" animBg="1"/>
      <p:bldP spid="328" grpId="0" animBg="1"/>
      <p:bldP spid="329" grpId="0" animBg="1"/>
      <p:bldP spid="335" grpId="0" animBg="1"/>
      <p:bldP spid="336" grpId="0" animBg="1"/>
      <p:bldP spid="341" grpId="0" animBg="1"/>
      <p:bldP spid="1534036" grpId="0" animBg="1"/>
      <p:bldP spid="2" grpId="0"/>
      <p:bldP spid="3" grpId="0"/>
      <p:bldP spid="101" grpId="0" animBg="1"/>
      <p:bldP spid="101" grpId="1" animBg="1"/>
      <p:bldP spid="101" grpId="2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Image building </a:t>
            </a:r>
            <a:r>
              <a:rPr lang="fr-FR" dirty="0" err="1" smtClean="0"/>
              <a:t>Process</a:t>
            </a:r>
            <a:r>
              <a:rPr lang="fr-FR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18</a:t>
            </a:fld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5029178" y="1656630"/>
            <a:ext cx="3750742" cy="3672407"/>
            <a:chOff x="-10851201" y="2859541"/>
            <a:chExt cx="7517031" cy="4007807"/>
          </a:xfrm>
          <a:scene3d>
            <a:camera prst="isometricLeftDown"/>
            <a:lightRig rig="threePt" dir="t"/>
          </a:scene3d>
        </p:grpSpPr>
        <p:sp>
          <p:nvSpPr>
            <p:cNvPr id="7" name="Flowchart: Process 6"/>
            <p:cNvSpPr/>
            <p:nvPr/>
          </p:nvSpPr>
          <p:spPr>
            <a:xfrm>
              <a:off x="-10851201" y="2859541"/>
              <a:ext cx="7517031" cy="4007807"/>
            </a:xfrm>
            <a:prstGeom prst="flowChartProcess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  <a:alpha val="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5400000" scaled="1"/>
              <a:tileRect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pic>
          <p:nvPicPr>
            <p:cNvPr id="29" name="Picture 2" descr="C:\Documents and Settings\olivier ferrand\Desktop\backgroun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40685" y="3184458"/>
              <a:ext cx="6096000" cy="345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3321221" y="1700808"/>
            <a:ext cx="3750742" cy="3672407"/>
            <a:chOff x="-8508750" y="-4018045"/>
            <a:chExt cx="7517031" cy="4007807"/>
          </a:xfrm>
          <a:effectLst>
            <a:glow rad="127000">
              <a:schemeClr val="accent1">
                <a:alpha val="0"/>
              </a:schemeClr>
            </a:glow>
          </a:effectLst>
          <a:scene3d>
            <a:camera prst="isometricLeftDown"/>
            <a:lightRig rig="threePt" dir="t"/>
          </a:scene3d>
        </p:grpSpPr>
        <p:sp>
          <p:nvSpPr>
            <p:cNvPr id="74" name="Flowchart: Process 73"/>
            <p:cNvSpPr/>
            <p:nvPr/>
          </p:nvSpPr>
          <p:spPr>
            <a:xfrm>
              <a:off x="-8508750" y="-4018045"/>
              <a:ext cx="7517031" cy="4007807"/>
            </a:xfrm>
            <a:prstGeom prst="flowChartProcess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  <a:alpha val="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5400000" scaled="1"/>
              <a:tileRect/>
            </a:gradFill>
            <a:effec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78" name="Rounded Rectangle 77"/>
            <p:cNvSpPr/>
            <p:nvPr/>
          </p:nvSpPr>
          <p:spPr bwMode="auto">
            <a:xfrm>
              <a:off x="-3233412" y="-3098185"/>
              <a:ext cx="1364446" cy="1705049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Pie 78"/>
            <p:cNvSpPr/>
            <p:nvPr/>
          </p:nvSpPr>
          <p:spPr bwMode="auto">
            <a:xfrm>
              <a:off x="-6044797" y="-3095427"/>
              <a:ext cx="2506383" cy="2569143"/>
            </a:xfrm>
            <a:prstGeom prst="pie">
              <a:avLst>
                <a:gd name="adj1" fmla="val 1271963"/>
                <a:gd name="adj2" fmla="val 9288734"/>
              </a:avLst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Pie 79"/>
            <p:cNvSpPr/>
            <p:nvPr/>
          </p:nvSpPr>
          <p:spPr bwMode="auto">
            <a:xfrm rot="5400000">
              <a:off x="-6130977" y="-3158558"/>
              <a:ext cx="2569143" cy="2506383"/>
            </a:xfrm>
            <a:prstGeom prst="pie">
              <a:avLst>
                <a:gd name="adj1" fmla="val 3903481"/>
                <a:gd name="adj2" fmla="val 10807316"/>
              </a:avLst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Pie 80"/>
            <p:cNvSpPr/>
            <p:nvPr/>
          </p:nvSpPr>
          <p:spPr bwMode="auto">
            <a:xfrm rot="10800000">
              <a:off x="-6006768" y="-3189938"/>
              <a:ext cx="2506383" cy="2569143"/>
            </a:xfrm>
            <a:prstGeom prst="pie">
              <a:avLst>
                <a:gd name="adj1" fmla="val 5392725"/>
                <a:gd name="adj2" fmla="val 12094086"/>
              </a:avLst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Rounded Rectangle 81"/>
            <p:cNvSpPr/>
            <p:nvPr/>
          </p:nvSpPr>
          <p:spPr bwMode="auto">
            <a:xfrm>
              <a:off x="-7752537" y="-2857938"/>
              <a:ext cx="1414337" cy="1464802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-3231135" y="-1018240"/>
              <a:ext cx="535320" cy="565190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bg1"/>
              </a:glow>
            </a:effectLst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ounded Rectangle 83"/>
            <p:cNvSpPr/>
            <p:nvPr/>
          </p:nvSpPr>
          <p:spPr bwMode="auto">
            <a:xfrm>
              <a:off x="-2425826" y="-1018240"/>
              <a:ext cx="535320" cy="565190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bg1"/>
              </a:glow>
            </a:effectLst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ounded Rectangle 84"/>
            <p:cNvSpPr/>
            <p:nvPr/>
          </p:nvSpPr>
          <p:spPr bwMode="auto">
            <a:xfrm>
              <a:off x="-7721756" y="-1072016"/>
              <a:ext cx="1352773" cy="561920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T/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32959" y="1667327"/>
            <a:ext cx="3750742" cy="3672407"/>
            <a:chOff x="11864867" y="3396145"/>
            <a:chExt cx="7517031" cy="4007807"/>
          </a:xfrm>
          <a:scene3d>
            <a:camera prst="isometricLeftDown"/>
            <a:lightRig rig="threePt" dir="t"/>
          </a:scene3d>
        </p:grpSpPr>
        <p:sp>
          <p:nvSpPr>
            <p:cNvPr id="76" name="Flowchart: Process 75"/>
            <p:cNvSpPr/>
            <p:nvPr/>
          </p:nvSpPr>
          <p:spPr>
            <a:xfrm>
              <a:off x="11864867" y="3396145"/>
              <a:ext cx="7517031" cy="4007807"/>
            </a:xfrm>
            <a:prstGeom prst="flowChartProcess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  <a:alpha val="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5400000" scaled="1"/>
              <a:tileRect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1640" y="4351085"/>
              <a:ext cx="1019932" cy="1121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4" descr="C:\Documents and Settings\olivier ferrand\Desktop\lalimentation-maison-maison-icone-8010-12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58224" y="4708353"/>
              <a:ext cx="753329" cy="753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5" descr="C:\Documents and Settings\olivier ferrand\Desktop\Security-Camera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2469" y="5824797"/>
              <a:ext cx="741828" cy="741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" descr="C:\Documents and Settings\olivier ferrand\Desktop\internet-ampoule-electrique-reseau-icone-8566-128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1356" y="4735993"/>
              <a:ext cx="662088" cy="66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C:\Documents and Settings\olivier ferrand\Desktop\wireless_wirelessico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6465" y="3725803"/>
              <a:ext cx="314357" cy="293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4" descr="C:\Documents and Settings\olivier ferrand\Desktop\engine-24274_64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4237" y="6441361"/>
              <a:ext cx="354772" cy="384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5" descr="C:\Documents and Settings\olivier ferrand\Desktop\info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8911" y="6416377"/>
              <a:ext cx="434805" cy="434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67" descr="C:\Users\olivier ferrand\Desktop\DemoHMI\Element\icon_stm32f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2920" y="4653222"/>
              <a:ext cx="1143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Oval 89"/>
            <p:cNvSpPr/>
            <p:nvPr/>
          </p:nvSpPr>
          <p:spPr>
            <a:xfrm>
              <a:off x="15412292" y="6376169"/>
              <a:ext cx="75723" cy="65192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-131731" y="1667327"/>
            <a:ext cx="3750742" cy="3672407"/>
            <a:chOff x="8316416" y="8397552"/>
            <a:chExt cx="7517031" cy="4007807"/>
          </a:xfrm>
          <a:scene3d>
            <a:camera prst="isometricLeftDown"/>
            <a:lightRig rig="threePt" dir="t"/>
          </a:scene3d>
        </p:grpSpPr>
        <p:sp>
          <p:nvSpPr>
            <p:cNvPr id="77" name="Flowchart: Process 76"/>
            <p:cNvSpPr/>
            <p:nvPr/>
          </p:nvSpPr>
          <p:spPr>
            <a:xfrm>
              <a:off x="8316416" y="8397552"/>
              <a:ext cx="7517031" cy="4007807"/>
            </a:xfrm>
            <a:prstGeom prst="flowChartProcess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  <a:alpha val="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5400000" scaled="1"/>
              <a:tileRect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328646" y="10534777"/>
              <a:ext cx="6591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  <a:latin typeface="Bauhaus 93" pitchFamily="82" charset="0"/>
                </a:rPr>
                <a:t>-5C</a:t>
              </a:r>
              <a:endParaRPr lang="en-US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838019" y="870793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800" dirty="0" smtClean="0">
                  <a:solidFill>
                    <a:schemeClr val="bg1"/>
                  </a:solidFill>
                  <a:latin typeface="Bauhaus 93" pitchFamily="82" charset="0"/>
                </a:rPr>
                <a:t>14</a:t>
              </a:r>
              <a:endParaRPr lang="en-US" sz="1800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483807" y="11429492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  <a:latin typeface="Arial Black" pitchFamily="34" charset="0"/>
                </a:rPr>
                <a:t>ALARM</a:t>
              </a:r>
              <a:endParaRPr lang="en-US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192814" y="8679799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Bauhaus 93" pitchFamily="82" charset="0"/>
                </a:rPr>
                <a:t>:</a:t>
              </a:r>
              <a:endParaRPr lang="en-US" sz="1800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2346238" y="870793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  <a:latin typeface="Bauhaus 93" pitchFamily="82" charset="0"/>
                </a:rPr>
                <a:t>21</a:t>
              </a:r>
              <a:endParaRPr lang="en-US" sz="1800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02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Picture 2" descr="C:\Documents and Settings\olivier ferrand\Desktop\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566" y="4143604"/>
            <a:ext cx="2426954" cy="14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626166" y="2909256"/>
            <a:ext cx="4680520" cy="3497263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Image Building </a:t>
            </a:r>
            <a:r>
              <a:rPr lang="fr-FR" dirty="0" err="1" smtClean="0"/>
              <a:t>process</a:t>
            </a:r>
            <a:endParaRPr lang="en-US" dirty="0" smtClean="0"/>
          </a:p>
        </p:txBody>
      </p:sp>
      <p:sp>
        <p:nvSpPr>
          <p:cNvPr id="1533956" name="AutoShape 4"/>
          <p:cNvSpPr>
            <a:spLocks noChangeArrowheads="1"/>
          </p:cNvSpPr>
          <p:nvPr/>
        </p:nvSpPr>
        <p:spPr bwMode="auto">
          <a:xfrm>
            <a:off x="4364113" y="4426431"/>
            <a:ext cx="740664" cy="320040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SRAM</a:t>
            </a:r>
            <a:endParaRPr lang="fr-FR" sz="1200" b="1" dirty="0">
              <a:solidFill>
                <a:srgbClr val="000000"/>
              </a:solidFill>
              <a:cs typeface="Arial" pitchFamily="34" charset="0"/>
            </a:endParaRPr>
          </a:p>
          <a:p>
            <a:pPr algn="ctr" defTabSz="852488" eaLnBrk="0" hangingPunct="0">
              <a:defRPr/>
            </a:pPr>
            <a:r>
              <a:rPr lang="fr-FR" sz="1200" dirty="0" smtClean="0">
                <a:solidFill>
                  <a:srgbClr val="000000"/>
                </a:solidFill>
                <a:cs typeface="Arial" pitchFamily="34" charset="0"/>
              </a:rPr>
              <a:t>256KB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2614" name="Line 6"/>
          <p:cNvSpPr>
            <a:spLocks noChangeShapeType="1"/>
          </p:cNvSpPr>
          <p:nvPr/>
        </p:nvSpPr>
        <p:spPr bwMode="auto">
          <a:xfrm>
            <a:off x="1510853" y="4204704"/>
            <a:ext cx="5160" cy="1623684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5" name="Line 7"/>
          <p:cNvSpPr>
            <a:spLocks noChangeShapeType="1"/>
          </p:cNvSpPr>
          <p:nvPr/>
        </p:nvSpPr>
        <p:spPr bwMode="auto">
          <a:xfrm>
            <a:off x="1189373" y="4204704"/>
            <a:ext cx="9223" cy="1673530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3977" name="AutoShape 25"/>
          <p:cNvSpPr>
            <a:spLocks noChangeArrowheads="1"/>
          </p:cNvSpPr>
          <p:nvPr/>
        </p:nvSpPr>
        <p:spPr bwMode="auto">
          <a:xfrm>
            <a:off x="837110" y="3072954"/>
            <a:ext cx="909637" cy="960437"/>
          </a:xfrm>
          <a:prstGeom prst="flowChartAlternateProcess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endParaRPr lang="fr-FR" sz="1100" b="1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r>
              <a:rPr lang="fr-FR" sz="1100" b="1" dirty="0">
                <a:solidFill>
                  <a:srgbClr val="000000"/>
                </a:solidFill>
              </a:rPr>
              <a:t>CORTEX-M4</a:t>
            </a:r>
          </a:p>
          <a:p>
            <a:pPr algn="ctr" defTabSz="852488" eaLnBrk="0" hangingPunct="0">
              <a:defRPr/>
            </a:pPr>
            <a:r>
              <a:rPr lang="fr-FR" sz="1100" dirty="0" smtClean="0">
                <a:solidFill>
                  <a:srgbClr val="000000"/>
                </a:solidFill>
              </a:rPr>
              <a:t>180MHz</a:t>
            </a:r>
            <a:endParaRPr lang="fr-FR" sz="1100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r>
              <a:rPr lang="fr-FR" sz="1100" dirty="0" smtClean="0">
                <a:solidFill>
                  <a:srgbClr val="000000"/>
                </a:solidFill>
              </a:rPr>
              <a:t>FPU </a:t>
            </a:r>
            <a:r>
              <a:rPr lang="fr-FR" sz="1100" dirty="0">
                <a:solidFill>
                  <a:srgbClr val="000000"/>
                </a:solidFill>
              </a:rPr>
              <a:t>&amp; </a:t>
            </a:r>
            <a:r>
              <a:rPr lang="fr-FR" sz="1100" dirty="0" smtClean="0">
                <a:solidFill>
                  <a:srgbClr val="000000"/>
                </a:solidFill>
              </a:rPr>
              <a:t>DSP</a:t>
            </a:r>
            <a:endParaRPr lang="en-US" sz="1050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22572" name="Text Box 54"/>
          <p:cNvSpPr txBox="1">
            <a:spLocks noChangeArrowheads="1"/>
          </p:cNvSpPr>
          <p:nvPr/>
        </p:nvSpPr>
        <p:spPr bwMode="auto">
          <a:xfrm>
            <a:off x="3177599" y="5660160"/>
            <a:ext cx="5064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D-Code</a:t>
            </a:r>
          </a:p>
        </p:txBody>
      </p:sp>
      <p:sp>
        <p:nvSpPr>
          <p:cNvPr id="22598" name="Line 34"/>
          <p:cNvSpPr>
            <a:spLocks noChangeShapeType="1"/>
          </p:cNvSpPr>
          <p:nvPr/>
        </p:nvSpPr>
        <p:spPr bwMode="auto">
          <a:xfrm flipH="1">
            <a:off x="2315255" y="4204704"/>
            <a:ext cx="4153" cy="1678351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3970" name="AutoShape 18"/>
          <p:cNvSpPr>
            <a:spLocks noChangeArrowheads="1"/>
          </p:cNvSpPr>
          <p:nvPr/>
        </p:nvSpPr>
        <p:spPr bwMode="auto">
          <a:xfrm rot="16200000">
            <a:off x="3516475" y="5540088"/>
            <a:ext cx="725527" cy="313457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85109" tIns="68089" rIns="85109" bIns="42553" anchor="ctr"/>
          <a:lstStyle/>
          <a:p>
            <a:pPr algn="ctr" defTabSz="852488" eaLnBrk="0" hangingPunct="0">
              <a:defRPr/>
            </a:pPr>
            <a:r>
              <a:rPr lang="en-US" sz="900" b="1" dirty="0">
                <a:solidFill>
                  <a:srgbClr val="000000"/>
                </a:solidFill>
                <a:cs typeface="Arial" pitchFamily="34" charset="0"/>
              </a:rPr>
              <a:t>ART</a:t>
            </a:r>
          </a:p>
          <a:p>
            <a:pPr algn="ctr" defTabSz="852488" eaLnBrk="0" hangingPunct="0">
              <a:defRPr/>
            </a:pPr>
            <a:r>
              <a:rPr lang="en-US" sz="900" b="1" dirty="0">
                <a:solidFill>
                  <a:srgbClr val="000000"/>
                </a:solidFill>
                <a:cs typeface="Arial" pitchFamily="34" charset="0"/>
              </a:rPr>
              <a:t>Accelerator</a:t>
            </a:r>
          </a:p>
        </p:txBody>
      </p:sp>
      <p:sp>
        <p:nvSpPr>
          <p:cNvPr id="22571" name="Text Box 53"/>
          <p:cNvSpPr txBox="1">
            <a:spLocks noChangeArrowheads="1"/>
          </p:cNvSpPr>
          <p:nvPr/>
        </p:nvSpPr>
        <p:spPr bwMode="auto">
          <a:xfrm>
            <a:off x="3201248" y="5349975"/>
            <a:ext cx="473626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I-Code</a:t>
            </a:r>
          </a:p>
        </p:txBody>
      </p:sp>
      <p:sp>
        <p:nvSpPr>
          <p:cNvPr id="1534016" name="Line 64"/>
          <p:cNvSpPr>
            <a:spLocks noChangeShapeType="1"/>
          </p:cNvSpPr>
          <p:nvPr/>
        </p:nvSpPr>
        <p:spPr bwMode="auto">
          <a:xfrm>
            <a:off x="4035968" y="5696816"/>
            <a:ext cx="40662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442590" y="5349975"/>
            <a:ext cx="685581" cy="85561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200" b="1" dirty="0" smtClean="0"/>
          </a:p>
          <a:p>
            <a:pPr algn="ctr"/>
            <a:r>
              <a:rPr lang="fr-FR" sz="1200" b="1" dirty="0" smtClean="0"/>
              <a:t>2 MB Flash</a:t>
            </a:r>
            <a:endParaRPr lang="en-US" sz="1200" b="1" dirty="0"/>
          </a:p>
        </p:txBody>
      </p:sp>
      <p:sp>
        <p:nvSpPr>
          <p:cNvPr id="127" name="AutoShape 8"/>
          <p:cNvSpPr>
            <a:spLocks noChangeArrowheads="1"/>
          </p:cNvSpPr>
          <p:nvPr/>
        </p:nvSpPr>
        <p:spPr bwMode="auto">
          <a:xfrm>
            <a:off x="4384561" y="4918278"/>
            <a:ext cx="743610" cy="323850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FMC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40" name="Group 66"/>
          <p:cNvGrpSpPr>
            <a:grpSpLocks/>
          </p:cNvGrpSpPr>
          <p:nvPr/>
        </p:nvGrpSpPr>
        <p:grpSpPr bwMode="auto">
          <a:xfrm>
            <a:off x="1845148" y="3091808"/>
            <a:ext cx="881062" cy="962025"/>
            <a:chOff x="983" y="1043"/>
            <a:chExt cx="662" cy="766"/>
          </a:xfrm>
        </p:grpSpPr>
        <p:sp>
          <p:nvSpPr>
            <p:cNvPr id="141" name="AutoShape 67"/>
            <p:cNvSpPr>
              <a:spLocks noChangeArrowheads="1"/>
            </p:cNvSpPr>
            <p:nvPr/>
          </p:nvSpPr>
          <p:spPr bwMode="auto">
            <a:xfrm>
              <a:off x="983" y="1043"/>
              <a:ext cx="653" cy="551"/>
            </a:xfrm>
            <a:prstGeom prst="flowChartAlternateProcess">
              <a:avLst/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lIns="85109" tIns="42553" rIns="85109" bIns="42553" anchor="ctr"/>
            <a:lstStyle/>
            <a:p>
              <a:pPr algn="ctr" defTabSz="852488" eaLnBrk="0" hangingPunct="0">
                <a:defRPr/>
              </a:pPr>
              <a:endParaRPr lang="fr-FR" sz="12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r>
                <a:rPr lang="fr-FR" sz="1100" b="1" dirty="0" smtClean="0">
                  <a:solidFill>
                    <a:srgbClr val="000000"/>
                  </a:solidFill>
                </a:rPr>
                <a:t>LCD-TFT</a:t>
              </a:r>
              <a:endParaRPr lang="fr-FR" sz="11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r>
                <a:rPr lang="fr-FR" sz="1050" b="1" dirty="0" err="1" smtClean="0">
                  <a:solidFill>
                    <a:srgbClr val="000000"/>
                  </a:solidFill>
                </a:rPr>
                <a:t>controller</a:t>
              </a:r>
              <a:endParaRPr lang="en-US" sz="105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2" name="AutoShape 68"/>
            <p:cNvSpPr>
              <a:spLocks noChangeArrowheads="1"/>
            </p:cNvSpPr>
            <p:nvPr/>
          </p:nvSpPr>
          <p:spPr bwMode="auto">
            <a:xfrm>
              <a:off x="990" y="1625"/>
              <a:ext cx="655" cy="184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lIns="85109" tIns="68089" rIns="85109" bIns="42553" anchor="ctr"/>
            <a:lstStyle/>
            <a:p>
              <a:pPr algn="ctr" defTabSz="852488" eaLnBrk="0" hangingPunct="0">
                <a:defRPr/>
              </a:pPr>
              <a:r>
                <a:rPr lang="en-US" sz="900" b="1" dirty="0" smtClean="0">
                  <a:solidFill>
                    <a:srgbClr val="000000"/>
                  </a:solidFill>
                  <a:cs typeface="Arial" pitchFamily="34" charset="0"/>
                </a:rPr>
                <a:t>FIFO</a:t>
              </a:r>
              <a:endParaRPr lang="en-US" sz="900" b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pSp>
        <p:nvGrpSpPr>
          <p:cNvPr id="143" name="Group 66"/>
          <p:cNvGrpSpPr>
            <a:grpSpLocks/>
          </p:cNvGrpSpPr>
          <p:nvPr/>
        </p:nvGrpSpPr>
        <p:grpSpPr bwMode="auto">
          <a:xfrm>
            <a:off x="2753811" y="3085335"/>
            <a:ext cx="881062" cy="962025"/>
            <a:chOff x="983" y="1043"/>
            <a:chExt cx="662" cy="766"/>
          </a:xfrm>
        </p:grpSpPr>
        <p:sp>
          <p:nvSpPr>
            <p:cNvPr id="144" name="AutoShape 67"/>
            <p:cNvSpPr>
              <a:spLocks noChangeArrowheads="1"/>
            </p:cNvSpPr>
            <p:nvPr/>
          </p:nvSpPr>
          <p:spPr bwMode="auto">
            <a:xfrm>
              <a:off x="983" y="1043"/>
              <a:ext cx="653" cy="551"/>
            </a:xfrm>
            <a:prstGeom prst="flowChartAlternateProcess">
              <a:avLst/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lIns="85109" tIns="42553" rIns="85109" bIns="42553" anchor="ctr"/>
            <a:lstStyle/>
            <a:p>
              <a:pPr algn="ctr" defTabSz="852488" eaLnBrk="0" hangingPunct="0">
                <a:defRPr/>
              </a:pPr>
              <a:endParaRPr lang="fr-FR" sz="12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fr-FR" sz="1100" b="1" dirty="0" smtClean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r>
                <a:rPr lang="fr-FR" sz="1100" b="1" dirty="0" err="1" smtClean="0">
                  <a:solidFill>
                    <a:srgbClr val="000000"/>
                  </a:solidFill>
                </a:rPr>
                <a:t>Chrom</a:t>
              </a:r>
              <a:r>
                <a:rPr lang="fr-FR" sz="1100" b="1" dirty="0" smtClean="0">
                  <a:solidFill>
                    <a:srgbClr val="000000"/>
                  </a:solidFill>
                </a:rPr>
                <a:t>-ART</a:t>
              </a:r>
            </a:p>
            <a:p>
              <a:pPr algn="ctr" defTabSz="852488" eaLnBrk="0" hangingPunct="0">
                <a:defRPr/>
              </a:pPr>
              <a:r>
                <a:rPr lang="fr-FR" sz="1100" b="1" dirty="0" err="1" smtClean="0">
                  <a:solidFill>
                    <a:srgbClr val="000000"/>
                  </a:solidFill>
                </a:rPr>
                <a:t>accelerator</a:t>
              </a:r>
              <a:endParaRPr lang="fr-FR" sz="11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en-US" sz="1050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5" name="AutoShape 68"/>
            <p:cNvSpPr>
              <a:spLocks noChangeArrowheads="1"/>
            </p:cNvSpPr>
            <p:nvPr/>
          </p:nvSpPr>
          <p:spPr bwMode="auto">
            <a:xfrm>
              <a:off x="990" y="1625"/>
              <a:ext cx="655" cy="184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lIns="85109" tIns="68089" rIns="85109" bIns="42553" anchor="ctr"/>
            <a:lstStyle/>
            <a:p>
              <a:pPr algn="ctr" defTabSz="852488" eaLnBrk="0" hangingPunct="0">
                <a:defRPr/>
              </a:pPr>
              <a:r>
                <a:rPr lang="en-US" sz="900" b="1" dirty="0" smtClean="0">
                  <a:solidFill>
                    <a:srgbClr val="000000"/>
                  </a:solidFill>
                  <a:cs typeface="Arial" pitchFamily="34" charset="0"/>
                </a:rPr>
                <a:t>FIFO</a:t>
              </a:r>
              <a:endParaRPr lang="en-US" sz="900" b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146" name="Line 31"/>
          <p:cNvSpPr>
            <a:spLocks noChangeShapeType="1"/>
          </p:cNvSpPr>
          <p:nvPr/>
        </p:nvSpPr>
        <p:spPr bwMode="auto">
          <a:xfrm>
            <a:off x="3192595" y="4204705"/>
            <a:ext cx="1404" cy="1673528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65" name="AutoShape 20"/>
          <p:cNvCxnSpPr>
            <a:cxnSpLocks noChangeShapeType="1"/>
          </p:cNvCxnSpPr>
          <p:nvPr/>
        </p:nvCxnSpPr>
        <p:spPr bwMode="auto">
          <a:xfrm flipH="1">
            <a:off x="1198602" y="5551795"/>
            <a:ext cx="2485422" cy="0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67" name="AutoShape 20"/>
          <p:cNvCxnSpPr>
            <a:cxnSpLocks noChangeShapeType="1"/>
            <a:endCxn id="203" idx="2"/>
          </p:cNvCxnSpPr>
          <p:nvPr/>
        </p:nvCxnSpPr>
        <p:spPr bwMode="auto">
          <a:xfrm flipH="1">
            <a:off x="1122399" y="5852555"/>
            <a:ext cx="2561625" cy="0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68" name="AutoShape 20"/>
          <p:cNvCxnSpPr>
            <a:cxnSpLocks noChangeShapeType="1"/>
            <a:endCxn id="205" idx="2"/>
          </p:cNvCxnSpPr>
          <p:nvPr/>
        </p:nvCxnSpPr>
        <p:spPr bwMode="auto">
          <a:xfrm flipH="1">
            <a:off x="1122397" y="5084396"/>
            <a:ext cx="3176177" cy="3458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96" name="AutoShape 20"/>
          <p:cNvCxnSpPr>
            <a:cxnSpLocks noChangeShapeType="1"/>
            <a:endCxn id="204" idx="2"/>
          </p:cNvCxnSpPr>
          <p:nvPr/>
        </p:nvCxnSpPr>
        <p:spPr bwMode="auto">
          <a:xfrm flipH="1" flipV="1">
            <a:off x="1113174" y="4584089"/>
            <a:ext cx="3185400" cy="2362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sp>
        <p:nvSpPr>
          <p:cNvPr id="201" name="Oval 40"/>
          <p:cNvSpPr>
            <a:spLocks noChangeArrowheads="1"/>
          </p:cNvSpPr>
          <p:nvPr/>
        </p:nvSpPr>
        <p:spPr bwMode="auto">
          <a:xfrm>
            <a:off x="1430588" y="4505533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2" name="Oval 40"/>
          <p:cNvSpPr>
            <a:spLocks noChangeArrowheads="1"/>
          </p:cNvSpPr>
          <p:nvPr/>
        </p:nvSpPr>
        <p:spPr bwMode="auto">
          <a:xfrm>
            <a:off x="1429492" y="501059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3" name="Oval 40"/>
          <p:cNvSpPr>
            <a:spLocks noChangeArrowheads="1"/>
          </p:cNvSpPr>
          <p:nvPr/>
        </p:nvSpPr>
        <p:spPr bwMode="auto">
          <a:xfrm>
            <a:off x="1122399" y="5781117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4" name="Oval 40"/>
          <p:cNvSpPr>
            <a:spLocks noChangeArrowheads="1"/>
          </p:cNvSpPr>
          <p:nvPr/>
        </p:nvSpPr>
        <p:spPr bwMode="auto">
          <a:xfrm>
            <a:off x="1113174" y="4512651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5" name="Oval 40"/>
          <p:cNvSpPr>
            <a:spLocks noChangeArrowheads="1"/>
          </p:cNvSpPr>
          <p:nvPr/>
        </p:nvSpPr>
        <p:spPr bwMode="auto">
          <a:xfrm>
            <a:off x="1122397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6" name="Oval 40"/>
          <p:cNvSpPr>
            <a:spLocks noChangeArrowheads="1"/>
          </p:cNvSpPr>
          <p:nvPr/>
        </p:nvSpPr>
        <p:spPr bwMode="auto">
          <a:xfrm>
            <a:off x="1430588" y="549631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3" name="Text Box 27"/>
          <p:cNvSpPr txBox="1">
            <a:spLocks noChangeArrowheads="1"/>
          </p:cNvSpPr>
          <p:nvPr/>
        </p:nvSpPr>
        <p:spPr bwMode="auto">
          <a:xfrm rot="-5400000">
            <a:off x="792662" y="4124898"/>
            <a:ext cx="53498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D-Bus</a:t>
            </a:r>
          </a:p>
        </p:txBody>
      </p:sp>
      <p:sp>
        <p:nvSpPr>
          <p:cNvPr id="215" name="Text Box 26"/>
          <p:cNvSpPr txBox="1">
            <a:spLocks noChangeArrowheads="1"/>
          </p:cNvSpPr>
          <p:nvPr/>
        </p:nvSpPr>
        <p:spPr bwMode="auto">
          <a:xfrm rot="-5400000">
            <a:off x="1106985" y="4134374"/>
            <a:ext cx="4953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I-Bus</a:t>
            </a:r>
          </a:p>
        </p:txBody>
      </p:sp>
      <p:sp>
        <p:nvSpPr>
          <p:cNvPr id="250" name="Oval 40"/>
          <p:cNvSpPr>
            <a:spLocks noChangeArrowheads="1"/>
          </p:cNvSpPr>
          <p:nvPr/>
        </p:nvSpPr>
        <p:spPr bwMode="auto">
          <a:xfrm>
            <a:off x="2243209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1" name="Oval 40"/>
          <p:cNvSpPr>
            <a:spLocks noChangeArrowheads="1"/>
          </p:cNvSpPr>
          <p:nvPr/>
        </p:nvSpPr>
        <p:spPr bwMode="auto">
          <a:xfrm>
            <a:off x="2233985" y="450637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4" name="Oval 40"/>
          <p:cNvSpPr>
            <a:spLocks noChangeArrowheads="1"/>
          </p:cNvSpPr>
          <p:nvPr/>
        </p:nvSpPr>
        <p:spPr bwMode="auto">
          <a:xfrm>
            <a:off x="2241856" y="5774460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7" name="Oval 40"/>
          <p:cNvSpPr>
            <a:spLocks noChangeArrowheads="1"/>
          </p:cNvSpPr>
          <p:nvPr/>
        </p:nvSpPr>
        <p:spPr bwMode="auto">
          <a:xfrm>
            <a:off x="3134450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8" name="Oval 40"/>
          <p:cNvSpPr>
            <a:spLocks noChangeArrowheads="1"/>
          </p:cNvSpPr>
          <p:nvPr/>
        </p:nvSpPr>
        <p:spPr bwMode="auto">
          <a:xfrm>
            <a:off x="3125048" y="4515013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1" name="Oval 40"/>
          <p:cNvSpPr>
            <a:spLocks noChangeArrowheads="1"/>
          </p:cNvSpPr>
          <p:nvPr/>
        </p:nvSpPr>
        <p:spPr bwMode="auto">
          <a:xfrm>
            <a:off x="3116395" y="579653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0" name="AutoShape 4"/>
          <p:cNvSpPr>
            <a:spLocks noChangeArrowheads="1"/>
          </p:cNvSpPr>
          <p:nvPr/>
        </p:nvSpPr>
        <p:spPr bwMode="auto">
          <a:xfrm>
            <a:off x="5535878" y="4654291"/>
            <a:ext cx="705474" cy="863668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en-US" sz="1200" b="1" dirty="0" smtClean="0">
                <a:solidFill>
                  <a:srgbClr val="000000"/>
                </a:solidFill>
                <a:cs typeface="Arial" pitchFamily="34" charset="0"/>
              </a:rPr>
              <a:t>External</a:t>
            </a: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</a:p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RAM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93" name="Line 64"/>
          <p:cNvSpPr>
            <a:spLocks noChangeShapeType="1"/>
          </p:cNvSpPr>
          <p:nvPr/>
        </p:nvSpPr>
        <p:spPr bwMode="auto">
          <a:xfrm>
            <a:off x="5148065" y="5087852"/>
            <a:ext cx="360039" cy="2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4" name="Rounded Rectangle 303"/>
          <p:cNvSpPr/>
          <p:nvPr/>
        </p:nvSpPr>
        <p:spPr>
          <a:xfrm>
            <a:off x="2020840" y="2883130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ounded Rectangle 313"/>
          <p:cNvSpPr/>
          <p:nvPr/>
        </p:nvSpPr>
        <p:spPr>
          <a:xfrm>
            <a:off x="2184396" y="2883130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ounded Rectangle 315"/>
          <p:cNvSpPr/>
          <p:nvPr/>
        </p:nvSpPr>
        <p:spPr>
          <a:xfrm>
            <a:off x="2351569" y="2881287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ounded Rectangle 317"/>
          <p:cNvSpPr/>
          <p:nvPr/>
        </p:nvSpPr>
        <p:spPr>
          <a:xfrm>
            <a:off x="2501217" y="2881287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43629" y="336850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STM32F4X9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22" name="Rounded Rectangle 321"/>
          <p:cNvSpPr/>
          <p:nvPr/>
        </p:nvSpPr>
        <p:spPr>
          <a:xfrm>
            <a:off x="5508104" y="5672861"/>
            <a:ext cx="1450477" cy="6713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Graphical library</a:t>
            </a:r>
            <a:endParaRPr lang="en-US" dirty="0"/>
          </a:p>
        </p:txBody>
      </p:sp>
      <p:cxnSp>
        <p:nvCxnSpPr>
          <p:cNvPr id="26" name="Straight Connector 25"/>
          <p:cNvCxnSpPr>
            <a:stCxn id="29" idx="3"/>
          </p:cNvCxnSpPr>
          <p:nvPr/>
        </p:nvCxnSpPr>
        <p:spPr>
          <a:xfrm flipV="1">
            <a:off x="5128171" y="5774460"/>
            <a:ext cx="523949" cy="3324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>
            <a:off x="5148065" y="5888760"/>
            <a:ext cx="387813" cy="412151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ounded Rectangle 324"/>
          <p:cNvSpPr/>
          <p:nvPr/>
        </p:nvSpPr>
        <p:spPr bwMode="auto">
          <a:xfrm>
            <a:off x="8424559" y="4522219"/>
            <a:ext cx="507991" cy="631252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6" name="Pie 325"/>
          <p:cNvSpPr/>
          <p:nvPr/>
        </p:nvSpPr>
        <p:spPr bwMode="auto">
          <a:xfrm>
            <a:off x="7320379" y="4452943"/>
            <a:ext cx="934130" cy="960109"/>
          </a:xfrm>
          <a:prstGeom prst="pie">
            <a:avLst>
              <a:gd name="adj1" fmla="val 1271963"/>
              <a:gd name="adj2" fmla="val 9288734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8" name="Pie 327"/>
          <p:cNvSpPr/>
          <p:nvPr/>
        </p:nvSpPr>
        <p:spPr bwMode="auto">
          <a:xfrm rot="10800000">
            <a:off x="7344205" y="4405180"/>
            <a:ext cx="933140" cy="920981"/>
          </a:xfrm>
          <a:prstGeom prst="pie">
            <a:avLst>
              <a:gd name="adj1" fmla="val 5392725"/>
              <a:gd name="adj2" fmla="val 1209408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9" name="Rounded Rectangle 328"/>
          <p:cNvSpPr/>
          <p:nvPr/>
        </p:nvSpPr>
        <p:spPr bwMode="auto">
          <a:xfrm>
            <a:off x="6710714" y="4577815"/>
            <a:ext cx="468689" cy="475322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33" name="Picture 5" descr="C:\Documents and Settings\olivier ferrand\Desktop\Security-Camera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460" y="5771926"/>
            <a:ext cx="322910" cy="32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4" name="Picture 6" descr="C:\Documents and Settings\olivier ferrand\Desktop\internet-ampoule-electrique-reseau-icone-8566-12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615" y="4592072"/>
            <a:ext cx="295712" cy="29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5" name="Rounded Rectangle 334"/>
          <p:cNvSpPr/>
          <p:nvPr/>
        </p:nvSpPr>
        <p:spPr bwMode="auto">
          <a:xfrm>
            <a:off x="8424559" y="5285278"/>
            <a:ext cx="199303" cy="209247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6" name="Rounded Rectangle 335"/>
          <p:cNvSpPr/>
          <p:nvPr/>
        </p:nvSpPr>
        <p:spPr bwMode="auto">
          <a:xfrm>
            <a:off x="8729026" y="5284146"/>
            <a:ext cx="199303" cy="209247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0" name="Picture 339" descr="C:\Users\olivier ferrand\Desktop\DemoHMI\Element\icon_stm32f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654" y="4592072"/>
            <a:ext cx="446807" cy="44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1" name="Rounded Rectangle 340"/>
          <p:cNvSpPr/>
          <p:nvPr/>
        </p:nvSpPr>
        <p:spPr bwMode="auto">
          <a:xfrm>
            <a:off x="6734183" y="5241827"/>
            <a:ext cx="421752" cy="146566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34036" name="Left Arrow 1534035"/>
          <p:cNvSpPr/>
          <p:nvPr/>
        </p:nvSpPr>
        <p:spPr>
          <a:xfrm>
            <a:off x="7110720" y="5967619"/>
            <a:ext cx="156720" cy="1440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4038" name="Straight Connector 1534037"/>
          <p:cNvCxnSpPr/>
          <p:nvPr/>
        </p:nvCxnSpPr>
        <p:spPr>
          <a:xfrm flipH="1">
            <a:off x="1600679" y="5553847"/>
            <a:ext cx="2091886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 flipV="1">
            <a:off x="6241352" y="4124390"/>
            <a:ext cx="325214" cy="1001452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>
            <a:off x="6267314" y="5125841"/>
            <a:ext cx="299252" cy="392118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3188353" y="5839701"/>
            <a:ext cx="50900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3" name="Pie 102"/>
          <p:cNvSpPr/>
          <p:nvPr/>
        </p:nvSpPr>
        <p:spPr bwMode="auto">
          <a:xfrm rot="5400000">
            <a:off x="7279147" y="4446412"/>
            <a:ext cx="937907" cy="855443"/>
          </a:xfrm>
          <a:prstGeom prst="pie">
            <a:avLst>
              <a:gd name="adj1" fmla="val 3903481"/>
              <a:gd name="adj2" fmla="val 1080731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005659" y="5696816"/>
            <a:ext cx="106832" cy="2425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366405" y="5850151"/>
            <a:ext cx="182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Adding</a:t>
            </a:r>
            <a:r>
              <a:rPr lang="fr-FR" dirty="0" smtClean="0"/>
              <a:t> images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00293" y="1285571"/>
            <a:ext cx="3521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Images </a:t>
            </a:r>
            <a:r>
              <a:rPr lang="fr-FR" sz="1600" dirty="0" err="1" smtClean="0"/>
              <a:t>can</a:t>
            </a:r>
            <a:r>
              <a:rPr lang="fr-FR" sz="1600" dirty="0" smtClean="0"/>
              <a:t> </a:t>
            </a:r>
            <a:r>
              <a:rPr lang="fr-FR" sz="1600" dirty="0" err="1" smtClean="0"/>
              <a:t>be</a:t>
            </a:r>
            <a:r>
              <a:rPr lang="fr-FR" sz="1600" dirty="0" smtClean="0"/>
              <a:t> </a:t>
            </a:r>
            <a:r>
              <a:rPr lang="fr-FR" sz="1600" dirty="0" err="1" smtClean="0"/>
              <a:t>coded</a:t>
            </a:r>
            <a:r>
              <a:rPr lang="fr-FR" sz="1600" dirty="0" smtClean="0"/>
              <a:t> (</a:t>
            </a:r>
            <a:r>
              <a:rPr lang="fr-FR" sz="1600" dirty="0" err="1" smtClean="0"/>
              <a:t>jpeg</a:t>
            </a:r>
            <a:r>
              <a:rPr lang="fr-FR" sz="1600" dirty="0" smtClean="0"/>
              <a:t>, ..) or not (bitmap).</a:t>
            </a:r>
          </a:p>
          <a:p>
            <a:r>
              <a:rPr lang="fr-FR" sz="1600" dirty="0" smtClean="0"/>
              <a:t>CPU </a:t>
            </a:r>
            <a:r>
              <a:rPr lang="fr-FR" sz="1600" dirty="0" err="1" smtClean="0"/>
              <a:t>will</a:t>
            </a:r>
            <a:r>
              <a:rPr lang="fr-FR" sz="1600" dirty="0" smtClean="0"/>
              <a:t> </a:t>
            </a:r>
            <a:r>
              <a:rPr lang="fr-FR" sz="1600" dirty="0" err="1" smtClean="0"/>
              <a:t>only</a:t>
            </a:r>
            <a:r>
              <a:rPr lang="fr-FR" sz="1600" dirty="0" smtClean="0"/>
              <a:t> </a:t>
            </a:r>
            <a:r>
              <a:rPr lang="fr-FR" sz="1600" dirty="0" err="1" smtClean="0"/>
              <a:t>handle</a:t>
            </a:r>
            <a:r>
              <a:rPr lang="fr-FR" sz="1600" dirty="0" smtClean="0"/>
              <a:t> </a:t>
            </a:r>
            <a:r>
              <a:rPr lang="fr-FR" sz="1600" dirty="0" err="1" smtClean="0"/>
              <a:t>decoding</a:t>
            </a:r>
            <a:r>
              <a:rPr lang="fr-FR" sz="1600" dirty="0" smtClean="0"/>
              <a:t> and </a:t>
            </a:r>
            <a:r>
              <a:rPr lang="fr-FR" sz="1600" dirty="0" err="1" smtClean="0"/>
              <a:t>Chrom</a:t>
            </a:r>
            <a:r>
              <a:rPr lang="fr-FR" sz="1600" dirty="0" smtClean="0"/>
              <a:t>-ART </a:t>
            </a:r>
            <a:r>
              <a:rPr lang="fr-FR" sz="1600" dirty="0" err="1" smtClean="0"/>
              <a:t>will</a:t>
            </a:r>
            <a:r>
              <a:rPr lang="fr-FR" sz="1600" dirty="0" smtClean="0"/>
              <a:t> </a:t>
            </a:r>
            <a:r>
              <a:rPr lang="fr-FR" sz="1600" dirty="0" err="1" smtClean="0"/>
              <a:t>handle</a:t>
            </a:r>
            <a:r>
              <a:rPr lang="fr-FR" sz="1600" dirty="0" smtClean="0"/>
              <a:t> </a:t>
            </a:r>
            <a:r>
              <a:rPr lang="fr-FR" sz="1600" dirty="0" err="1" smtClean="0"/>
              <a:t>formating</a:t>
            </a:r>
            <a:r>
              <a:rPr lang="fr-FR" sz="1600" dirty="0" smtClean="0"/>
              <a:t>, </a:t>
            </a:r>
            <a:r>
              <a:rPr lang="fr-FR" sz="1600" dirty="0" err="1" smtClean="0"/>
              <a:t>blending</a:t>
            </a:r>
            <a:r>
              <a:rPr lang="fr-FR" sz="1600" dirty="0" smtClean="0"/>
              <a:t> and copy</a:t>
            </a:r>
            <a:endParaRPr lang="en-US" sz="1600" dirty="0"/>
          </a:p>
        </p:txBody>
      </p:sp>
      <p:pic>
        <p:nvPicPr>
          <p:cNvPr id="109" name="Picture 4" descr="C:\Documents and Settings\olivier ferrand\Desktop\lalimentation-maison-maison-icone-8010-12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263" y="4576389"/>
            <a:ext cx="333285" cy="33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C:\Documents and Settings\olivier ferrand\Desktop\engine-24274_64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605" y="5311373"/>
            <a:ext cx="152143" cy="16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5" descr="C:\Documents and Settings\olivier ferrand\Desktop\info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788" y="5317505"/>
            <a:ext cx="170843" cy="17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Oval 118"/>
          <p:cNvSpPr/>
          <p:nvPr/>
        </p:nvSpPr>
        <p:spPr>
          <a:xfrm>
            <a:off x="7676990" y="5284238"/>
            <a:ext cx="45719" cy="4571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57" idx="7"/>
          </p:cNvCxnSpPr>
          <p:nvPr/>
        </p:nvCxnSpPr>
        <p:spPr>
          <a:xfrm flipH="1" flipV="1">
            <a:off x="3263775" y="4068937"/>
            <a:ext cx="757" cy="96840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24" name="Group 123"/>
          <p:cNvGrpSpPr/>
          <p:nvPr/>
        </p:nvGrpSpPr>
        <p:grpSpPr>
          <a:xfrm>
            <a:off x="1047846" y="1113569"/>
            <a:ext cx="2710729" cy="1571242"/>
            <a:chOff x="2555776" y="3001621"/>
            <a:chExt cx="3880454" cy="2360089"/>
          </a:xfrm>
        </p:grpSpPr>
        <p:pic>
          <p:nvPicPr>
            <p:cNvPr id="125" name="Picture 2" descr="C:\Documents and Settings\olivier ferrand\Desktop\Display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555776" y="3001621"/>
              <a:ext cx="3880454" cy="2360089"/>
            </a:xfrm>
            <a:prstGeom prst="rect">
              <a:avLst/>
            </a:prstGeom>
            <a:noFill/>
            <a:effectLst>
              <a:outerShdw blurRad="431800" dist="50800" sx="106000" sy="106000" algn="ctr" rotWithShape="0">
                <a:schemeClr val="tx1">
                  <a:alpha val="56000"/>
                </a:schemeClr>
              </a:outerShdw>
            </a:effectLst>
            <a:scene3d>
              <a:camera prst="orthographicFront"/>
              <a:lightRig rig="threePt" dir="t"/>
            </a:scene3d>
            <a:sp3d extrusionH="127000" prstMaterial="matte">
              <a:extrusionClr>
                <a:schemeClr val="bg1">
                  <a:lumMod val="50000"/>
                </a:schemeClr>
              </a:extrusionClr>
            </a:sp3d>
          </p:spPr>
        </p:pic>
        <p:sp>
          <p:nvSpPr>
            <p:cNvPr id="126" name="Rectangle 125"/>
            <p:cNvSpPr/>
            <p:nvPr/>
          </p:nvSpPr>
          <p:spPr>
            <a:xfrm>
              <a:off x="2699792" y="3140968"/>
              <a:ext cx="3600400" cy="19442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Display panel</a:t>
              </a:r>
              <a:endParaRPr lang="fr-FR" dirty="0"/>
            </a:p>
          </p:txBody>
        </p:sp>
      </p:grpSp>
      <p:cxnSp>
        <p:nvCxnSpPr>
          <p:cNvPr id="129" name="Straight Connector 128"/>
          <p:cNvCxnSpPr/>
          <p:nvPr/>
        </p:nvCxnSpPr>
        <p:spPr>
          <a:xfrm flipH="1" flipV="1">
            <a:off x="1510852" y="4120639"/>
            <a:ext cx="10321" cy="14424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598069" y="4578446"/>
            <a:ext cx="1592373" cy="23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3193999" y="4085463"/>
            <a:ext cx="1" cy="4826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5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045" y="5357441"/>
            <a:ext cx="403326" cy="44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7" name="Straight Connector 136"/>
          <p:cNvCxnSpPr/>
          <p:nvPr/>
        </p:nvCxnSpPr>
        <p:spPr>
          <a:xfrm flipH="1">
            <a:off x="3217055" y="4068936"/>
            <a:ext cx="6405" cy="174917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Rectangular Callout 6"/>
          <p:cNvSpPr/>
          <p:nvPr/>
        </p:nvSpPr>
        <p:spPr>
          <a:xfrm>
            <a:off x="179512" y="2669085"/>
            <a:ext cx="766343" cy="395524"/>
          </a:xfrm>
          <a:prstGeom prst="wedgeRectCallout">
            <a:avLst>
              <a:gd name="adj1" fmla="val 50559"/>
              <a:gd name="adj2" fmla="val 105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decode</a:t>
            </a:r>
            <a:endParaRPr lang="en-US" sz="1400" dirty="0"/>
          </a:p>
        </p:txBody>
      </p:sp>
      <p:cxnSp>
        <p:nvCxnSpPr>
          <p:cNvPr id="138" name="Straight Connector 137"/>
          <p:cNvCxnSpPr>
            <a:stCxn id="257" idx="6"/>
            <a:endCxn id="127" idx="1"/>
          </p:cNvCxnSpPr>
          <p:nvPr/>
        </p:nvCxnSpPr>
        <p:spPr>
          <a:xfrm flipV="1">
            <a:off x="3286850" y="5080203"/>
            <a:ext cx="1097711" cy="765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5500293" y="2590742"/>
            <a:ext cx="3521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For bitmaps, </a:t>
            </a:r>
            <a:r>
              <a:rPr lang="fr-FR" sz="1600" dirty="0" err="1" smtClean="0"/>
              <a:t>decoding</a:t>
            </a:r>
            <a:r>
              <a:rPr lang="fr-FR" sz="1600" dirty="0" smtClean="0"/>
              <a:t> </a:t>
            </a:r>
            <a:r>
              <a:rPr lang="fr-FR" sz="1600" dirty="0" err="1" smtClean="0"/>
              <a:t>is</a:t>
            </a:r>
            <a:r>
              <a:rPr lang="fr-FR" sz="1600" dirty="0" smtClean="0"/>
              <a:t> not </a:t>
            </a:r>
            <a:r>
              <a:rPr lang="fr-FR" sz="1600" dirty="0" err="1" smtClean="0"/>
              <a:t>needed</a:t>
            </a:r>
            <a:r>
              <a:rPr lang="fr-FR" sz="1600" dirty="0" smtClean="0"/>
              <a:t> and </a:t>
            </a:r>
            <a:r>
              <a:rPr lang="fr-FR" sz="1600" dirty="0" err="1" smtClean="0"/>
              <a:t>so</a:t>
            </a:r>
            <a:r>
              <a:rPr lang="fr-FR" sz="1600" dirty="0" smtClean="0"/>
              <a:t> CPU </a:t>
            </a:r>
            <a:r>
              <a:rPr lang="fr-FR" sz="1600" dirty="0" err="1" smtClean="0"/>
              <a:t>is</a:t>
            </a:r>
            <a:r>
              <a:rPr lang="fr-FR" sz="1600" dirty="0" smtClean="0"/>
              <a:t> not </a:t>
            </a:r>
            <a:r>
              <a:rPr lang="fr-FR" sz="1600" dirty="0" err="1" smtClean="0"/>
              <a:t>involved</a:t>
            </a:r>
            <a:endParaRPr lang="fr-FR" sz="1600" dirty="0" smtClean="0"/>
          </a:p>
        </p:txBody>
      </p:sp>
    </p:spTree>
    <p:extLst>
      <p:ext uri="{BB962C8B-B14F-4D97-AF65-F5344CB8AC3E}">
        <p14:creationId xmlns:p14="http://schemas.microsoft.com/office/powerpoint/2010/main" val="82337429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5E-6 3.7037E-6 L 0.32622 -0.1129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2" y="-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1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1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72222E-6 4.85886E-7 L 0.425 -0.11384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50" y="-56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4036" grpId="0" animBg="1"/>
      <p:bldP spid="17" grpId="0"/>
      <p:bldP spid="18" grpId="0"/>
      <p:bldP spid="119" grpId="0" animBg="1"/>
      <p:bldP spid="7" grpId="0" animBg="1"/>
      <p:bldP spid="7" grpId="1" animBg="1"/>
      <p:bldP spid="1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/>
          <p:cNvCxnSpPr/>
          <p:nvPr/>
        </p:nvCxnSpPr>
        <p:spPr>
          <a:xfrm>
            <a:off x="2339160" y="3169217"/>
            <a:ext cx="329964" cy="29183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Chrom</a:t>
            </a:r>
            <a:r>
              <a:rPr lang="fr-FR" dirty="0" smtClean="0"/>
              <a:t>-ART Accelerator™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1210" y="1412776"/>
            <a:ext cx="8136904" cy="5847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308416" y="1082254"/>
            <a:ext cx="8584063" cy="1002038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 smtClean="0"/>
              <a:t>Advanced data copy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For high quality graphic rendering image and bitmaps are preferred to simple shapes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Image building requires then a lot of image copies</a:t>
            </a:r>
            <a:endParaRPr lang="en-US" b="1" u="sng" dirty="0" smtClean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 marL="723900" lvl="2" indent="0">
              <a:buNone/>
            </a:pPr>
            <a:endParaRPr lang="fr-FR" sz="1800" dirty="0" smtClean="0"/>
          </a:p>
          <a:p>
            <a:pPr lvl="1"/>
            <a:r>
              <a:rPr lang="en-US" dirty="0" smtClean="0"/>
              <a:t>A simple DMA is not efficient enough for image copies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355600" lvl="1" indent="0">
              <a:buNone/>
            </a:pPr>
            <a:endParaRPr lang="fr-FR" dirty="0"/>
          </a:p>
          <a:p>
            <a:pPr marL="723900" lvl="2" indent="0">
              <a:buNone/>
            </a:pPr>
            <a:r>
              <a:rPr lang="fr-FR" dirty="0" smtClean="0">
                <a:solidFill>
                  <a:schemeClr val="tx1"/>
                </a:solidFill>
              </a:rPr>
              <a:t>                       </a:t>
            </a:r>
            <a:r>
              <a:rPr lang="fr-FR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dirty="0" smtClean="0">
                <a:solidFill>
                  <a:schemeClr val="tx1"/>
                </a:solidFill>
              </a:rPr>
              <a:t>Simple DMA have to copy image portion by portion</a:t>
            </a:r>
          </a:p>
          <a:p>
            <a:pPr marL="355600" lvl="1" indent="0">
              <a:buNone/>
            </a:pP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	                    many transfers and so many CPU interruptions</a:t>
            </a:r>
          </a:p>
          <a:p>
            <a:pPr lvl="1"/>
            <a:endParaRPr lang="fr-FR" sz="1400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DMA2D is more adapted for graphic copies</a:t>
            </a:r>
          </a:p>
          <a:p>
            <a:pPr lvl="2"/>
            <a:r>
              <a:rPr lang="fr-FR" dirty="0" smtClean="0">
                <a:sym typeface="Wingdings" panose="05000000000000000000" pitchFamily="2" charset="2"/>
              </a:rPr>
              <a:t>It </a:t>
            </a:r>
            <a:r>
              <a:rPr lang="fr-FR" dirty="0" err="1" smtClean="0">
                <a:sym typeface="Wingdings" panose="05000000000000000000" pitchFamily="2" charset="2"/>
              </a:rPr>
              <a:t>is</a:t>
            </a:r>
            <a:r>
              <a:rPr lang="fr-FR" dirty="0" smtClean="0">
                <a:sym typeface="Wingdings" panose="05000000000000000000" pitchFamily="2" charset="2"/>
              </a:rPr>
              <a:t> able to manage the memory </a:t>
            </a:r>
            <a:r>
              <a:rPr lang="en-US" dirty="0" smtClean="0">
                <a:sym typeface="Wingdings" panose="05000000000000000000" pitchFamily="2" charset="2"/>
              </a:rPr>
              <a:t>address</a:t>
            </a:r>
            <a:r>
              <a:rPr lang="fr-FR" dirty="0" smtClean="0">
                <a:sym typeface="Wingdings" panose="05000000000000000000" pitchFamily="2" charset="2"/>
              </a:rPr>
              <a:t> jumps in the destination memory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Copy is done in one shot</a:t>
            </a:r>
          </a:p>
          <a:p>
            <a:pPr lvl="2"/>
            <a:endParaRPr lang="fr-FR" dirty="0" smtClean="0"/>
          </a:p>
          <a:p>
            <a:pPr marL="355600" lvl="1" indent="0">
              <a:buNone/>
            </a:pPr>
            <a:endParaRPr lang="fr-FR" dirty="0" smtClean="0"/>
          </a:p>
          <a:p>
            <a:pPr marL="355600" lvl="1" indent="0">
              <a:buNone/>
            </a:pPr>
            <a:endParaRPr lang="fr-FR" sz="1400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5364088" y="2854550"/>
            <a:ext cx="1872208" cy="122413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C:\Users\olivier ferrand\Desktop\DemoHMI\Element\icon_stm32f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762" y="3071292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2669124" y="3169217"/>
            <a:ext cx="377023" cy="1092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485738" y="279988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Flash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2670405" y="3461056"/>
            <a:ext cx="377024" cy="444608"/>
            <a:chOff x="827583" y="2480336"/>
            <a:chExt cx="377024" cy="444608"/>
          </a:xfrm>
        </p:grpSpPr>
        <p:sp>
          <p:nvSpPr>
            <p:cNvPr id="35" name="Rectangle 34"/>
            <p:cNvSpPr/>
            <p:nvPr/>
          </p:nvSpPr>
          <p:spPr>
            <a:xfrm>
              <a:off x="830145" y="2480336"/>
              <a:ext cx="374461" cy="44460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827583" y="2564904"/>
              <a:ext cx="374461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27584" y="2636912"/>
              <a:ext cx="374461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30146" y="2696360"/>
              <a:ext cx="374461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30146" y="2769561"/>
              <a:ext cx="374461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0146" y="2852936"/>
              <a:ext cx="374461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/>
          <p:cNvCxnSpPr/>
          <p:nvPr/>
        </p:nvCxnSpPr>
        <p:spPr>
          <a:xfrm>
            <a:off x="2116802" y="3780954"/>
            <a:ext cx="556166" cy="12471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639715" y="4313668"/>
            <a:ext cx="265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Images are </a:t>
            </a:r>
            <a:r>
              <a:rPr lang="en-US" sz="1200" dirty="0" smtClean="0"/>
              <a:t>stored</a:t>
            </a:r>
            <a:r>
              <a:rPr lang="fr-FR" sz="1200" dirty="0" smtClean="0"/>
              <a:t> in </a:t>
            </a:r>
            <a:r>
              <a:rPr lang="en-US" sz="1200" dirty="0" smtClean="0"/>
              <a:t>contiguous</a:t>
            </a:r>
            <a:r>
              <a:rPr lang="fr-FR" sz="1200" dirty="0" smtClean="0"/>
              <a:t> memory </a:t>
            </a:r>
            <a:r>
              <a:rPr lang="en-US" sz="1200" dirty="0" smtClean="0"/>
              <a:t>addresses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5364088" y="2466805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to display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971109" y="4154928"/>
            <a:ext cx="2658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While the destination memory addresses in the image to be displayed are not contiguous</a:t>
            </a:r>
            <a:endParaRPr lang="en-US" sz="1200" dirty="0"/>
          </a:p>
        </p:txBody>
      </p:sp>
      <p:sp>
        <p:nvSpPr>
          <p:cNvPr id="59" name="Rectangle 58"/>
          <p:cNvSpPr/>
          <p:nvPr/>
        </p:nvSpPr>
        <p:spPr>
          <a:xfrm>
            <a:off x="7868061" y="2901864"/>
            <a:ext cx="581641" cy="1901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7789842" y="255354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RAM</a:t>
            </a:r>
            <a:endParaRPr lang="en-US" dirty="0"/>
          </a:p>
        </p:txBody>
      </p:sp>
      <p:pic>
        <p:nvPicPr>
          <p:cNvPr id="61" name="Picture 60" descr="C:\Users\olivier ferrand\Desktop\DemoHMI\Element\icon_stm32f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33" y="3079981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61"/>
          <p:cNvSpPr/>
          <p:nvPr/>
        </p:nvSpPr>
        <p:spPr>
          <a:xfrm>
            <a:off x="7868061" y="3225901"/>
            <a:ext cx="581641" cy="111422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7236296" y="2854550"/>
            <a:ext cx="631765" cy="341627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236296" y="4078686"/>
            <a:ext cx="631765" cy="261437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7882810" y="3310469"/>
            <a:ext cx="566892" cy="913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882810" y="3480402"/>
            <a:ext cx="566892" cy="913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882810" y="3641878"/>
            <a:ext cx="566892" cy="913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7882810" y="3812946"/>
            <a:ext cx="566892" cy="913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>
            <a:endCxn id="74" idx="1"/>
          </p:cNvCxnSpPr>
          <p:nvPr/>
        </p:nvCxnSpPr>
        <p:spPr>
          <a:xfrm>
            <a:off x="7075973" y="3260001"/>
            <a:ext cx="806837" cy="9611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75" idx="1"/>
          </p:cNvCxnSpPr>
          <p:nvPr/>
        </p:nvCxnSpPr>
        <p:spPr>
          <a:xfrm>
            <a:off x="7075972" y="3267276"/>
            <a:ext cx="806838" cy="25877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76" idx="1"/>
          </p:cNvCxnSpPr>
          <p:nvPr/>
        </p:nvCxnSpPr>
        <p:spPr>
          <a:xfrm>
            <a:off x="7065790" y="3262409"/>
            <a:ext cx="817020" cy="42512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endCxn id="77" idx="1"/>
          </p:cNvCxnSpPr>
          <p:nvPr/>
        </p:nvCxnSpPr>
        <p:spPr>
          <a:xfrm>
            <a:off x="7075973" y="3267276"/>
            <a:ext cx="806837" cy="59132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8426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4" grpId="0"/>
      <p:bldP spid="56" grpId="0"/>
      <p:bldP spid="57" grpId="0"/>
      <p:bldP spid="58" grpId="0"/>
      <p:bldP spid="59" grpId="0" animBg="1"/>
      <p:bldP spid="60" grpId="0"/>
      <p:bldP spid="62" grpId="0" animBg="1"/>
      <p:bldP spid="74" grpId="0" animBg="1"/>
      <p:bldP spid="75" grpId="0" animBg="1"/>
      <p:bldP spid="76" grpId="0" animBg="1"/>
      <p:bldP spid="7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Image building </a:t>
            </a:r>
            <a:r>
              <a:rPr lang="fr-FR" dirty="0" err="1" smtClean="0"/>
              <a:t>Process</a:t>
            </a:r>
            <a:r>
              <a:rPr lang="fr-FR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20</a:t>
            </a:fld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5029178" y="1656630"/>
            <a:ext cx="3750742" cy="3672407"/>
            <a:chOff x="-10851201" y="2859541"/>
            <a:chExt cx="7517031" cy="4007807"/>
          </a:xfrm>
          <a:scene3d>
            <a:camera prst="isometricLeftDown"/>
            <a:lightRig rig="threePt" dir="t"/>
          </a:scene3d>
        </p:grpSpPr>
        <p:sp>
          <p:nvSpPr>
            <p:cNvPr id="7" name="Flowchart: Process 6"/>
            <p:cNvSpPr/>
            <p:nvPr/>
          </p:nvSpPr>
          <p:spPr>
            <a:xfrm>
              <a:off x="-10851201" y="2859541"/>
              <a:ext cx="7517031" cy="4007807"/>
            </a:xfrm>
            <a:prstGeom prst="flowChartProcess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  <a:alpha val="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5400000" scaled="1"/>
              <a:tileRect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pic>
          <p:nvPicPr>
            <p:cNvPr id="29" name="Picture 2" descr="C:\Documents and Settings\olivier ferrand\Desktop\backgroun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40685" y="3184458"/>
              <a:ext cx="6096000" cy="345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3321221" y="1700808"/>
            <a:ext cx="3750742" cy="3672407"/>
            <a:chOff x="-8508750" y="-4018045"/>
            <a:chExt cx="7517031" cy="4007807"/>
          </a:xfrm>
          <a:effectLst>
            <a:glow rad="127000">
              <a:schemeClr val="accent1">
                <a:alpha val="0"/>
              </a:schemeClr>
            </a:glow>
          </a:effectLst>
          <a:scene3d>
            <a:camera prst="isometricLeftDown"/>
            <a:lightRig rig="threePt" dir="t"/>
          </a:scene3d>
        </p:grpSpPr>
        <p:sp>
          <p:nvSpPr>
            <p:cNvPr id="74" name="Flowchart: Process 73"/>
            <p:cNvSpPr/>
            <p:nvPr/>
          </p:nvSpPr>
          <p:spPr>
            <a:xfrm>
              <a:off x="-8508750" y="-4018045"/>
              <a:ext cx="7517031" cy="4007807"/>
            </a:xfrm>
            <a:prstGeom prst="flowChartProcess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  <a:alpha val="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5400000" scaled="1"/>
              <a:tileRect/>
            </a:gradFill>
            <a:effec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78" name="Rounded Rectangle 77"/>
            <p:cNvSpPr/>
            <p:nvPr/>
          </p:nvSpPr>
          <p:spPr bwMode="auto">
            <a:xfrm>
              <a:off x="-3233412" y="-3098185"/>
              <a:ext cx="1364446" cy="1705049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Pie 78"/>
            <p:cNvSpPr/>
            <p:nvPr/>
          </p:nvSpPr>
          <p:spPr bwMode="auto">
            <a:xfrm>
              <a:off x="-6044797" y="-3095427"/>
              <a:ext cx="2506383" cy="2569143"/>
            </a:xfrm>
            <a:prstGeom prst="pie">
              <a:avLst>
                <a:gd name="adj1" fmla="val 1271963"/>
                <a:gd name="adj2" fmla="val 9288734"/>
              </a:avLst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Pie 79"/>
            <p:cNvSpPr/>
            <p:nvPr/>
          </p:nvSpPr>
          <p:spPr bwMode="auto">
            <a:xfrm rot="5400000">
              <a:off x="-6130977" y="-3158558"/>
              <a:ext cx="2569143" cy="2506383"/>
            </a:xfrm>
            <a:prstGeom prst="pie">
              <a:avLst>
                <a:gd name="adj1" fmla="val 3903481"/>
                <a:gd name="adj2" fmla="val 10807316"/>
              </a:avLst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Pie 80"/>
            <p:cNvSpPr/>
            <p:nvPr/>
          </p:nvSpPr>
          <p:spPr bwMode="auto">
            <a:xfrm rot="10800000">
              <a:off x="-6006768" y="-3189938"/>
              <a:ext cx="2506383" cy="2569143"/>
            </a:xfrm>
            <a:prstGeom prst="pie">
              <a:avLst>
                <a:gd name="adj1" fmla="val 5392725"/>
                <a:gd name="adj2" fmla="val 12094086"/>
              </a:avLst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Rounded Rectangle 81"/>
            <p:cNvSpPr/>
            <p:nvPr/>
          </p:nvSpPr>
          <p:spPr bwMode="auto">
            <a:xfrm>
              <a:off x="-7752537" y="-2857938"/>
              <a:ext cx="1414337" cy="1464802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-3231135" y="-1018240"/>
              <a:ext cx="535320" cy="565190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bg1"/>
              </a:glow>
            </a:effectLst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ounded Rectangle 83"/>
            <p:cNvSpPr/>
            <p:nvPr/>
          </p:nvSpPr>
          <p:spPr bwMode="auto">
            <a:xfrm>
              <a:off x="-2425826" y="-1018240"/>
              <a:ext cx="535320" cy="565190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bg1"/>
              </a:glow>
            </a:effectLst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ounded Rectangle 84"/>
            <p:cNvSpPr/>
            <p:nvPr/>
          </p:nvSpPr>
          <p:spPr bwMode="auto">
            <a:xfrm>
              <a:off x="-7721756" y="-1072016"/>
              <a:ext cx="1352773" cy="561920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T/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32959" y="1667327"/>
            <a:ext cx="3750742" cy="3672407"/>
            <a:chOff x="11864867" y="3396145"/>
            <a:chExt cx="7517031" cy="4007807"/>
          </a:xfrm>
          <a:scene3d>
            <a:camera prst="isometricLeftDown"/>
            <a:lightRig rig="threePt" dir="t"/>
          </a:scene3d>
        </p:grpSpPr>
        <p:sp>
          <p:nvSpPr>
            <p:cNvPr id="76" name="Flowchart: Process 75"/>
            <p:cNvSpPr/>
            <p:nvPr/>
          </p:nvSpPr>
          <p:spPr>
            <a:xfrm>
              <a:off x="11864867" y="3396145"/>
              <a:ext cx="7517031" cy="4007807"/>
            </a:xfrm>
            <a:prstGeom prst="flowChartProcess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  <a:alpha val="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5400000" scaled="1"/>
              <a:tileRect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1640" y="4351085"/>
              <a:ext cx="1019932" cy="1121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4" descr="C:\Documents and Settings\olivier ferrand\Desktop\lalimentation-maison-maison-icone-8010-12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58224" y="4708353"/>
              <a:ext cx="753329" cy="753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5" descr="C:\Documents and Settings\olivier ferrand\Desktop\Security-Camera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2469" y="5824797"/>
              <a:ext cx="741828" cy="741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" descr="C:\Documents and Settings\olivier ferrand\Desktop\internet-ampoule-electrique-reseau-icone-8566-128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1356" y="4735993"/>
              <a:ext cx="662088" cy="66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C:\Documents and Settings\olivier ferrand\Desktop\wireless_wirelessico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6465" y="3725803"/>
              <a:ext cx="314357" cy="293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4" descr="C:\Documents and Settings\olivier ferrand\Desktop\engine-24274_64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4237" y="6441361"/>
              <a:ext cx="354772" cy="384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5" descr="C:\Documents and Settings\olivier ferrand\Desktop\info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8911" y="6416377"/>
              <a:ext cx="434805" cy="434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67" descr="C:\Users\olivier ferrand\Desktop\DemoHMI\Element\icon_stm32f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2920" y="4653222"/>
              <a:ext cx="1143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Oval 89"/>
            <p:cNvSpPr/>
            <p:nvPr/>
          </p:nvSpPr>
          <p:spPr>
            <a:xfrm>
              <a:off x="15412292" y="6376169"/>
              <a:ext cx="75723" cy="65192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-131731" y="1667327"/>
            <a:ext cx="3750742" cy="3672407"/>
            <a:chOff x="8316416" y="8397552"/>
            <a:chExt cx="7517031" cy="4007807"/>
          </a:xfrm>
          <a:scene3d>
            <a:camera prst="isometricLeftDown"/>
            <a:lightRig rig="threePt" dir="t"/>
          </a:scene3d>
        </p:grpSpPr>
        <p:sp>
          <p:nvSpPr>
            <p:cNvPr id="77" name="Flowchart: Process 76"/>
            <p:cNvSpPr/>
            <p:nvPr/>
          </p:nvSpPr>
          <p:spPr>
            <a:xfrm>
              <a:off x="8316416" y="8397552"/>
              <a:ext cx="7517031" cy="4007807"/>
            </a:xfrm>
            <a:prstGeom prst="flowChartProcess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  <a:alpha val="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5400000" scaled="1"/>
              <a:tileRect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328646" y="10534777"/>
              <a:ext cx="6591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  <a:latin typeface="Bauhaus 93" pitchFamily="82" charset="0"/>
                </a:rPr>
                <a:t>-5C</a:t>
              </a:r>
              <a:endParaRPr lang="en-US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838019" y="870793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800" dirty="0" smtClean="0">
                  <a:solidFill>
                    <a:schemeClr val="bg1"/>
                  </a:solidFill>
                  <a:latin typeface="Bauhaus 93" pitchFamily="82" charset="0"/>
                </a:rPr>
                <a:t>14</a:t>
              </a:r>
              <a:endParaRPr lang="en-US" sz="1800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483807" y="11429492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  <a:latin typeface="Arial Black" pitchFamily="34" charset="0"/>
                </a:rPr>
                <a:t>ALARM</a:t>
              </a:r>
              <a:endParaRPr lang="en-US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192814" y="8679799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Bauhaus 93" pitchFamily="82" charset="0"/>
                </a:rPr>
                <a:t>:</a:t>
              </a:r>
              <a:endParaRPr lang="en-US" sz="1800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2346238" y="870793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  <a:latin typeface="Bauhaus 93" pitchFamily="82" charset="0"/>
                </a:rPr>
                <a:t>21</a:t>
              </a:r>
              <a:endParaRPr lang="en-US" sz="1800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759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Picture 2" descr="C:\Documents and Settings\olivier ferrand\Desktop\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566" y="4143604"/>
            <a:ext cx="2426954" cy="14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626166" y="2909256"/>
            <a:ext cx="4680520" cy="3497263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Image Building </a:t>
            </a:r>
            <a:r>
              <a:rPr lang="fr-FR" dirty="0" err="1" smtClean="0"/>
              <a:t>process</a:t>
            </a:r>
            <a:endParaRPr lang="en-US" dirty="0" smtClean="0"/>
          </a:p>
        </p:txBody>
      </p:sp>
      <p:sp>
        <p:nvSpPr>
          <p:cNvPr id="1533956" name="AutoShape 4"/>
          <p:cNvSpPr>
            <a:spLocks noChangeArrowheads="1"/>
          </p:cNvSpPr>
          <p:nvPr/>
        </p:nvSpPr>
        <p:spPr bwMode="auto">
          <a:xfrm>
            <a:off x="4364113" y="4426431"/>
            <a:ext cx="740664" cy="320040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SRAM</a:t>
            </a:r>
            <a:endParaRPr lang="fr-FR" sz="1200" b="1" dirty="0">
              <a:solidFill>
                <a:srgbClr val="000000"/>
              </a:solidFill>
              <a:cs typeface="Arial" pitchFamily="34" charset="0"/>
            </a:endParaRPr>
          </a:p>
          <a:p>
            <a:pPr algn="ctr" defTabSz="852488" eaLnBrk="0" hangingPunct="0">
              <a:defRPr/>
            </a:pPr>
            <a:r>
              <a:rPr lang="fr-FR" sz="1200" dirty="0" smtClean="0">
                <a:solidFill>
                  <a:srgbClr val="000000"/>
                </a:solidFill>
                <a:cs typeface="Arial" pitchFamily="34" charset="0"/>
              </a:rPr>
              <a:t>256KB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2614" name="Line 6"/>
          <p:cNvSpPr>
            <a:spLocks noChangeShapeType="1"/>
          </p:cNvSpPr>
          <p:nvPr/>
        </p:nvSpPr>
        <p:spPr bwMode="auto">
          <a:xfrm>
            <a:off x="1510853" y="4204704"/>
            <a:ext cx="5160" cy="1623684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5" name="Line 7"/>
          <p:cNvSpPr>
            <a:spLocks noChangeShapeType="1"/>
          </p:cNvSpPr>
          <p:nvPr/>
        </p:nvSpPr>
        <p:spPr bwMode="auto">
          <a:xfrm>
            <a:off x="1189373" y="4204704"/>
            <a:ext cx="9223" cy="1673530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3977" name="AutoShape 25"/>
          <p:cNvSpPr>
            <a:spLocks noChangeArrowheads="1"/>
          </p:cNvSpPr>
          <p:nvPr/>
        </p:nvSpPr>
        <p:spPr bwMode="auto">
          <a:xfrm>
            <a:off x="837110" y="3072954"/>
            <a:ext cx="909637" cy="960437"/>
          </a:xfrm>
          <a:prstGeom prst="flowChartAlternateProcess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endParaRPr lang="fr-FR" sz="1100" b="1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r>
              <a:rPr lang="fr-FR" sz="1100" b="1" dirty="0">
                <a:solidFill>
                  <a:srgbClr val="000000"/>
                </a:solidFill>
              </a:rPr>
              <a:t>CORTEX-M4</a:t>
            </a:r>
          </a:p>
          <a:p>
            <a:pPr algn="ctr" defTabSz="852488" eaLnBrk="0" hangingPunct="0">
              <a:defRPr/>
            </a:pPr>
            <a:r>
              <a:rPr lang="fr-FR" sz="1100" dirty="0" smtClean="0">
                <a:solidFill>
                  <a:srgbClr val="000000"/>
                </a:solidFill>
              </a:rPr>
              <a:t>180MHz</a:t>
            </a:r>
            <a:endParaRPr lang="fr-FR" sz="1100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r>
              <a:rPr lang="fr-FR" sz="1100" dirty="0" smtClean="0">
                <a:solidFill>
                  <a:srgbClr val="000000"/>
                </a:solidFill>
              </a:rPr>
              <a:t>FPU </a:t>
            </a:r>
            <a:r>
              <a:rPr lang="fr-FR" sz="1100" dirty="0">
                <a:solidFill>
                  <a:srgbClr val="000000"/>
                </a:solidFill>
              </a:rPr>
              <a:t>&amp; </a:t>
            </a:r>
            <a:r>
              <a:rPr lang="fr-FR" sz="1100" dirty="0" smtClean="0">
                <a:solidFill>
                  <a:srgbClr val="000000"/>
                </a:solidFill>
              </a:rPr>
              <a:t>DSP</a:t>
            </a:r>
            <a:endParaRPr lang="en-US" sz="1050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22572" name="Text Box 54"/>
          <p:cNvSpPr txBox="1">
            <a:spLocks noChangeArrowheads="1"/>
          </p:cNvSpPr>
          <p:nvPr/>
        </p:nvSpPr>
        <p:spPr bwMode="auto">
          <a:xfrm>
            <a:off x="3177599" y="5660160"/>
            <a:ext cx="5064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D-Code</a:t>
            </a:r>
          </a:p>
        </p:txBody>
      </p:sp>
      <p:sp>
        <p:nvSpPr>
          <p:cNvPr id="22598" name="Line 34"/>
          <p:cNvSpPr>
            <a:spLocks noChangeShapeType="1"/>
          </p:cNvSpPr>
          <p:nvPr/>
        </p:nvSpPr>
        <p:spPr bwMode="auto">
          <a:xfrm flipH="1">
            <a:off x="2315255" y="4204704"/>
            <a:ext cx="4153" cy="1678351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3970" name="AutoShape 18"/>
          <p:cNvSpPr>
            <a:spLocks noChangeArrowheads="1"/>
          </p:cNvSpPr>
          <p:nvPr/>
        </p:nvSpPr>
        <p:spPr bwMode="auto">
          <a:xfrm rot="16200000">
            <a:off x="3516475" y="5540088"/>
            <a:ext cx="725527" cy="313457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85109" tIns="68089" rIns="85109" bIns="42553" anchor="ctr"/>
          <a:lstStyle/>
          <a:p>
            <a:pPr algn="ctr" defTabSz="852488" eaLnBrk="0" hangingPunct="0">
              <a:defRPr/>
            </a:pPr>
            <a:r>
              <a:rPr lang="en-US" sz="900" b="1" dirty="0">
                <a:solidFill>
                  <a:srgbClr val="000000"/>
                </a:solidFill>
                <a:cs typeface="Arial" pitchFamily="34" charset="0"/>
              </a:rPr>
              <a:t>ART</a:t>
            </a:r>
          </a:p>
          <a:p>
            <a:pPr algn="ctr" defTabSz="852488" eaLnBrk="0" hangingPunct="0">
              <a:defRPr/>
            </a:pPr>
            <a:r>
              <a:rPr lang="en-US" sz="900" b="1" dirty="0">
                <a:solidFill>
                  <a:srgbClr val="000000"/>
                </a:solidFill>
                <a:cs typeface="Arial" pitchFamily="34" charset="0"/>
              </a:rPr>
              <a:t>Accelerator</a:t>
            </a:r>
          </a:p>
        </p:txBody>
      </p:sp>
      <p:sp>
        <p:nvSpPr>
          <p:cNvPr id="22571" name="Text Box 53"/>
          <p:cNvSpPr txBox="1">
            <a:spLocks noChangeArrowheads="1"/>
          </p:cNvSpPr>
          <p:nvPr/>
        </p:nvSpPr>
        <p:spPr bwMode="auto">
          <a:xfrm>
            <a:off x="3201248" y="5349975"/>
            <a:ext cx="473626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I-Code</a:t>
            </a:r>
          </a:p>
        </p:txBody>
      </p:sp>
      <p:sp>
        <p:nvSpPr>
          <p:cNvPr id="1534016" name="Line 64"/>
          <p:cNvSpPr>
            <a:spLocks noChangeShapeType="1"/>
          </p:cNvSpPr>
          <p:nvPr/>
        </p:nvSpPr>
        <p:spPr bwMode="auto">
          <a:xfrm>
            <a:off x="4035968" y="5696816"/>
            <a:ext cx="40662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442590" y="5349975"/>
            <a:ext cx="685581" cy="85561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200" b="1" dirty="0" smtClean="0"/>
          </a:p>
          <a:p>
            <a:pPr algn="ctr"/>
            <a:r>
              <a:rPr lang="fr-FR" sz="1200" b="1" dirty="0" smtClean="0"/>
              <a:t>2 MB Flash</a:t>
            </a:r>
            <a:endParaRPr lang="en-US" sz="1200" b="1" dirty="0"/>
          </a:p>
        </p:txBody>
      </p:sp>
      <p:sp>
        <p:nvSpPr>
          <p:cNvPr id="127" name="AutoShape 8"/>
          <p:cNvSpPr>
            <a:spLocks noChangeArrowheads="1"/>
          </p:cNvSpPr>
          <p:nvPr/>
        </p:nvSpPr>
        <p:spPr bwMode="auto">
          <a:xfrm>
            <a:off x="4384561" y="4918278"/>
            <a:ext cx="743610" cy="323850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FMC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40" name="Group 66"/>
          <p:cNvGrpSpPr>
            <a:grpSpLocks/>
          </p:cNvGrpSpPr>
          <p:nvPr/>
        </p:nvGrpSpPr>
        <p:grpSpPr bwMode="auto">
          <a:xfrm>
            <a:off x="1845148" y="3091808"/>
            <a:ext cx="881062" cy="962025"/>
            <a:chOff x="983" y="1043"/>
            <a:chExt cx="662" cy="766"/>
          </a:xfrm>
        </p:grpSpPr>
        <p:sp>
          <p:nvSpPr>
            <p:cNvPr id="141" name="AutoShape 67"/>
            <p:cNvSpPr>
              <a:spLocks noChangeArrowheads="1"/>
            </p:cNvSpPr>
            <p:nvPr/>
          </p:nvSpPr>
          <p:spPr bwMode="auto">
            <a:xfrm>
              <a:off x="983" y="1043"/>
              <a:ext cx="653" cy="551"/>
            </a:xfrm>
            <a:prstGeom prst="flowChartAlternateProcess">
              <a:avLst/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lIns="85109" tIns="42553" rIns="85109" bIns="42553" anchor="ctr"/>
            <a:lstStyle/>
            <a:p>
              <a:pPr algn="ctr" defTabSz="852488" eaLnBrk="0" hangingPunct="0">
                <a:defRPr/>
              </a:pPr>
              <a:endParaRPr lang="fr-FR" sz="12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r>
                <a:rPr lang="fr-FR" sz="1100" b="1" dirty="0" smtClean="0">
                  <a:solidFill>
                    <a:srgbClr val="000000"/>
                  </a:solidFill>
                </a:rPr>
                <a:t>LCD-TFT</a:t>
              </a:r>
              <a:endParaRPr lang="fr-FR" sz="11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r>
                <a:rPr lang="fr-FR" sz="1050" b="1" dirty="0" err="1" smtClean="0">
                  <a:solidFill>
                    <a:srgbClr val="000000"/>
                  </a:solidFill>
                </a:rPr>
                <a:t>controller</a:t>
              </a:r>
              <a:endParaRPr lang="en-US" sz="105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2" name="AutoShape 68"/>
            <p:cNvSpPr>
              <a:spLocks noChangeArrowheads="1"/>
            </p:cNvSpPr>
            <p:nvPr/>
          </p:nvSpPr>
          <p:spPr bwMode="auto">
            <a:xfrm>
              <a:off x="990" y="1625"/>
              <a:ext cx="655" cy="184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lIns="85109" tIns="68089" rIns="85109" bIns="42553" anchor="ctr"/>
            <a:lstStyle/>
            <a:p>
              <a:pPr algn="ctr" defTabSz="852488" eaLnBrk="0" hangingPunct="0">
                <a:defRPr/>
              </a:pPr>
              <a:r>
                <a:rPr lang="en-US" sz="900" b="1" dirty="0" smtClean="0">
                  <a:solidFill>
                    <a:srgbClr val="000000"/>
                  </a:solidFill>
                  <a:cs typeface="Arial" pitchFamily="34" charset="0"/>
                </a:rPr>
                <a:t>FIFO</a:t>
              </a:r>
              <a:endParaRPr lang="en-US" sz="900" b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pSp>
        <p:nvGrpSpPr>
          <p:cNvPr id="143" name="Group 66"/>
          <p:cNvGrpSpPr>
            <a:grpSpLocks/>
          </p:cNvGrpSpPr>
          <p:nvPr/>
        </p:nvGrpSpPr>
        <p:grpSpPr bwMode="auto">
          <a:xfrm>
            <a:off x="2753811" y="3085335"/>
            <a:ext cx="881062" cy="962025"/>
            <a:chOff x="983" y="1043"/>
            <a:chExt cx="662" cy="766"/>
          </a:xfrm>
        </p:grpSpPr>
        <p:sp>
          <p:nvSpPr>
            <p:cNvPr id="144" name="AutoShape 67"/>
            <p:cNvSpPr>
              <a:spLocks noChangeArrowheads="1"/>
            </p:cNvSpPr>
            <p:nvPr/>
          </p:nvSpPr>
          <p:spPr bwMode="auto">
            <a:xfrm>
              <a:off x="983" y="1043"/>
              <a:ext cx="653" cy="551"/>
            </a:xfrm>
            <a:prstGeom prst="flowChartAlternateProcess">
              <a:avLst/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lIns="85109" tIns="42553" rIns="85109" bIns="42553" anchor="ctr"/>
            <a:lstStyle/>
            <a:p>
              <a:pPr algn="ctr" defTabSz="852488" eaLnBrk="0" hangingPunct="0">
                <a:defRPr/>
              </a:pPr>
              <a:endParaRPr lang="fr-FR" sz="12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fr-FR" sz="1100" b="1" dirty="0" smtClean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r>
                <a:rPr lang="fr-FR" sz="1100" b="1" dirty="0" err="1" smtClean="0">
                  <a:solidFill>
                    <a:srgbClr val="000000"/>
                  </a:solidFill>
                </a:rPr>
                <a:t>Chrom</a:t>
              </a:r>
              <a:r>
                <a:rPr lang="fr-FR" sz="1100" b="1" dirty="0" smtClean="0">
                  <a:solidFill>
                    <a:srgbClr val="000000"/>
                  </a:solidFill>
                </a:rPr>
                <a:t>-ART</a:t>
              </a:r>
            </a:p>
            <a:p>
              <a:pPr algn="ctr" defTabSz="852488" eaLnBrk="0" hangingPunct="0">
                <a:defRPr/>
              </a:pPr>
              <a:r>
                <a:rPr lang="fr-FR" sz="1100" b="1" dirty="0" err="1" smtClean="0">
                  <a:solidFill>
                    <a:srgbClr val="000000"/>
                  </a:solidFill>
                </a:rPr>
                <a:t>accelerator</a:t>
              </a:r>
              <a:endParaRPr lang="fr-FR" sz="11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en-US" sz="1050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5" name="AutoShape 68"/>
            <p:cNvSpPr>
              <a:spLocks noChangeArrowheads="1"/>
            </p:cNvSpPr>
            <p:nvPr/>
          </p:nvSpPr>
          <p:spPr bwMode="auto">
            <a:xfrm>
              <a:off x="990" y="1625"/>
              <a:ext cx="655" cy="184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lIns="85109" tIns="68089" rIns="85109" bIns="42553" anchor="ctr"/>
            <a:lstStyle/>
            <a:p>
              <a:pPr algn="ctr" defTabSz="852488" eaLnBrk="0" hangingPunct="0">
                <a:defRPr/>
              </a:pPr>
              <a:r>
                <a:rPr lang="en-US" sz="900" b="1" dirty="0" smtClean="0">
                  <a:solidFill>
                    <a:srgbClr val="000000"/>
                  </a:solidFill>
                  <a:cs typeface="Arial" pitchFamily="34" charset="0"/>
                </a:rPr>
                <a:t>FIFO</a:t>
              </a:r>
              <a:endParaRPr lang="en-US" sz="900" b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146" name="Line 31"/>
          <p:cNvSpPr>
            <a:spLocks noChangeShapeType="1"/>
          </p:cNvSpPr>
          <p:nvPr/>
        </p:nvSpPr>
        <p:spPr bwMode="auto">
          <a:xfrm>
            <a:off x="3192595" y="4204705"/>
            <a:ext cx="1404" cy="1673528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65" name="AutoShape 20"/>
          <p:cNvCxnSpPr>
            <a:cxnSpLocks noChangeShapeType="1"/>
          </p:cNvCxnSpPr>
          <p:nvPr/>
        </p:nvCxnSpPr>
        <p:spPr bwMode="auto">
          <a:xfrm flipH="1">
            <a:off x="1198602" y="5551795"/>
            <a:ext cx="2485422" cy="0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67" name="AutoShape 20"/>
          <p:cNvCxnSpPr>
            <a:cxnSpLocks noChangeShapeType="1"/>
            <a:endCxn id="203" idx="2"/>
          </p:cNvCxnSpPr>
          <p:nvPr/>
        </p:nvCxnSpPr>
        <p:spPr bwMode="auto">
          <a:xfrm flipH="1">
            <a:off x="1122399" y="5852555"/>
            <a:ext cx="2561625" cy="0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68" name="AutoShape 20"/>
          <p:cNvCxnSpPr>
            <a:cxnSpLocks noChangeShapeType="1"/>
            <a:endCxn id="205" idx="2"/>
          </p:cNvCxnSpPr>
          <p:nvPr/>
        </p:nvCxnSpPr>
        <p:spPr bwMode="auto">
          <a:xfrm flipH="1">
            <a:off x="1122397" y="5084396"/>
            <a:ext cx="3176177" cy="3458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96" name="AutoShape 20"/>
          <p:cNvCxnSpPr>
            <a:cxnSpLocks noChangeShapeType="1"/>
            <a:endCxn id="204" idx="2"/>
          </p:cNvCxnSpPr>
          <p:nvPr/>
        </p:nvCxnSpPr>
        <p:spPr bwMode="auto">
          <a:xfrm flipH="1" flipV="1">
            <a:off x="1113174" y="4584089"/>
            <a:ext cx="3185400" cy="2362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sp>
        <p:nvSpPr>
          <p:cNvPr id="201" name="Oval 40"/>
          <p:cNvSpPr>
            <a:spLocks noChangeArrowheads="1"/>
          </p:cNvSpPr>
          <p:nvPr/>
        </p:nvSpPr>
        <p:spPr bwMode="auto">
          <a:xfrm>
            <a:off x="1430588" y="4505533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2" name="Oval 40"/>
          <p:cNvSpPr>
            <a:spLocks noChangeArrowheads="1"/>
          </p:cNvSpPr>
          <p:nvPr/>
        </p:nvSpPr>
        <p:spPr bwMode="auto">
          <a:xfrm>
            <a:off x="1429492" y="501059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3" name="Oval 40"/>
          <p:cNvSpPr>
            <a:spLocks noChangeArrowheads="1"/>
          </p:cNvSpPr>
          <p:nvPr/>
        </p:nvSpPr>
        <p:spPr bwMode="auto">
          <a:xfrm>
            <a:off x="1122399" y="5781117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4" name="Oval 40"/>
          <p:cNvSpPr>
            <a:spLocks noChangeArrowheads="1"/>
          </p:cNvSpPr>
          <p:nvPr/>
        </p:nvSpPr>
        <p:spPr bwMode="auto">
          <a:xfrm>
            <a:off x="1113174" y="4512651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5" name="Oval 40"/>
          <p:cNvSpPr>
            <a:spLocks noChangeArrowheads="1"/>
          </p:cNvSpPr>
          <p:nvPr/>
        </p:nvSpPr>
        <p:spPr bwMode="auto">
          <a:xfrm>
            <a:off x="1122397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6" name="Oval 40"/>
          <p:cNvSpPr>
            <a:spLocks noChangeArrowheads="1"/>
          </p:cNvSpPr>
          <p:nvPr/>
        </p:nvSpPr>
        <p:spPr bwMode="auto">
          <a:xfrm>
            <a:off x="1430588" y="549631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3" name="Text Box 27"/>
          <p:cNvSpPr txBox="1">
            <a:spLocks noChangeArrowheads="1"/>
          </p:cNvSpPr>
          <p:nvPr/>
        </p:nvSpPr>
        <p:spPr bwMode="auto">
          <a:xfrm rot="-5400000">
            <a:off x="792662" y="4124898"/>
            <a:ext cx="53498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D-Bus</a:t>
            </a:r>
          </a:p>
        </p:txBody>
      </p:sp>
      <p:sp>
        <p:nvSpPr>
          <p:cNvPr id="215" name="Text Box 26"/>
          <p:cNvSpPr txBox="1">
            <a:spLocks noChangeArrowheads="1"/>
          </p:cNvSpPr>
          <p:nvPr/>
        </p:nvSpPr>
        <p:spPr bwMode="auto">
          <a:xfrm rot="-5400000">
            <a:off x="1106985" y="4134374"/>
            <a:ext cx="4953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I-Bus</a:t>
            </a:r>
          </a:p>
        </p:txBody>
      </p:sp>
      <p:sp>
        <p:nvSpPr>
          <p:cNvPr id="250" name="Oval 40"/>
          <p:cNvSpPr>
            <a:spLocks noChangeArrowheads="1"/>
          </p:cNvSpPr>
          <p:nvPr/>
        </p:nvSpPr>
        <p:spPr bwMode="auto">
          <a:xfrm>
            <a:off x="2243209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1" name="Oval 40"/>
          <p:cNvSpPr>
            <a:spLocks noChangeArrowheads="1"/>
          </p:cNvSpPr>
          <p:nvPr/>
        </p:nvSpPr>
        <p:spPr bwMode="auto">
          <a:xfrm>
            <a:off x="2233985" y="450637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4" name="Oval 40"/>
          <p:cNvSpPr>
            <a:spLocks noChangeArrowheads="1"/>
          </p:cNvSpPr>
          <p:nvPr/>
        </p:nvSpPr>
        <p:spPr bwMode="auto">
          <a:xfrm>
            <a:off x="2241856" y="5774460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7" name="Oval 40"/>
          <p:cNvSpPr>
            <a:spLocks noChangeArrowheads="1"/>
          </p:cNvSpPr>
          <p:nvPr/>
        </p:nvSpPr>
        <p:spPr bwMode="auto">
          <a:xfrm>
            <a:off x="3134450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8" name="Oval 40"/>
          <p:cNvSpPr>
            <a:spLocks noChangeArrowheads="1"/>
          </p:cNvSpPr>
          <p:nvPr/>
        </p:nvSpPr>
        <p:spPr bwMode="auto">
          <a:xfrm>
            <a:off x="3125048" y="4515013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1" name="Oval 40"/>
          <p:cNvSpPr>
            <a:spLocks noChangeArrowheads="1"/>
          </p:cNvSpPr>
          <p:nvPr/>
        </p:nvSpPr>
        <p:spPr bwMode="auto">
          <a:xfrm>
            <a:off x="3116395" y="579653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0" name="AutoShape 4"/>
          <p:cNvSpPr>
            <a:spLocks noChangeArrowheads="1"/>
          </p:cNvSpPr>
          <p:nvPr/>
        </p:nvSpPr>
        <p:spPr bwMode="auto">
          <a:xfrm>
            <a:off x="5535878" y="4654291"/>
            <a:ext cx="705474" cy="863668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en-US" sz="1200" b="1" dirty="0" smtClean="0">
                <a:solidFill>
                  <a:srgbClr val="000000"/>
                </a:solidFill>
                <a:cs typeface="Arial" pitchFamily="34" charset="0"/>
              </a:rPr>
              <a:t>External</a:t>
            </a: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</a:p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RAM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93" name="Line 64"/>
          <p:cNvSpPr>
            <a:spLocks noChangeShapeType="1"/>
          </p:cNvSpPr>
          <p:nvPr/>
        </p:nvSpPr>
        <p:spPr bwMode="auto">
          <a:xfrm>
            <a:off x="5148065" y="5087852"/>
            <a:ext cx="360039" cy="2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4" name="Rounded Rectangle 303"/>
          <p:cNvSpPr/>
          <p:nvPr/>
        </p:nvSpPr>
        <p:spPr>
          <a:xfrm>
            <a:off x="2020840" y="2883130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ounded Rectangle 313"/>
          <p:cNvSpPr/>
          <p:nvPr/>
        </p:nvSpPr>
        <p:spPr>
          <a:xfrm>
            <a:off x="2184396" y="2883130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ounded Rectangle 315"/>
          <p:cNvSpPr/>
          <p:nvPr/>
        </p:nvSpPr>
        <p:spPr>
          <a:xfrm>
            <a:off x="2351569" y="2881287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ounded Rectangle 317"/>
          <p:cNvSpPr/>
          <p:nvPr/>
        </p:nvSpPr>
        <p:spPr>
          <a:xfrm>
            <a:off x="2501217" y="2881287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43629" y="336850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STM32F4X9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22" name="Rounded Rectangle 321"/>
          <p:cNvSpPr/>
          <p:nvPr/>
        </p:nvSpPr>
        <p:spPr>
          <a:xfrm>
            <a:off x="5508104" y="5672861"/>
            <a:ext cx="1450477" cy="6713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Graphical library</a:t>
            </a:r>
            <a:endParaRPr lang="en-US" dirty="0"/>
          </a:p>
        </p:txBody>
      </p:sp>
      <p:cxnSp>
        <p:nvCxnSpPr>
          <p:cNvPr id="26" name="Straight Connector 25"/>
          <p:cNvCxnSpPr>
            <a:stCxn id="29" idx="3"/>
          </p:cNvCxnSpPr>
          <p:nvPr/>
        </p:nvCxnSpPr>
        <p:spPr>
          <a:xfrm flipV="1">
            <a:off x="5128171" y="5774460"/>
            <a:ext cx="523949" cy="3324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>
            <a:off x="5148065" y="5888760"/>
            <a:ext cx="387813" cy="412151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ounded Rectangle 324"/>
          <p:cNvSpPr/>
          <p:nvPr/>
        </p:nvSpPr>
        <p:spPr bwMode="auto">
          <a:xfrm>
            <a:off x="8424559" y="4522219"/>
            <a:ext cx="507991" cy="631252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6" name="Pie 325"/>
          <p:cNvSpPr/>
          <p:nvPr/>
        </p:nvSpPr>
        <p:spPr bwMode="auto">
          <a:xfrm>
            <a:off x="7320379" y="4452943"/>
            <a:ext cx="934130" cy="960109"/>
          </a:xfrm>
          <a:prstGeom prst="pie">
            <a:avLst>
              <a:gd name="adj1" fmla="val 1271963"/>
              <a:gd name="adj2" fmla="val 9288734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8" name="Pie 327"/>
          <p:cNvSpPr/>
          <p:nvPr/>
        </p:nvSpPr>
        <p:spPr bwMode="auto">
          <a:xfrm rot="10800000">
            <a:off x="7344205" y="4405180"/>
            <a:ext cx="933140" cy="920981"/>
          </a:xfrm>
          <a:prstGeom prst="pie">
            <a:avLst>
              <a:gd name="adj1" fmla="val 5392725"/>
              <a:gd name="adj2" fmla="val 1209408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9" name="Rounded Rectangle 328"/>
          <p:cNvSpPr/>
          <p:nvPr/>
        </p:nvSpPr>
        <p:spPr bwMode="auto">
          <a:xfrm>
            <a:off x="6710714" y="4577815"/>
            <a:ext cx="468689" cy="475322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33" name="Picture 5" descr="C:\Documents and Settings\olivier ferrand\Desktop\Security-Camera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588" y="5023259"/>
            <a:ext cx="322910" cy="32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4" name="Picture 6" descr="C:\Documents and Settings\olivier ferrand\Desktop\internet-ampoule-electrique-reseau-icone-8566-12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615" y="4592072"/>
            <a:ext cx="295712" cy="29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5" name="Rounded Rectangle 334"/>
          <p:cNvSpPr/>
          <p:nvPr/>
        </p:nvSpPr>
        <p:spPr bwMode="auto">
          <a:xfrm>
            <a:off x="8424559" y="5285278"/>
            <a:ext cx="199303" cy="209247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6" name="Rounded Rectangle 335"/>
          <p:cNvSpPr/>
          <p:nvPr/>
        </p:nvSpPr>
        <p:spPr bwMode="auto">
          <a:xfrm>
            <a:off x="8729026" y="5284146"/>
            <a:ext cx="199303" cy="209247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0" name="Picture 339" descr="C:\Users\olivier ferrand\Desktop\DemoHMI\Element\icon_stm32f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654" y="4592072"/>
            <a:ext cx="446807" cy="44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1" name="Rounded Rectangle 340"/>
          <p:cNvSpPr/>
          <p:nvPr/>
        </p:nvSpPr>
        <p:spPr bwMode="auto">
          <a:xfrm>
            <a:off x="6734183" y="5241827"/>
            <a:ext cx="421752" cy="146566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5" name="Oval 344"/>
          <p:cNvSpPr/>
          <p:nvPr/>
        </p:nvSpPr>
        <p:spPr>
          <a:xfrm>
            <a:off x="7679828" y="5276181"/>
            <a:ext cx="45719" cy="4571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4036" name="Left Arrow 1534035"/>
          <p:cNvSpPr/>
          <p:nvPr/>
        </p:nvSpPr>
        <p:spPr>
          <a:xfrm>
            <a:off x="7110720" y="5967619"/>
            <a:ext cx="156720" cy="1440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2" name="Straight Connector 351"/>
          <p:cNvCxnSpPr/>
          <p:nvPr/>
        </p:nvCxnSpPr>
        <p:spPr>
          <a:xfrm flipV="1">
            <a:off x="6241352" y="4124390"/>
            <a:ext cx="325214" cy="1001452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>
            <a:off x="6267314" y="5125841"/>
            <a:ext cx="299252" cy="392118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64802" y="5079305"/>
            <a:ext cx="1099311" cy="179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3188353" y="5842735"/>
            <a:ext cx="50900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3" name="Pie 102"/>
          <p:cNvSpPr/>
          <p:nvPr/>
        </p:nvSpPr>
        <p:spPr bwMode="auto">
          <a:xfrm rot="5400000">
            <a:off x="7279147" y="4446412"/>
            <a:ext cx="937907" cy="855443"/>
          </a:xfrm>
          <a:prstGeom prst="pie">
            <a:avLst>
              <a:gd name="adj1" fmla="val 3903481"/>
              <a:gd name="adj2" fmla="val 1080731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005659" y="5696816"/>
            <a:ext cx="106832" cy="2425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366405" y="5850151"/>
            <a:ext cx="182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Adding</a:t>
            </a:r>
            <a:r>
              <a:rPr lang="fr-FR" dirty="0" smtClean="0"/>
              <a:t> </a:t>
            </a:r>
            <a:r>
              <a:rPr lang="fr-FR" dirty="0" err="1" smtClean="0"/>
              <a:t>texts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71576" y="1338926"/>
            <a:ext cx="3521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Graphical library associates a bitmap to each letter/number definition (</a:t>
            </a:r>
            <a:r>
              <a:rPr lang="en-US" sz="1600" dirty="0" err="1" smtClean="0"/>
              <a:t>ascii</a:t>
            </a:r>
            <a:r>
              <a:rPr lang="en-US" sz="1600" dirty="0" smtClean="0"/>
              <a:t> code, </a:t>
            </a:r>
            <a:r>
              <a:rPr lang="fr-FR" sz="1600" dirty="0"/>
              <a:t>s</a:t>
            </a:r>
            <a:r>
              <a:rPr lang="fr-FR" sz="1600" dirty="0" smtClean="0"/>
              <a:t>ize and font).</a:t>
            </a:r>
            <a:endParaRPr lang="en-US" sz="1600" dirty="0"/>
          </a:p>
        </p:txBody>
      </p:sp>
      <p:sp>
        <p:nvSpPr>
          <p:cNvPr id="108" name="TextBox 107"/>
          <p:cNvSpPr txBox="1"/>
          <p:nvPr/>
        </p:nvSpPr>
        <p:spPr>
          <a:xfrm>
            <a:off x="8483447" y="4907250"/>
            <a:ext cx="389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Bauhaus 93" pitchFamily="82" charset="0"/>
              </a:rPr>
              <a:t>-5C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09" name="Picture 4" descr="C:\Documents and Settings\olivier ferrand\Desktop\lalimentation-maison-maison-icone-8010-12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263" y="4576389"/>
            <a:ext cx="333285" cy="33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/>
          <p:cNvSpPr txBox="1"/>
          <p:nvPr/>
        </p:nvSpPr>
        <p:spPr>
          <a:xfrm>
            <a:off x="7441839" y="4139000"/>
            <a:ext cx="378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Bauhaus 93" pitchFamily="82" charset="0"/>
              </a:rPr>
              <a:t>14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13" name="Picture 4" descr="C:\Documents and Settings\olivier ferrand\Desktop\engine-24274_64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605" y="5311373"/>
            <a:ext cx="152143" cy="16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5" descr="C:\Documents and Settings\olivier ferrand\Desktop\info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788" y="5317505"/>
            <a:ext cx="170843" cy="17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15"/>
          <p:cNvSpPr txBox="1"/>
          <p:nvPr/>
        </p:nvSpPr>
        <p:spPr>
          <a:xfrm>
            <a:off x="6677436" y="5215082"/>
            <a:ext cx="6480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rgbClr val="FF0000"/>
                </a:solidFill>
                <a:latin typeface="Arial Black" pitchFamily="34" charset="0"/>
              </a:rPr>
              <a:t>ALARM</a:t>
            </a:r>
            <a:endParaRPr lang="en-US" sz="7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698046" y="4139002"/>
            <a:ext cx="1603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  <a:latin typeface="Bauhaus 93" pitchFamily="82" charset="0"/>
              </a:rPr>
              <a:t>: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781998" y="4139001"/>
            <a:ext cx="374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Bauhaus 93" pitchFamily="82" charset="0"/>
              </a:rPr>
              <a:t>21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grpSp>
        <p:nvGrpSpPr>
          <p:cNvPr id="124" name="Group 123"/>
          <p:cNvGrpSpPr/>
          <p:nvPr/>
        </p:nvGrpSpPr>
        <p:grpSpPr>
          <a:xfrm>
            <a:off x="1047846" y="1113569"/>
            <a:ext cx="2710729" cy="1571242"/>
            <a:chOff x="2555776" y="3001621"/>
            <a:chExt cx="3880454" cy="2360089"/>
          </a:xfrm>
        </p:grpSpPr>
        <p:pic>
          <p:nvPicPr>
            <p:cNvPr id="125" name="Picture 2" descr="C:\Documents and Settings\olivier ferrand\Desktop\Display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555776" y="3001621"/>
              <a:ext cx="3880454" cy="2360089"/>
            </a:xfrm>
            <a:prstGeom prst="rect">
              <a:avLst/>
            </a:prstGeom>
            <a:noFill/>
            <a:effectLst>
              <a:outerShdw blurRad="431800" dist="50800" sx="106000" sy="106000" algn="ctr" rotWithShape="0">
                <a:schemeClr val="tx1">
                  <a:alpha val="56000"/>
                </a:schemeClr>
              </a:outerShdw>
            </a:effectLst>
            <a:scene3d>
              <a:camera prst="orthographicFront"/>
              <a:lightRig rig="threePt" dir="t"/>
            </a:scene3d>
            <a:sp3d extrusionH="127000" prstMaterial="matte">
              <a:extrusionClr>
                <a:schemeClr val="bg1">
                  <a:lumMod val="50000"/>
                </a:schemeClr>
              </a:extrusionClr>
            </a:sp3d>
          </p:spPr>
        </p:pic>
        <p:sp>
          <p:nvSpPr>
            <p:cNvPr id="126" name="Rectangle 125"/>
            <p:cNvSpPr/>
            <p:nvPr/>
          </p:nvSpPr>
          <p:spPr>
            <a:xfrm>
              <a:off x="2699792" y="3140968"/>
              <a:ext cx="3600400" cy="19442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Display panel</a:t>
              </a:r>
              <a:endParaRPr lang="fr-FR" dirty="0"/>
            </a:p>
          </p:txBody>
        </p:sp>
      </p:grpSp>
      <p:cxnSp>
        <p:nvCxnSpPr>
          <p:cNvPr id="128" name="Straight Connector 127"/>
          <p:cNvCxnSpPr/>
          <p:nvPr/>
        </p:nvCxnSpPr>
        <p:spPr>
          <a:xfrm flipH="1">
            <a:off x="1602561" y="5566980"/>
            <a:ext cx="2091886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 flipV="1">
            <a:off x="1516013" y="4052040"/>
            <a:ext cx="10321" cy="14424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3217386" y="4114198"/>
            <a:ext cx="1" cy="4826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585226" y="4594493"/>
            <a:ext cx="1592373" cy="23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5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891" y="4524795"/>
            <a:ext cx="403326" cy="44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7" name="Straight Connector 136"/>
          <p:cNvCxnSpPr/>
          <p:nvPr/>
        </p:nvCxnSpPr>
        <p:spPr>
          <a:xfrm flipH="1">
            <a:off x="3174396" y="4111147"/>
            <a:ext cx="6405" cy="174917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39" name="Picture 2" descr="C:\Documents and Settings\olivier ferrand\Desktop\a-aliased.bm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992" y="5533829"/>
            <a:ext cx="490775" cy="51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TextBox 147"/>
          <p:cNvSpPr txBox="1"/>
          <p:nvPr/>
        </p:nvSpPr>
        <p:spPr>
          <a:xfrm>
            <a:off x="5506468" y="2419759"/>
            <a:ext cx="3521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/>
              <a:t>Chrom</a:t>
            </a:r>
            <a:r>
              <a:rPr lang="fr-FR" sz="1600" dirty="0" smtClean="0"/>
              <a:t>-ART </a:t>
            </a:r>
            <a:r>
              <a:rPr lang="fr-FR" sz="1600" dirty="0" err="1" smtClean="0"/>
              <a:t>will</a:t>
            </a:r>
            <a:r>
              <a:rPr lang="fr-FR" sz="1600" dirty="0" smtClean="0"/>
              <a:t> </a:t>
            </a:r>
            <a:r>
              <a:rPr lang="fr-FR" sz="1600" dirty="0" err="1" smtClean="0"/>
              <a:t>handle</a:t>
            </a:r>
            <a:r>
              <a:rPr lang="fr-FR" sz="1600" dirty="0"/>
              <a:t> </a:t>
            </a:r>
            <a:r>
              <a:rPr lang="fr-FR" sz="1600" dirty="0" smtClean="0"/>
              <a:t>pixel </a:t>
            </a:r>
            <a:r>
              <a:rPr lang="fr-FR" sz="1600" dirty="0" err="1" smtClean="0"/>
              <a:t>formating</a:t>
            </a:r>
            <a:r>
              <a:rPr lang="fr-FR" sz="1600" dirty="0" smtClean="0"/>
              <a:t>, </a:t>
            </a:r>
            <a:r>
              <a:rPr lang="fr-FR" sz="1600" dirty="0" err="1" smtClean="0"/>
              <a:t>blending</a:t>
            </a:r>
            <a:r>
              <a:rPr lang="fr-FR" sz="1600" dirty="0" smtClean="0"/>
              <a:t> and copy</a:t>
            </a:r>
          </a:p>
        </p:txBody>
      </p:sp>
    </p:spTree>
    <p:extLst>
      <p:ext uri="{BB962C8B-B14F-4D97-AF65-F5344CB8AC3E}">
        <p14:creationId xmlns:p14="http://schemas.microsoft.com/office/powerpoint/2010/main" val="327599189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4036" grpId="0" animBg="1"/>
      <p:bldP spid="17" grpId="0"/>
      <p:bldP spid="18" grpId="0"/>
      <p:bldP spid="108" grpId="0"/>
      <p:bldP spid="112" grpId="0"/>
      <p:bldP spid="116" grpId="0"/>
      <p:bldP spid="117" grpId="0"/>
      <p:bldP spid="118" grpId="0"/>
      <p:bldP spid="1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Picture 2" descr="C:\Documents and Settings\olivier ferrand\Desktop\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566" y="4143604"/>
            <a:ext cx="2426954" cy="14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626166" y="2909256"/>
            <a:ext cx="4680520" cy="3497263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Image Building </a:t>
            </a:r>
            <a:r>
              <a:rPr lang="fr-FR" dirty="0" err="1" smtClean="0"/>
              <a:t>process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err="1" smtClean="0"/>
              <a:t>adding</a:t>
            </a:r>
            <a:r>
              <a:rPr lang="fr-FR" dirty="0" smtClean="0"/>
              <a:t> motion</a:t>
            </a:r>
            <a:endParaRPr lang="en-US" dirty="0" smtClean="0"/>
          </a:p>
        </p:txBody>
      </p:sp>
      <p:sp>
        <p:nvSpPr>
          <p:cNvPr id="1533956" name="AutoShape 4"/>
          <p:cNvSpPr>
            <a:spLocks noChangeArrowheads="1"/>
          </p:cNvSpPr>
          <p:nvPr/>
        </p:nvSpPr>
        <p:spPr bwMode="auto">
          <a:xfrm>
            <a:off x="4364113" y="4426431"/>
            <a:ext cx="740664" cy="320040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SRAM</a:t>
            </a:r>
            <a:endParaRPr lang="fr-FR" sz="1200" b="1" dirty="0">
              <a:solidFill>
                <a:srgbClr val="000000"/>
              </a:solidFill>
              <a:cs typeface="Arial" pitchFamily="34" charset="0"/>
            </a:endParaRPr>
          </a:p>
          <a:p>
            <a:pPr algn="ctr" defTabSz="852488" eaLnBrk="0" hangingPunct="0">
              <a:defRPr/>
            </a:pPr>
            <a:r>
              <a:rPr lang="fr-FR" sz="1200" dirty="0" smtClean="0">
                <a:solidFill>
                  <a:srgbClr val="000000"/>
                </a:solidFill>
                <a:cs typeface="Arial" pitchFamily="34" charset="0"/>
              </a:rPr>
              <a:t>256KB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2614" name="Line 6"/>
          <p:cNvSpPr>
            <a:spLocks noChangeShapeType="1"/>
          </p:cNvSpPr>
          <p:nvPr/>
        </p:nvSpPr>
        <p:spPr bwMode="auto">
          <a:xfrm>
            <a:off x="1510853" y="4204704"/>
            <a:ext cx="5160" cy="1623684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5" name="Line 7"/>
          <p:cNvSpPr>
            <a:spLocks noChangeShapeType="1"/>
          </p:cNvSpPr>
          <p:nvPr/>
        </p:nvSpPr>
        <p:spPr bwMode="auto">
          <a:xfrm>
            <a:off x="1189373" y="4204704"/>
            <a:ext cx="9223" cy="1673530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3977" name="AutoShape 25"/>
          <p:cNvSpPr>
            <a:spLocks noChangeArrowheads="1"/>
          </p:cNvSpPr>
          <p:nvPr/>
        </p:nvSpPr>
        <p:spPr bwMode="auto">
          <a:xfrm>
            <a:off x="837110" y="3072954"/>
            <a:ext cx="909637" cy="960437"/>
          </a:xfrm>
          <a:prstGeom prst="flowChartAlternateProcess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endParaRPr lang="fr-FR" sz="1100" b="1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r>
              <a:rPr lang="fr-FR" sz="1100" b="1" dirty="0">
                <a:solidFill>
                  <a:srgbClr val="000000"/>
                </a:solidFill>
              </a:rPr>
              <a:t>CORTEX-M4</a:t>
            </a:r>
          </a:p>
          <a:p>
            <a:pPr algn="ctr" defTabSz="852488" eaLnBrk="0" hangingPunct="0">
              <a:defRPr/>
            </a:pPr>
            <a:r>
              <a:rPr lang="fr-FR" sz="1100" dirty="0" smtClean="0">
                <a:solidFill>
                  <a:srgbClr val="000000"/>
                </a:solidFill>
              </a:rPr>
              <a:t>180MHz</a:t>
            </a:r>
            <a:endParaRPr lang="fr-FR" sz="1100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r>
              <a:rPr lang="fr-FR" sz="1100" dirty="0" smtClean="0">
                <a:solidFill>
                  <a:srgbClr val="000000"/>
                </a:solidFill>
              </a:rPr>
              <a:t>FPU </a:t>
            </a:r>
            <a:r>
              <a:rPr lang="fr-FR" sz="1100" dirty="0">
                <a:solidFill>
                  <a:srgbClr val="000000"/>
                </a:solidFill>
              </a:rPr>
              <a:t>&amp; </a:t>
            </a:r>
            <a:r>
              <a:rPr lang="fr-FR" sz="1100" dirty="0" smtClean="0">
                <a:solidFill>
                  <a:srgbClr val="000000"/>
                </a:solidFill>
              </a:rPr>
              <a:t>DSP</a:t>
            </a:r>
            <a:endParaRPr lang="en-US" sz="1050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22572" name="Text Box 54"/>
          <p:cNvSpPr txBox="1">
            <a:spLocks noChangeArrowheads="1"/>
          </p:cNvSpPr>
          <p:nvPr/>
        </p:nvSpPr>
        <p:spPr bwMode="auto">
          <a:xfrm>
            <a:off x="3177599" y="5660160"/>
            <a:ext cx="5064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D-Code</a:t>
            </a:r>
          </a:p>
        </p:txBody>
      </p:sp>
      <p:sp>
        <p:nvSpPr>
          <p:cNvPr id="22598" name="Line 34"/>
          <p:cNvSpPr>
            <a:spLocks noChangeShapeType="1"/>
          </p:cNvSpPr>
          <p:nvPr/>
        </p:nvSpPr>
        <p:spPr bwMode="auto">
          <a:xfrm flipH="1">
            <a:off x="2315255" y="4204704"/>
            <a:ext cx="4153" cy="1678351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3970" name="AutoShape 18"/>
          <p:cNvSpPr>
            <a:spLocks noChangeArrowheads="1"/>
          </p:cNvSpPr>
          <p:nvPr/>
        </p:nvSpPr>
        <p:spPr bwMode="auto">
          <a:xfrm rot="16200000">
            <a:off x="3516475" y="5540088"/>
            <a:ext cx="725527" cy="313457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85109" tIns="68089" rIns="85109" bIns="42553" anchor="ctr"/>
          <a:lstStyle/>
          <a:p>
            <a:pPr algn="ctr" defTabSz="852488" eaLnBrk="0" hangingPunct="0">
              <a:defRPr/>
            </a:pPr>
            <a:r>
              <a:rPr lang="en-US" sz="900" b="1" dirty="0">
                <a:solidFill>
                  <a:srgbClr val="000000"/>
                </a:solidFill>
                <a:cs typeface="Arial" pitchFamily="34" charset="0"/>
              </a:rPr>
              <a:t>ART</a:t>
            </a:r>
          </a:p>
          <a:p>
            <a:pPr algn="ctr" defTabSz="852488" eaLnBrk="0" hangingPunct="0">
              <a:defRPr/>
            </a:pPr>
            <a:r>
              <a:rPr lang="en-US" sz="900" b="1" dirty="0">
                <a:solidFill>
                  <a:srgbClr val="000000"/>
                </a:solidFill>
                <a:cs typeface="Arial" pitchFamily="34" charset="0"/>
              </a:rPr>
              <a:t>Accelerator</a:t>
            </a:r>
          </a:p>
        </p:txBody>
      </p:sp>
      <p:sp>
        <p:nvSpPr>
          <p:cNvPr id="22571" name="Text Box 53"/>
          <p:cNvSpPr txBox="1">
            <a:spLocks noChangeArrowheads="1"/>
          </p:cNvSpPr>
          <p:nvPr/>
        </p:nvSpPr>
        <p:spPr bwMode="auto">
          <a:xfrm>
            <a:off x="3201248" y="5349975"/>
            <a:ext cx="473626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I-Code</a:t>
            </a:r>
          </a:p>
        </p:txBody>
      </p:sp>
      <p:sp>
        <p:nvSpPr>
          <p:cNvPr id="1534016" name="Line 64"/>
          <p:cNvSpPr>
            <a:spLocks noChangeShapeType="1"/>
          </p:cNvSpPr>
          <p:nvPr/>
        </p:nvSpPr>
        <p:spPr bwMode="auto">
          <a:xfrm>
            <a:off x="4035968" y="5696816"/>
            <a:ext cx="40662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442590" y="5349975"/>
            <a:ext cx="685581" cy="85561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200" b="1" dirty="0" smtClean="0"/>
          </a:p>
          <a:p>
            <a:pPr algn="ctr"/>
            <a:r>
              <a:rPr lang="fr-FR" sz="1200" b="1" dirty="0" smtClean="0"/>
              <a:t>2 MB Flash</a:t>
            </a:r>
            <a:endParaRPr lang="en-US" sz="1200" b="1" dirty="0"/>
          </a:p>
        </p:txBody>
      </p:sp>
      <p:sp>
        <p:nvSpPr>
          <p:cNvPr id="127" name="AutoShape 8"/>
          <p:cNvSpPr>
            <a:spLocks noChangeArrowheads="1"/>
          </p:cNvSpPr>
          <p:nvPr/>
        </p:nvSpPr>
        <p:spPr bwMode="auto">
          <a:xfrm>
            <a:off x="4384561" y="4918278"/>
            <a:ext cx="743610" cy="323850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FMC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40" name="Group 66"/>
          <p:cNvGrpSpPr>
            <a:grpSpLocks/>
          </p:cNvGrpSpPr>
          <p:nvPr/>
        </p:nvGrpSpPr>
        <p:grpSpPr bwMode="auto">
          <a:xfrm>
            <a:off x="1845148" y="3091808"/>
            <a:ext cx="881062" cy="962025"/>
            <a:chOff x="983" y="1043"/>
            <a:chExt cx="662" cy="766"/>
          </a:xfrm>
        </p:grpSpPr>
        <p:sp>
          <p:nvSpPr>
            <p:cNvPr id="141" name="AutoShape 67"/>
            <p:cNvSpPr>
              <a:spLocks noChangeArrowheads="1"/>
            </p:cNvSpPr>
            <p:nvPr/>
          </p:nvSpPr>
          <p:spPr bwMode="auto">
            <a:xfrm>
              <a:off x="983" y="1043"/>
              <a:ext cx="653" cy="551"/>
            </a:xfrm>
            <a:prstGeom prst="flowChartAlternateProcess">
              <a:avLst/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lIns="85109" tIns="42553" rIns="85109" bIns="42553" anchor="ctr"/>
            <a:lstStyle/>
            <a:p>
              <a:pPr algn="ctr" defTabSz="852488" eaLnBrk="0" hangingPunct="0">
                <a:defRPr/>
              </a:pPr>
              <a:endParaRPr lang="fr-FR" sz="12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r>
                <a:rPr lang="fr-FR" sz="1100" b="1" dirty="0" smtClean="0">
                  <a:solidFill>
                    <a:srgbClr val="000000"/>
                  </a:solidFill>
                </a:rPr>
                <a:t>LCD-TFT</a:t>
              </a:r>
              <a:endParaRPr lang="fr-FR" sz="11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r>
                <a:rPr lang="fr-FR" sz="1050" b="1" dirty="0" err="1" smtClean="0">
                  <a:solidFill>
                    <a:srgbClr val="000000"/>
                  </a:solidFill>
                </a:rPr>
                <a:t>controller</a:t>
              </a:r>
              <a:endParaRPr lang="en-US" sz="105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2" name="AutoShape 68"/>
            <p:cNvSpPr>
              <a:spLocks noChangeArrowheads="1"/>
            </p:cNvSpPr>
            <p:nvPr/>
          </p:nvSpPr>
          <p:spPr bwMode="auto">
            <a:xfrm>
              <a:off x="990" y="1625"/>
              <a:ext cx="655" cy="184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lIns="85109" tIns="68089" rIns="85109" bIns="42553" anchor="ctr"/>
            <a:lstStyle/>
            <a:p>
              <a:pPr algn="ctr" defTabSz="852488" eaLnBrk="0" hangingPunct="0">
                <a:defRPr/>
              </a:pPr>
              <a:r>
                <a:rPr lang="en-US" sz="900" b="1" dirty="0" smtClean="0">
                  <a:solidFill>
                    <a:srgbClr val="000000"/>
                  </a:solidFill>
                  <a:cs typeface="Arial" pitchFamily="34" charset="0"/>
                </a:rPr>
                <a:t>FIFO</a:t>
              </a:r>
              <a:endParaRPr lang="en-US" sz="900" b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pSp>
        <p:nvGrpSpPr>
          <p:cNvPr id="143" name="Group 66"/>
          <p:cNvGrpSpPr>
            <a:grpSpLocks/>
          </p:cNvGrpSpPr>
          <p:nvPr/>
        </p:nvGrpSpPr>
        <p:grpSpPr bwMode="auto">
          <a:xfrm>
            <a:off x="2753811" y="3085335"/>
            <a:ext cx="881062" cy="962025"/>
            <a:chOff x="983" y="1043"/>
            <a:chExt cx="662" cy="766"/>
          </a:xfrm>
        </p:grpSpPr>
        <p:sp>
          <p:nvSpPr>
            <p:cNvPr id="144" name="AutoShape 67"/>
            <p:cNvSpPr>
              <a:spLocks noChangeArrowheads="1"/>
            </p:cNvSpPr>
            <p:nvPr/>
          </p:nvSpPr>
          <p:spPr bwMode="auto">
            <a:xfrm>
              <a:off x="983" y="1043"/>
              <a:ext cx="653" cy="551"/>
            </a:xfrm>
            <a:prstGeom prst="flowChartAlternateProcess">
              <a:avLst/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lIns="85109" tIns="42553" rIns="85109" bIns="42553" anchor="ctr"/>
            <a:lstStyle/>
            <a:p>
              <a:pPr algn="ctr" defTabSz="852488" eaLnBrk="0" hangingPunct="0">
                <a:defRPr/>
              </a:pPr>
              <a:endParaRPr lang="fr-FR" sz="12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fr-FR" sz="1100" b="1" dirty="0" smtClean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r>
                <a:rPr lang="fr-FR" sz="1100" b="1" dirty="0" err="1" smtClean="0">
                  <a:solidFill>
                    <a:srgbClr val="000000"/>
                  </a:solidFill>
                </a:rPr>
                <a:t>Chrom</a:t>
              </a:r>
              <a:r>
                <a:rPr lang="fr-FR" sz="1100" b="1" dirty="0" smtClean="0">
                  <a:solidFill>
                    <a:srgbClr val="000000"/>
                  </a:solidFill>
                </a:rPr>
                <a:t>-ART</a:t>
              </a:r>
            </a:p>
            <a:p>
              <a:pPr algn="ctr" defTabSz="852488" eaLnBrk="0" hangingPunct="0">
                <a:defRPr/>
              </a:pPr>
              <a:r>
                <a:rPr lang="fr-FR" sz="1100" b="1" dirty="0" err="1" smtClean="0">
                  <a:solidFill>
                    <a:srgbClr val="000000"/>
                  </a:solidFill>
                </a:rPr>
                <a:t>accelerator</a:t>
              </a:r>
              <a:endParaRPr lang="fr-FR" sz="11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en-US" sz="1050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5" name="AutoShape 68"/>
            <p:cNvSpPr>
              <a:spLocks noChangeArrowheads="1"/>
            </p:cNvSpPr>
            <p:nvPr/>
          </p:nvSpPr>
          <p:spPr bwMode="auto">
            <a:xfrm>
              <a:off x="990" y="1625"/>
              <a:ext cx="655" cy="184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lIns="85109" tIns="68089" rIns="85109" bIns="42553" anchor="ctr"/>
            <a:lstStyle/>
            <a:p>
              <a:pPr algn="ctr" defTabSz="852488" eaLnBrk="0" hangingPunct="0">
                <a:defRPr/>
              </a:pPr>
              <a:r>
                <a:rPr lang="en-US" sz="900" b="1" dirty="0" smtClean="0">
                  <a:solidFill>
                    <a:srgbClr val="000000"/>
                  </a:solidFill>
                  <a:cs typeface="Arial" pitchFamily="34" charset="0"/>
                </a:rPr>
                <a:t>FIFO</a:t>
              </a:r>
              <a:endParaRPr lang="en-US" sz="900" b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146" name="Line 31"/>
          <p:cNvSpPr>
            <a:spLocks noChangeShapeType="1"/>
          </p:cNvSpPr>
          <p:nvPr/>
        </p:nvSpPr>
        <p:spPr bwMode="auto">
          <a:xfrm>
            <a:off x="3192595" y="4204705"/>
            <a:ext cx="1404" cy="1673528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65" name="AutoShape 20"/>
          <p:cNvCxnSpPr>
            <a:cxnSpLocks noChangeShapeType="1"/>
          </p:cNvCxnSpPr>
          <p:nvPr/>
        </p:nvCxnSpPr>
        <p:spPr bwMode="auto">
          <a:xfrm flipH="1">
            <a:off x="1198602" y="5551795"/>
            <a:ext cx="2485422" cy="0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67" name="AutoShape 20"/>
          <p:cNvCxnSpPr>
            <a:cxnSpLocks noChangeShapeType="1"/>
            <a:endCxn id="203" idx="2"/>
          </p:cNvCxnSpPr>
          <p:nvPr/>
        </p:nvCxnSpPr>
        <p:spPr bwMode="auto">
          <a:xfrm flipH="1">
            <a:off x="1122399" y="5852555"/>
            <a:ext cx="2561625" cy="0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68" name="AutoShape 20"/>
          <p:cNvCxnSpPr>
            <a:cxnSpLocks noChangeShapeType="1"/>
            <a:endCxn id="205" idx="2"/>
          </p:cNvCxnSpPr>
          <p:nvPr/>
        </p:nvCxnSpPr>
        <p:spPr bwMode="auto">
          <a:xfrm flipH="1">
            <a:off x="1122397" y="5084396"/>
            <a:ext cx="3176177" cy="3458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96" name="AutoShape 20"/>
          <p:cNvCxnSpPr>
            <a:cxnSpLocks noChangeShapeType="1"/>
            <a:endCxn id="204" idx="2"/>
          </p:cNvCxnSpPr>
          <p:nvPr/>
        </p:nvCxnSpPr>
        <p:spPr bwMode="auto">
          <a:xfrm flipH="1" flipV="1">
            <a:off x="1113174" y="4584089"/>
            <a:ext cx="3185400" cy="2362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sp>
        <p:nvSpPr>
          <p:cNvPr id="201" name="Oval 40"/>
          <p:cNvSpPr>
            <a:spLocks noChangeArrowheads="1"/>
          </p:cNvSpPr>
          <p:nvPr/>
        </p:nvSpPr>
        <p:spPr bwMode="auto">
          <a:xfrm>
            <a:off x="1430588" y="4505533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2" name="Oval 40"/>
          <p:cNvSpPr>
            <a:spLocks noChangeArrowheads="1"/>
          </p:cNvSpPr>
          <p:nvPr/>
        </p:nvSpPr>
        <p:spPr bwMode="auto">
          <a:xfrm>
            <a:off x="1429492" y="501059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3" name="Oval 40"/>
          <p:cNvSpPr>
            <a:spLocks noChangeArrowheads="1"/>
          </p:cNvSpPr>
          <p:nvPr/>
        </p:nvSpPr>
        <p:spPr bwMode="auto">
          <a:xfrm>
            <a:off x="1122399" y="5781117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4" name="Oval 40"/>
          <p:cNvSpPr>
            <a:spLocks noChangeArrowheads="1"/>
          </p:cNvSpPr>
          <p:nvPr/>
        </p:nvSpPr>
        <p:spPr bwMode="auto">
          <a:xfrm>
            <a:off x="1113174" y="4512651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5" name="Oval 40"/>
          <p:cNvSpPr>
            <a:spLocks noChangeArrowheads="1"/>
          </p:cNvSpPr>
          <p:nvPr/>
        </p:nvSpPr>
        <p:spPr bwMode="auto">
          <a:xfrm>
            <a:off x="1122397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6" name="Oval 40"/>
          <p:cNvSpPr>
            <a:spLocks noChangeArrowheads="1"/>
          </p:cNvSpPr>
          <p:nvPr/>
        </p:nvSpPr>
        <p:spPr bwMode="auto">
          <a:xfrm>
            <a:off x="1430588" y="549631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3" name="Text Box 27"/>
          <p:cNvSpPr txBox="1">
            <a:spLocks noChangeArrowheads="1"/>
          </p:cNvSpPr>
          <p:nvPr/>
        </p:nvSpPr>
        <p:spPr bwMode="auto">
          <a:xfrm rot="-5400000">
            <a:off x="792662" y="4124898"/>
            <a:ext cx="53498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D-Bus</a:t>
            </a:r>
          </a:p>
        </p:txBody>
      </p:sp>
      <p:sp>
        <p:nvSpPr>
          <p:cNvPr id="215" name="Text Box 26"/>
          <p:cNvSpPr txBox="1">
            <a:spLocks noChangeArrowheads="1"/>
          </p:cNvSpPr>
          <p:nvPr/>
        </p:nvSpPr>
        <p:spPr bwMode="auto">
          <a:xfrm rot="-5400000">
            <a:off x="1106985" y="4134374"/>
            <a:ext cx="4953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I-Bus</a:t>
            </a:r>
          </a:p>
        </p:txBody>
      </p:sp>
      <p:sp>
        <p:nvSpPr>
          <p:cNvPr id="250" name="Oval 40"/>
          <p:cNvSpPr>
            <a:spLocks noChangeArrowheads="1"/>
          </p:cNvSpPr>
          <p:nvPr/>
        </p:nvSpPr>
        <p:spPr bwMode="auto">
          <a:xfrm>
            <a:off x="2243209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1" name="Oval 40"/>
          <p:cNvSpPr>
            <a:spLocks noChangeArrowheads="1"/>
          </p:cNvSpPr>
          <p:nvPr/>
        </p:nvSpPr>
        <p:spPr bwMode="auto">
          <a:xfrm>
            <a:off x="2233985" y="450637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4" name="Oval 40"/>
          <p:cNvSpPr>
            <a:spLocks noChangeArrowheads="1"/>
          </p:cNvSpPr>
          <p:nvPr/>
        </p:nvSpPr>
        <p:spPr bwMode="auto">
          <a:xfrm>
            <a:off x="2241856" y="5774460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7" name="Oval 40"/>
          <p:cNvSpPr>
            <a:spLocks noChangeArrowheads="1"/>
          </p:cNvSpPr>
          <p:nvPr/>
        </p:nvSpPr>
        <p:spPr bwMode="auto">
          <a:xfrm>
            <a:off x="3134450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8" name="Oval 40"/>
          <p:cNvSpPr>
            <a:spLocks noChangeArrowheads="1"/>
          </p:cNvSpPr>
          <p:nvPr/>
        </p:nvSpPr>
        <p:spPr bwMode="auto">
          <a:xfrm>
            <a:off x="3125048" y="4515013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1" name="Oval 40"/>
          <p:cNvSpPr>
            <a:spLocks noChangeArrowheads="1"/>
          </p:cNvSpPr>
          <p:nvPr/>
        </p:nvSpPr>
        <p:spPr bwMode="auto">
          <a:xfrm>
            <a:off x="3116395" y="579653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0" name="AutoShape 4"/>
          <p:cNvSpPr>
            <a:spLocks noChangeArrowheads="1"/>
          </p:cNvSpPr>
          <p:nvPr/>
        </p:nvSpPr>
        <p:spPr bwMode="auto">
          <a:xfrm>
            <a:off x="5535878" y="4654291"/>
            <a:ext cx="705474" cy="863668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en-US" sz="1200" b="1" dirty="0" smtClean="0">
                <a:solidFill>
                  <a:srgbClr val="000000"/>
                </a:solidFill>
                <a:cs typeface="Arial" pitchFamily="34" charset="0"/>
              </a:rPr>
              <a:t>External</a:t>
            </a: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</a:p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RAM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93" name="Line 64"/>
          <p:cNvSpPr>
            <a:spLocks noChangeShapeType="1"/>
          </p:cNvSpPr>
          <p:nvPr/>
        </p:nvSpPr>
        <p:spPr bwMode="auto">
          <a:xfrm>
            <a:off x="5148065" y="5087852"/>
            <a:ext cx="360039" cy="2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4" name="Rounded Rectangle 303"/>
          <p:cNvSpPr/>
          <p:nvPr/>
        </p:nvSpPr>
        <p:spPr>
          <a:xfrm>
            <a:off x="2020840" y="2883130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ounded Rectangle 313"/>
          <p:cNvSpPr/>
          <p:nvPr/>
        </p:nvSpPr>
        <p:spPr>
          <a:xfrm>
            <a:off x="2184396" y="2883130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ounded Rectangle 315"/>
          <p:cNvSpPr/>
          <p:nvPr/>
        </p:nvSpPr>
        <p:spPr>
          <a:xfrm>
            <a:off x="2351569" y="2881287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ounded Rectangle 317"/>
          <p:cNvSpPr/>
          <p:nvPr/>
        </p:nvSpPr>
        <p:spPr>
          <a:xfrm>
            <a:off x="2501217" y="2881287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43629" y="336850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STM32F4X9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22" name="Rounded Rectangle 321"/>
          <p:cNvSpPr/>
          <p:nvPr/>
        </p:nvSpPr>
        <p:spPr>
          <a:xfrm>
            <a:off x="5508104" y="5672861"/>
            <a:ext cx="1450477" cy="6713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Graphical library</a:t>
            </a:r>
            <a:endParaRPr lang="en-US" dirty="0"/>
          </a:p>
        </p:txBody>
      </p:sp>
      <p:cxnSp>
        <p:nvCxnSpPr>
          <p:cNvPr id="26" name="Straight Connector 25"/>
          <p:cNvCxnSpPr>
            <a:stCxn id="29" idx="3"/>
          </p:cNvCxnSpPr>
          <p:nvPr/>
        </p:nvCxnSpPr>
        <p:spPr>
          <a:xfrm flipV="1">
            <a:off x="5128171" y="5774460"/>
            <a:ext cx="523949" cy="3324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>
            <a:off x="5148065" y="5888760"/>
            <a:ext cx="387813" cy="412151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ounded Rectangle 324"/>
          <p:cNvSpPr/>
          <p:nvPr/>
        </p:nvSpPr>
        <p:spPr bwMode="auto">
          <a:xfrm>
            <a:off x="8424559" y="4522219"/>
            <a:ext cx="507991" cy="631252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6" name="Pie 325"/>
          <p:cNvSpPr/>
          <p:nvPr/>
        </p:nvSpPr>
        <p:spPr bwMode="auto">
          <a:xfrm>
            <a:off x="7320379" y="4452943"/>
            <a:ext cx="934130" cy="960109"/>
          </a:xfrm>
          <a:prstGeom prst="pie">
            <a:avLst>
              <a:gd name="adj1" fmla="val 1271963"/>
              <a:gd name="adj2" fmla="val 9288734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8" name="Pie 327"/>
          <p:cNvSpPr/>
          <p:nvPr/>
        </p:nvSpPr>
        <p:spPr bwMode="auto">
          <a:xfrm rot="10800000">
            <a:off x="7344205" y="4405180"/>
            <a:ext cx="933140" cy="920981"/>
          </a:xfrm>
          <a:prstGeom prst="pie">
            <a:avLst>
              <a:gd name="adj1" fmla="val 5392725"/>
              <a:gd name="adj2" fmla="val 1209408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9" name="Rounded Rectangle 328"/>
          <p:cNvSpPr/>
          <p:nvPr/>
        </p:nvSpPr>
        <p:spPr bwMode="auto">
          <a:xfrm>
            <a:off x="6710714" y="4577815"/>
            <a:ext cx="468689" cy="475322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33" name="Picture 5" descr="C:\Documents and Settings\olivier ferrand\Desktop\Security-Camera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588" y="5023259"/>
            <a:ext cx="322910" cy="32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4" name="Picture 6" descr="C:\Documents and Settings\olivier ferrand\Desktop\internet-ampoule-electrique-reseau-icone-8566-12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615" y="4592072"/>
            <a:ext cx="295712" cy="29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5" name="Rounded Rectangle 334"/>
          <p:cNvSpPr/>
          <p:nvPr/>
        </p:nvSpPr>
        <p:spPr bwMode="auto">
          <a:xfrm>
            <a:off x="8424559" y="5285278"/>
            <a:ext cx="199303" cy="209247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6" name="Rounded Rectangle 335"/>
          <p:cNvSpPr/>
          <p:nvPr/>
        </p:nvSpPr>
        <p:spPr bwMode="auto">
          <a:xfrm>
            <a:off x="8729026" y="5284146"/>
            <a:ext cx="199303" cy="209247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0" name="Picture 339" descr="C:\Users\olivier ferrand\Desktop\DemoHMI\Element\icon_stm32f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654" y="4592072"/>
            <a:ext cx="446807" cy="44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1" name="Rounded Rectangle 340"/>
          <p:cNvSpPr/>
          <p:nvPr/>
        </p:nvSpPr>
        <p:spPr bwMode="auto">
          <a:xfrm>
            <a:off x="6734183" y="5241827"/>
            <a:ext cx="421752" cy="146566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5" name="Oval 344"/>
          <p:cNvSpPr/>
          <p:nvPr/>
        </p:nvSpPr>
        <p:spPr>
          <a:xfrm>
            <a:off x="7679828" y="5276181"/>
            <a:ext cx="45719" cy="4571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2" name="Straight Connector 351"/>
          <p:cNvCxnSpPr/>
          <p:nvPr/>
        </p:nvCxnSpPr>
        <p:spPr>
          <a:xfrm flipV="1">
            <a:off x="6241352" y="4124390"/>
            <a:ext cx="325214" cy="1001452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>
            <a:off x="6267314" y="5125841"/>
            <a:ext cx="299252" cy="392118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85250" y="5070238"/>
            <a:ext cx="1099311" cy="179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3193999" y="5845897"/>
            <a:ext cx="50900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3" name="Pie 102"/>
          <p:cNvSpPr/>
          <p:nvPr/>
        </p:nvSpPr>
        <p:spPr bwMode="auto">
          <a:xfrm rot="5400000">
            <a:off x="7279147" y="4446412"/>
            <a:ext cx="937907" cy="855443"/>
          </a:xfrm>
          <a:prstGeom prst="pie">
            <a:avLst>
              <a:gd name="adj1" fmla="val 3903481"/>
              <a:gd name="adj2" fmla="val 1080731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005659" y="5696816"/>
            <a:ext cx="106832" cy="2425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8483447" y="4907250"/>
            <a:ext cx="389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Bauhaus 93" pitchFamily="82" charset="0"/>
              </a:rPr>
              <a:t>-5C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09" name="Picture 4" descr="C:\Documents and Settings\olivier ferrand\Desktop\lalimentation-maison-maison-icone-8010-12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263" y="4576389"/>
            <a:ext cx="333285" cy="33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/>
          <p:cNvSpPr txBox="1"/>
          <p:nvPr/>
        </p:nvSpPr>
        <p:spPr>
          <a:xfrm>
            <a:off x="7441839" y="4139000"/>
            <a:ext cx="378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Bauhaus 93" pitchFamily="82" charset="0"/>
              </a:rPr>
              <a:t>14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13" name="Picture 4" descr="C:\Documents and Settings\olivier ferrand\Desktop\engine-24274_64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605" y="5311373"/>
            <a:ext cx="152143" cy="16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5" descr="C:\Documents and Settings\olivier ferrand\Desktop\info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788" y="5317505"/>
            <a:ext cx="170843" cy="17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15"/>
          <p:cNvSpPr txBox="1"/>
          <p:nvPr/>
        </p:nvSpPr>
        <p:spPr>
          <a:xfrm>
            <a:off x="6677436" y="5215082"/>
            <a:ext cx="6480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rgbClr val="FF0000"/>
                </a:solidFill>
                <a:latin typeface="Arial Black" pitchFamily="34" charset="0"/>
              </a:rPr>
              <a:t>ALARM</a:t>
            </a:r>
            <a:endParaRPr lang="en-US" sz="7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698046" y="4139002"/>
            <a:ext cx="1603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  <a:latin typeface="Bauhaus 93" pitchFamily="82" charset="0"/>
              </a:rPr>
              <a:t>: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781998" y="4139001"/>
            <a:ext cx="374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Bauhaus 93" pitchFamily="82" charset="0"/>
              </a:rPr>
              <a:t>21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grpSp>
        <p:nvGrpSpPr>
          <p:cNvPr id="124" name="Group 123"/>
          <p:cNvGrpSpPr/>
          <p:nvPr/>
        </p:nvGrpSpPr>
        <p:grpSpPr>
          <a:xfrm>
            <a:off x="1047846" y="1113569"/>
            <a:ext cx="2710729" cy="1571242"/>
            <a:chOff x="2555776" y="3001621"/>
            <a:chExt cx="3880454" cy="2360089"/>
          </a:xfrm>
        </p:grpSpPr>
        <p:pic>
          <p:nvPicPr>
            <p:cNvPr id="125" name="Picture 2" descr="C:\Documents and Settings\olivier ferrand\Desktop\Display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555776" y="3001621"/>
              <a:ext cx="3880454" cy="2360089"/>
            </a:xfrm>
            <a:prstGeom prst="rect">
              <a:avLst/>
            </a:prstGeom>
            <a:noFill/>
            <a:effectLst>
              <a:outerShdw blurRad="431800" dist="50800" sx="106000" sy="106000" algn="ctr" rotWithShape="0">
                <a:schemeClr val="tx1">
                  <a:alpha val="56000"/>
                </a:schemeClr>
              </a:outerShdw>
            </a:effectLst>
            <a:scene3d>
              <a:camera prst="orthographicFront"/>
              <a:lightRig rig="threePt" dir="t"/>
            </a:scene3d>
            <a:sp3d extrusionH="127000" prstMaterial="matte">
              <a:extrusionClr>
                <a:schemeClr val="bg1">
                  <a:lumMod val="50000"/>
                </a:schemeClr>
              </a:extrusionClr>
            </a:sp3d>
          </p:spPr>
        </p:pic>
        <p:sp>
          <p:nvSpPr>
            <p:cNvPr id="126" name="Rectangle 125"/>
            <p:cNvSpPr/>
            <p:nvPr/>
          </p:nvSpPr>
          <p:spPr>
            <a:xfrm>
              <a:off x="2699792" y="3140968"/>
              <a:ext cx="3600400" cy="19442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Display panel</a:t>
              </a:r>
              <a:endParaRPr lang="fr-FR" dirty="0"/>
            </a:p>
          </p:txBody>
        </p:sp>
      </p:grpSp>
      <p:cxnSp>
        <p:nvCxnSpPr>
          <p:cNvPr id="128" name="Straight Connector 127"/>
          <p:cNvCxnSpPr/>
          <p:nvPr/>
        </p:nvCxnSpPr>
        <p:spPr>
          <a:xfrm flipH="1">
            <a:off x="1576992" y="5557513"/>
            <a:ext cx="2091886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 flipV="1">
            <a:off x="1493655" y="4075474"/>
            <a:ext cx="10321" cy="14424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3153127" y="4047360"/>
            <a:ext cx="1" cy="4826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569213" y="4580231"/>
            <a:ext cx="1592373" cy="23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5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268" y="4524795"/>
            <a:ext cx="403326" cy="44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7" name="Straight Connector 136"/>
          <p:cNvCxnSpPr/>
          <p:nvPr/>
        </p:nvCxnSpPr>
        <p:spPr>
          <a:xfrm flipH="1">
            <a:off x="3192595" y="4075474"/>
            <a:ext cx="6405" cy="174917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563296" y="1347163"/>
            <a:ext cx="3362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Motion enhances the graphical user interface and allows better user experience</a:t>
            </a:r>
          </a:p>
        </p:txBody>
      </p:sp>
      <p:pic>
        <p:nvPicPr>
          <p:cNvPr id="92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592" y="1628800"/>
            <a:ext cx="674562" cy="696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493886"/>
            <a:ext cx="693823" cy="716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5595640" y="2225268"/>
            <a:ext cx="3362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Motion means building all or parts of the image from 10 to 25 new times each second</a:t>
            </a:r>
          </a:p>
        </p:txBody>
      </p:sp>
    </p:spTree>
    <p:extLst>
      <p:ext uri="{BB962C8B-B14F-4D97-AF65-F5344CB8AC3E}">
        <p14:creationId xmlns:p14="http://schemas.microsoft.com/office/powerpoint/2010/main" val="368746171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2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382 -0.00324 L -0.01198 -0.00324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animBg="1"/>
      <p:bldP spid="116" grpId="0"/>
      <p:bldP spid="117" grpId="0"/>
      <p:bldP spid="90" grpId="0"/>
      <p:bldP spid="9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26166" y="2909256"/>
            <a:ext cx="4680520" cy="3497263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Image Building </a:t>
            </a:r>
            <a:r>
              <a:rPr lang="fr-FR" dirty="0" err="1" smtClean="0"/>
              <a:t>process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err="1" smtClean="0"/>
              <a:t>Chrom</a:t>
            </a:r>
            <a:r>
              <a:rPr lang="fr-FR" dirty="0" smtClean="0"/>
              <a:t>-ART </a:t>
            </a:r>
            <a:r>
              <a:rPr lang="fr-FR" dirty="0" err="1" smtClean="0"/>
              <a:t>benefits</a:t>
            </a:r>
            <a:endParaRPr lang="en-US" dirty="0" smtClean="0"/>
          </a:p>
        </p:txBody>
      </p:sp>
      <p:sp>
        <p:nvSpPr>
          <p:cNvPr id="1533956" name="AutoShape 4"/>
          <p:cNvSpPr>
            <a:spLocks noChangeArrowheads="1"/>
          </p:cNvSpPr>
          <p:nvPr/>
        </p:nvSpPr>
        <p:spPr bwMode="auto">
          <a:xfrm>
            <a:off x="4364113" y="4426431"/>
            <a:ext cx="740664" cy="320040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SRAM</a:t>
            </a:r>
            <a:endParaRPr lang="fr-FR" sz="1200" b="1" dirty="0">
              <a:solidFill>
                <a:srgbClr val="000000"/>
              </a:solidFill>
              <a:cs typeface="Arial" pitchFamily="34" charset="0"/>
            </a:endParaRPr>
          </a:p>
          <a:p>
            <a:pPr algn="ctr" defTabSz="852488" eaLnBrk="0" hangingPunct="0">
              <a:defRPr/>
            </a:pPr>
            <a:r>
              <a:rPr lang="fr-FR" sz="1200" dirty="0" smtClean="0">
                <a:solidFill>
                  <a:srgbClr val="000000"/>
                </a:solidFill>
                <a:cs typeface="Arial" pitchFamily="34" charset="0"/>
              </a:rPr>
              <a:t>256KB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2614" name="Line 6"/>
          <p:cNvSpPr>
            <a:spLocks noChangeShapeType="1"/>
          </p:cNvSpPr>
          <p:nvPr/>
        </p:nvSpPr>
        <p:spPr bwMode="auto">
          <a:xfrm>
            <a:off x="1510853" y="4204704"/>
            <a:ext cx="5160" cy="1623684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5" name="Line 7"/>
          <p:cNvSpPr>
            <a:spLocks noChangeShapeType="1"/>
          </p:cNvSpPr>
          <p:nvPr/>
        </p:nvSpPr>
        <p:spPr bwMode="auto">
          <a:xfrm>
            <a:off x="1189373" y="4204704"/>
            <a:ext cx="9223" cy="1673530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3977" name="AutoShape 25"/>
          <p:cNvSpPr>
            <a:spLocks noChangeArrowheads="1"/>
          </p:cNvSpPr>
          <p:nvPr/>
        </p:nvSpPr>
        <p:spPr bwMode="auto">
          <a:xfrm>
            <a:off x="837110" y="3072954"/>
            <a:ext cx="909637" cy="960437"/>
          </a:xfrm>
          <a:prstGeom prst="flowChartAlternateProcess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fr-FR" sz="1100" b="1" dirty="0" smtClean="0">
                <a:solidFill>
                  <a:srgbClr val="000000"/>
                </a:solidFill>
              </a:rPr>
              <a:t>CORTEX-M4</a:t>
            </a:r>
          </a:p>
          <a:p>
            <a:pPr algn="ctr" defTabSz="852488" eaLnBrk="0" hangingPunct="0">
              <a:defRPr/>
            </a:pPr>
            <a:endParaRPr lang="fr-FR" sz="1100" b="1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endParaRPr lang="fr-FR" sz="1100" b="1" dirty="0">
              <a:solidFill>
                <a:srgbClr val="000000"/>
              </a:solidFill>
            </a:endParaRPr>
          </a:p>
        </p:txBody>
      </p:sp>
      <p:sp>
        <p:nvSpPr>
          <p:cNvPr id="22572" name="Text Box 54"/>
          <p:cNvSpPr txBox="1">
            <a:spLocks noChangeArrowheads="1"/>
          </p:cNvSpPr>
          <p:nvPr/>
        </p:nvSpPr>
        <p:spPr bwMode="auto">
          <a:xfrm>
            <a:off x="3177599" y="5660160"/>
            <a:ext cx="5064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D-Code</a:t>
            </a:r>
          </a:p>
        </p:txBody>
      </p:sp>
      <p:sp>
        <p:nvSpPr>
          <p:cNvPr id="22598" name="Line 34"/>
          <p:cNvSpPr>
            <a:spLocks noChangeShapeType="1"/>
          </p:cNvSpPr>
          <p:nvPr/>
        </p:nvSpPr>
        <p:spPr bwMode="auto">
          <a:xfrm flipH="1">
            <a:off x="2315255" y="4204704"/>
            <a:ext cx="4153" cy="1678351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3970" name="AutoShape 18"/>
          <p:cNvSpPr>
            <a:spLocks noChangeArrowheads="1"/>
          </p:cNvSpPr>
          <p:nvPr/>
        </p:nvSpPr>
        <p:spPr bwMode="auto">
          <a:xfrm rot="16200000">
            <a:off x="3516475" y="5540088"/>
            <a:ext cx="725527" cy="313457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85109" tIns="68089" rIns="85109" bIns="42553" anchor="ctr"/>
          <a:lstStyle/>
          <a:p>
            <a:pPr algn="ctr" defTabSz="852488" eaLnBrk="0" hangingPunct="0">
              <a:defRPr/>
            </a:pPr>
            <a:r>
              <a:rPr lang="en-US" sz="900" b="1" dirty="0">
                <a:solidFill>
                  <a:srgbClr val="000000"/>
                </a:solidFill>
                <a:cs typeface="Arial" pitchFamily="34" charset="0"/>
              </a:rPr>
              <a:t>ART</a:t>
            </a:r>
          </a:p>
          <a:p>
            <a:pPr algn="ctr" defTabSz="852488" eaLnBrk="0" hangingPunct="0">
              <a:defRPr/>
            </a:pPr>
            <a:r>
              <a:rPr lang="en-US" sz="900" b="1" dirty="0">
                <a:solidFill>
                  <a:srgbClr val="000000"/>
                </a:solidFill>
                <a:cs typeface="Arial" pitchFamily="34" charset="0"/>
              </a:rPr>
              <a:t>Accelerator</a:t>
            </a:r>
          </a:p>
        </p:txBody>
      </p:sp>
      <p:sp>
        <p:nvSpPr>
          <p:cNvPr id="22571" name="Text Box 53"/>
          <p:cNvSpPr txBox="1">
            <a:spLocks noChangeArrowheads="1"/>
          </p:cNvSpPr>
          <p:nvPr/>
        </p:nvSpPr>
        <p:spPr bwMode="auto">
          <a:xfrm>
            <a:off x="3201248" y="5349975"/>
            <a:ext cx="473626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I-Code</a:t>
            </a:r>
          </a:p>
        </p:txBody>
      </p:sp>
      <p:sp>
        <p:nvSpPr>
          <p:cNvPr id="1534016" name="Line 64"/>
          <p:cNvSpPr>
            <a:spLocks noChangeShapeType="1"/>
          </p:cNvSpPr>
          <p:nvPr/>
        </p:nvSpPr>
        <p:spPr bwMode="auto">
          <a:xfrm>
            <a:off x="4035968" y="5696816"/>
            <a:ext cx="40662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442590" y="5349975"/>
            <a:ext cx="685581" cy="85561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200" b="1" dirty="0" smtClean="0"/>
          </a:p>
          <a:p>
            <a:pPr algn="ctr"/>
            <a:r>
              <a:rPr lang="fr-FR" sz="1200" b="1" dirty="0" smtClean="0"/>
              <a:t>2 MB Flash</a:t>
            </a:r>
            <a:endParaRPr lang="en-US" sz="1200" b="1" dirty="0"/>
          </a:p>
        </p:txBody>
      </p:sp>
      <p:sp>
        <p:nvSpPr>
          <p:cNvPr id="127" name="AutoShape 8"/>
          <p:cNvSpPr>
            <a:spLocks noChangeArrowheads="1"/>
          </p:cNvSpPr>
          <p:nvPr/>
        </p:nvSpPr>
        <p:spPr bwMode="auto">
          <a:xfrm>
            <a:off x="4384561" y="4918278"/>
            <a:ext cx="743610" cy="323850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FMC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40" name="Group 66"/>
          <p:cNvGrpSpPr>
            <a:grpSpLocks/>
          </p:cNvGrpSpPr>
          <p:nvPr/>
        </p:nvGrpSpPr>
        <p:grpSpPr bwMode="auto">
          <a:xfrm>
            <a:off x="1845148" y="3091808"/>
            <a:ext cx="881062" cy="962025"/>
            <a:chOff x="983" y="1043"/>
            <a:chExt cx="662" cy="766"/>
          </a:xfrm>
        </p:grpSpPr>
        <p:sp>
          <p:nvSpPr>
            <p:cNvPr id="141" name="AutoShape 67"/>
            <p:cNvSpPr>
              <a:spLocks noChangeArrowheads="1"/>
            </p:cNvSpPr>
            <p:nvPr/>
          </p:nvSpPr>
          <p:spPr bwMode="auto">
            <a:xfrm>
              <a:off x="983" y="1043"/>
              <a:ext cx="653" cy="551"/>
            </a:xfrm>
            <a:prstGeom prst="flowChartAlternateProcess">
              <a:avLst/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lIns="85109" tIns="42553" rIns="85109" bIns="42553" anchor="ctr"/>
            <a:lstStyle/>
            <a:p>
              <a:pPr algn="ctr" defTabSz="852488" eaLnBrk="0" hangingPunct="0">
                <a:defRPr/>
              </a:pPr>
              <a:endParaRPr lang="fr-FR" sz="12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r>
                <a:rPr lang="fr-FR" sz="1100" b="1" dirty="0" smtClean="0">
                  <a:solidFill>
                    <a:srgbClr val="000000"/>
                  </a:solidFill>
                </a:rPr>
                <a:t>LCD-TFT</a:t>
              </a:r>
              <a:endParaRPr lang="fr-FR" sz="11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r>
                <a:rPr lang="fr-FR" sz="1050" b="1" dirty="0" err="1" smtClean="0">
                  <a:solidFill>
                    <a:srgbClr val="000000"/>
                  </a:solidFill>
                </a:rPr>
                <a:t>controller</a:t>
              </a:r>
              <a:endParaRPr lang="en-US" sz="105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2" name="AutoShape 68"/>
            <p:cNvSpPr>
              <a:spLocks noChangeArrowheads="1"/>
            </p:cNvSpPr>
            <p:nvPr/>
          </p:nvSpPr>
          <p:spPr bwMode="auto">
            <a:xfrm>
              <a:off x="990" y="1625"/>
              <a:ext cx="655" cy="184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lIns="85109" tIns="68089" rIns="85109" bIns="42553" anchor="ctr"/>
            <a:lstStyle/>
            <a:p>
              <a:pPr algn="ctr" defTabSz="852488" eaLnBrk="0" hangingPunct="0">
                <a:defRPr/>
              </a:pPr>
              <a:r>
                <a:rPr lang="en-US" sz="900" b="1" dirty="0" smtClean="0">
                  <a:solidFill>
                    <a:srgbClr val="000000"/>
                  </a:solidFill>
                  <a:cs typeface="Arial" pitchFamily="34" charset="0"/>
                </a:rPr>
                <a:t>FIFO</a:t>
              </a:r>
              <a:endParaRPr lang="en-US" sz="900" b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pSp>
        <p:nvGrpSpPr>
          <p:cNvPr id="143" name="Group 66"/>
          <p:cNvGrpSpPr>
            <a:grpSpLocks/>
          </p:cNvGrpSpPr>
          <p:nvPr/>
        </p:nvGrpSpPr>
        <p:grpSpPr bwMode="auto">
          <a:xfrm>
            <a:off x="2753811" y="3085335"/>
            <a:ext cx="881062" cy="962025"/>
            <a:chOff x="983" y="1043"/>
            <a:chExt cx="662" cy="766"/>
          </a:xfrm>
        </p:grpSpPr>
        <p:sp>
          <p:nvSpPr>
            <p:cNvPr id="144" name="AutoShape 67"/>
            <p:cNvSpPr>
              <a:spLocks noChangeArrowheads="1"/>
            </p:cNvSpPr>
            <p:nvPr/>
          </p:nvSpPr>
          <p:spPr bwMode="auto">
            <a:xfrm>
              <a:off x="983" y="1043"/>
              <a:ext cx="653" cy="551"/>
            </a:xfrm>
            <a:prstGeom prst="flowChartAlternateProcess">
              <a:avLst/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lIns="85109" tIns="42553" rIns="85109" bIns="42553" anchor="ctr"/>
            <a:lstStyle/>
            <a:p>
              <a:pPr algn="ctr" defTabSz="852488" eaLnBrk="0" hangingPunct="0">
                <a:defRPr/>
              </a:pPr>
              <a:endParaRPr lang="fr-FR" sz="12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fr-FR" sz="1100" b="1" dirty="0" smtClean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r>
                <a:rPr lang="fr-FR" sz="1100" b="1" dirty="0" err="1" smtClean="0">
                  <a:solidFill>
                    <a:srgbClr val="000000"/>
                  </a:solidFill>
                </a:rPr>
                <a:t>Chrom</a:t>
              </a:r>
              <a:r>
                <a:rPr lang="fr-FR" sz="1100" b="1" dirty="0" smtClean="0">
                  <a:solidFill>
                    <a:srgbClr val="000000"/>
                  </a:solidFill>
                </a:rPr>
                <a:t>-ART</a:t>
              </a:r>
            </a:p>
            <a:p>
              <a:pPr algn="ctr" defTabSz="852488" eaLnBrk="0" hangingPunct="0">
                <a:defRPr/>
              </a:pPr>
              <a:r>
                <a:rPr lang="fr-FR" sz="1100" b="1" dirty="0" err="1" smtClean="0">
                  <a:solidFill>
                    <a:srgbClr val="000000"/>
                  </a:solidFill>
                </a:rPr>
                <a:t>accelerator</a:t>
              </a:r>
              <a:endParaRPr lang="fr-FR" sz="11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en-US" sz="1050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5" name="AutoShape 68"/>
            <p:cNvSpPr>
              <a:spLocks noChangeArrowheads="1"/>
            </p:cNvSpPr>
            <p:nvPr/>
          </p:nvSpPr>
          <p:spPr bwMode="auto">
            <a:xfrm>
              <a:off x="990" y="1625"/>
              <a:ext cx="655" cy="184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lIns="85109" tIns="68089" rIns="85109" bIns="42553" anchor="ctr"/>
            <a:lstStyle/>
            <a:p>
              <a:pPr algn="ctr" defTabSz="852488" eaLnBrk="0" hangingPunct="0">
                <a:defRPr/>
              </a:pPr>
              <a:r>
                <a:rPr lang="en-US" sz="900" b="1" dirty="0" smtClean="0">
                  <a:solidFill>
                    <a:srgbClr val="000000"/>
                  </a:solidFill>
                  <a:cs typeface="Arial" pitchFamily="34" charset="0"/>
                </a:rPr>
                <a:t>FIFO</a:t>
              </a:r>
              <a:endParaRPr lang="en-US" sz="900" b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146" name="Line 31"/>
          <p:cNvSpPr>
            <a:spLocks noChangeShapeType="1"/>
          </p:cNvSpPr>
          <p:nvPr/>
        </p:nvSpPr>
        <p:spPr bwMode="auto">
          <a:xfrm>
            <a:off x="3192595" y="4204705"/>
            <a:ext cx="1404" cy="1673528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65" name="AutoShape 20"/>
          <p:cNvCxnSpPr>
            <a:cxnSpLocks noChangeShapeType="1"/>
          </p:cNvCxnSpPr>
          <p:nvPr/>
        </p:nvCxnSpPr>
        <p:spPr bwMode="auto">
          <a:xfrm flipH="1">
            <a:off x="1198602" y="5551795"/>
            <a:ext cx="2485422" cy="0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67" name="AutoShape 20"/>
          <p:cNvCxnSpPr>
            <a:cxnSpLocks noChangeShapeType="1"/>
            <a:endCxn id="203" idx="2"/>
          </p:cNvCxnSpPr>
          <p:nvPr/>
        </p:nvCxnSpPr>
        <p:spPr bwMode="auto">
          <a:xfrm flipH="1">
            <a:off x="1122399" y="5852555"/>
            <a:ext cx="2561625" cy="0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68" name="AutoShape 20"/>
          <p:cNvCxnSpPr>
            <a:cxnSpLocks noChangeShapeType="1"/>
            <a:endCxn id="205" idx="2"/>
          </p:cNvCxnSpPr>
          <p:nvPr/>
        </p:nvCxnSpPr>
        <p:spPr bwMode="auto">
          <a:xfrm flipH="1">
            <a:off x="1122397" y="5084396"/>
            <a:ext cx="3176177" cy="3458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96" name="AutoShape 20"/>
          <p:cNvCxnSpPr>
            <a:cxnSpLocks noChangeShapeType="1"/>
            <a:endCxn id="204" idx="2"/>
          </p:cNvCxnSpPr>
          <p:nvPr/>
        </p:nvCxnSpPr>
        <p:spPr bwMode="auto">
          <a:xfrm flipH="1" flipV="1">
            <a:off x="1113174" y="4584089"/>
            <a:ext cx="3185400" cy="2362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sp>
        <p:nvSpPr>
          <p:cNvPr id="201" name="Oval 40"/>
          <p:cNvSpPr>
            <a:spLocks noChangeArrowheads="1"/>
          </p:cNvSpPr>
          <p:nvPr/>
        </p:nvSpPr>
        <p:spPr bwMode="auto">
          <a:xfrm>
            <a:off x="1430588" y="4505533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2" name="Oval 40"/>
          <p:cNvSpPr>
            <a:spLocks noChangeArrowheads="1"/>
          </p:cNvSpPr>
          <p:nvPr/>
        </p:nvSpPr>
        <p:spPr bwMode="auto">
          <a:xfrm>
            <a:off x="1429492" y="501059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3" name="Oval 40"/>
          <p:cNvSpPr>
            <a:spLocks noChangeArrowheads="1"/>
          </p:cNvSpPr>
          <p:nvPr/>
        </p:nvSpPr>
        <p:spPr bwMode="auto">
          <a:xfrm>
            <a:off x="1122399" y="5781117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4" name="Oval 40"/>
          <p:cNvSpPr>
            <a:spLocks noChangeArrowheads="1"/>
          </p:cNvSpPr>
          <p:nvPr/>
        </p:nvSpPr>
        <p:spPr bwMode="auto">
          <a:xfrm>
            <a:off x="1113174" y="4512651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5" name="Oval 40"/>
          <p:cNvSpPr>
            <a:spLocks noChangeArrowheads="1"/>
          </p:cNvSpPr>
          <p:nvPr/>
        </p:nvSpPr>
        <p:spPr bwMode="auto">
          <a:xfrm>
            <a:off x="1122397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6" name="Oval 40"/>
          <p:cNvSpPr>
            <a:spLocks noChangeArrowheads="1"/>
          </p:cNvSpPr>
          <p:nvPr/>
        </p:nvSpPr>
        <p:spPr bwMode="auto">
          <a:xfrm>
            <a:off x="1430588" y="549631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3" name="Text Box 27"/>
          <p:cNvSpPr txBox="1">
            <a:spLocks noChangeArrowheads="1"/>
          </p:cNvSpPr>
          <p:nvPr/>
        </p:nvSpPr>
        <p:spPr bwMode="auto">
          <a:xfrm rot="-5400000">
            <a:off x="792662" y="4124898"/>
            <a:ext cx="53498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D-Bus</a:t>
            </a:r>
          </a:p>
        </p:txBody>
      </p:sp>
      <p:sp>
        <p:nvSpPr>
          <p:cNvPr id="215" name="Text Box 26"/>
          <p:cNvSpPr txBox="1">
            <a:spLocks noChangeArrowheads="1"/>
          </p:cNvSpPr>
          <p:nvPr/>
        </p:nvSpPr>
        <p:spPr bwMode="auto">
          <a:xfrm rot="-5400000">
            <a:off x="1106985" y="4134374"/>
            <a:ext cx="4953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I-Bus</a:t>
            </a:r>
          </a:p>
        </p:txBody>
      </p:sp>
      <p:sp>
        <p:nvSpPr>
          <p:cNvPr id="250" name="Oval 40"/>
          <p:cNvSpPr>
            <a:spLocks noChangeArrowheads="1"/>
          </p:cNvSpPr>
          <p:nvPr/>
        </p:nvSpPr>
        <p:spPr bwMode="auto">
          <a:xfrm>
            <a:off x="2243209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1" name="Oval 40"/>
          <p:cNvSpPr>
            <a:spLocks noChangeArrowheads="1"/>
          </p:cNvSpPr>
          <p:nvPr/>
        </p:nvSpPr>
        <p:spPr bwMode="auto">
          <a:xfrm>
            <a:off x="2233985" y="450637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4" name="Oval 40"/>
          <p:cNvSpPr>
            <a:spLocks noChangeArrowheads="1"/>
          </p:cNvSpPr>
          <p:nvPr/>
        </p:nvSpPr>
        <p:spPr bwMode="auto">
          <a:xfrm>
            <a:off x="2241856" y="5774460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7" name="Oval 40"/>
          <p:cNvSpPr>
            <a:spLocks noChangeArrowheads="1"/>
          </p:cNvSpPr>
          <p:nvPr/>
        </p:nvSpPr>
        <p:spPr bwMode="auto">
          <a:xfrm>
            <a:off x="3134450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8" name="Oval 40"/>
          <p:cNvSpPr>
            <a:spLocks noChangeArrowheads="1"/>
          </p:cNvSpPr>
          <p:nvPr/>
        </p:nvSpPr>
        <p:spPr bwMode="auto">
          <a:xfrm>
            <a:off x="3125048" y="4515013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1" name="Oval 40"/>
          <p:cNvSpPr>
            <a:spLocks noChangeArrowheads="1"/>
          </p:cNvSpPr>
          <p:nvPr/>
        </p:nvSpPr>
        <p:spPr bwMode="auto">
          <a:xfrm>
            <a:off x="3116395" y="579653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0" name="AutoShape 4"/>
          <p:cNvSpPr>
            <a:spLocks noChangeArrowheads="1"/>
          </p:cNvSpPr>
          <p:nvPr/>
        </p:nvSpPr>
        <p:spPr bwMode="auto">
          <a:xfrm>
            <a:off x="5535878" y="4654291"/>
            <a:ext cx="705474" cy="863668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en-US" sz="1200" b="1" dirty="0" smtClean="0">
                <a:solidFill>
                  <a:srgbClr val="000000"/>
                </a:solidFill>
                <a:cs typeface="Arial" pitchFamily="34" charset="0"/>
              </a:rPr>
              <a:t>External</a:t>
            </a: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</a:p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RAM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93" name="Line 64"/>
          <p:cNvSpPr>
            <a:spLocks noChangeShapeType="1"/>
          </p:cNvSpPr>
          <p:nvPr/>
        </p:nvSpPr>
        <p:spPr bwMode="auto">
          <a:xfrm>
            <a:off x="5148065" y="5087852"/>
            <a:ext cx="360039" cy="2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4" name="Rounded Rectangle 303"/>
          <p:cNvSpPr/>
          <p:nvPr/>
        </p:nvSpPr>
        <p:spPr>
          <a:xfrm>
            <a:off x="2020840" y="2883130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ounded Rectangle 313"/>
          <p:cNvSpPr/>
          <p:nvPr/>
        </p:nvSpPr>
        <p:spPr>
          <a:xfrm>
            <a:off x="2184396" y="2883130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ounded Rectangle 315"/>
          <p:cNvSpPr/>
          <p:nvPr/>
        </p:nvSpPr>
        <p:spPr>
          <a:xfrm>
            <a:off x="2351569" y="2881287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ounded Rectangle 317"/>
          <p:cNvSpPr/>
          <p:nvPr/>
        </p:nvSpPr>
        <p:spPr>
          <a:xfrm>
            <a:off x="2501217" y="2881287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43629" y="336850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STM32F4X9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352" name="Straight Connector 351"/>
          <p:cNvCxnSpPr/>
          <p:nvPr/>
        </p:nvCxnSpPr>
        <p:spPr>
          <a:xfrm flipV="1">
            <a:off x="6241352" y="4124390"/>
            <a:ext cx="325214" cy="1001452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>
            <a:off x="6267314" y="5125841"/>
            <a:ext cx="299252" cy="392118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85250" y="5070238"/>
            <a:ext cx="1099311" cy="179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3201248" y="5845897"/>
            <a:ext cx="50900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24" name="Group 123"/>
          <p:cNvGrpSpPr/>
          <p:nvPr/>
        </p:nvGrpSpPr>
        <p:grpSpPr>
          <a:xfrm>
            <a:off x="1047846" y="1113569"/>
            <a:ext cx="2710729" cy="1571242"/>
            <a:chOff x="2555776" y="3001621"/>
            <a:chExt cx="3880454" cy="2360089"/>
          </a:xfrm>
        </p:grpSpPr>
        <p:pic>
          <p:nvPicPr>
            <p:cNvPr id="125" name="Picture 2" descr="C:\Documents and Settings\olivier ferrand\Desktop\Display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55776" y="3001621"/>
              <a:ext cx="3880454" cy="2360089"/>
            </a:xfrm>
            <a:prstGeom prst="rect">
              <a:avLst/>
            </a:prstGeom>
            <a:noFill/>
            <a:effectLst>
              <a:outerShdw blurRad="431800" dist="50800" sx="106000" sy="106000" algn="ctr" rotWithShape="0">
                <a:schemeClr val="tx1">
                  <a:alpha val="56000"/>
                </a:schemeClr>
              </a:outerShdw>
            </a:effectLst>
            <a:scene3d>
              <a:camera prst="orthographicFront"/>
              <a:lightRig rig="threePt" dir="t"/>
            </a:scene3d>
            <a:sp3d extrusionH="127000" prstMaterial="matte">
              <a:extrusionClr>
                <a:schemeClr val="bg1">
                  <a:lumMod val="50000"/>
                </a:schemeClr>
              </a:extrusionClr>
            </a:sp3d>
          </p:spPr>
        </p:pic>
        <p:sp>
          <p:nvSpPr>
            <p:cNvPr id="126" name="Rectangle 125"/>
            <p:cNvSpPr/>
            <p:nvPr/>
          </p:nvSpPr>
          <p:spPr>
            <a:xfrm>
              <a:off x="2699792" y="3140968"/>
              <a:ext cx="3600400" cy="19442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Display panel</a:t>
              </a:r>
              <a:endParaRPr lang="fr-FR" dirty="0"/>
            </a:p>
          </p:txBody>
        </p:sp>
      </p:grpSp>
      <p:cxnSp>
        <p:nvCxnSpPr>
          <p:cNvPr id="128" name="Straight Connector 127"/>
          <p:cNvCxnSpPr/>
          <p:nvPr/>
        </p:nvCxnSpPr>
        <p:spPr>
          <a:xfrm flipH="1">
            <a:off x="1576992" y="5557513"/>
            <a:ext cx="2091886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 flipV="1">
            <a:off x="1493655" y="4075474"/>
            <a:ext cx="10321" cy="14424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3161567" y="4071880"/>
            <a:ext cx="1" cy="4826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569213" y="4580231"/>
            <a:ext cx="1592373" cy="23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3192595" y="4079210"/>
            <a:ext cx="6405" cy="174917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5" y="2500712"/>
            <a:ext cx="674562" cy="696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5" y="2462443"/>
            <a:ext cx="693823" cy="716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Flowchart: Collate 97"/>
          <p:cNvSpPr/>
          <p:nvPr/>
        </p:nvSpPr>
        <p:spPr>
          <a:xfrm>
            <a:off x="1539188" y="3002310"/>
            <a:ext cx="144016" cy="211389"/>
          </a:xfrm>
          <a:prstGeom prst="flowChartCollat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615740" y="1229012"/>
            <a:ext cx="4421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 addition to graphics and display, CPU must handle tasks related to the main application.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634176" y="1752232"/>
            <a:ext cx="427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CPU limitation prevents high quality applications with an enhanced graphical user interface</a:t>
            </a:r>
            <a:r>
              <a:rPr lang="fr-FR" sz="1400" dirty="0" smtClean="0"/>
              <a:t>.</a:t>
            </a:r>
          </a:p>
        </p:txBody>
      </p:sp>
      <p:cxnSp>
        <p:nvCxnSpPr>
          <p:cNvPr id="95" name="Straight Connector 94"/>
          <p:cNvCxnSpPr/>
          <p:nvPr/>
        </p:nvCxnSpPr>
        <p:spPr>
          <a:xfrm flipH="1">
            <a:off x="1152899" y="5857561"/>
            <a:ext cx="253358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39066" y="316430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2"/>
                </a:solidFill>
              </a:rPr>
              <a:t>typical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flipH="1">
            <a:off x="1187579" y="4058408"/>
            <a:ext cx="6405" cy="174917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220998" y="5071135"/>
            <a:ext cx="3061877" cy="2091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715789" y="5430450"/>
            <a:ext cx="688193" cy="532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Flash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412421" y="2351925"/>
            <a:ext cx="381591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Chrom-ART offloads the CPU</a:t>
            </a:r>
          </a:p>
          <a:p>
            <a:r>
              <a:rPr lang="en-US" sz="1400" dirty="0" smtClean="0"/>
              <a:t>It is able to perform copies, pixel format conversion and blending 2 times faster than the CPU itself</a:t>
            </a:r>
          </a:p>
          <a:p>
            <a:endParaRPr lang="fr-FR" sz="800" dirty="0" smtClean="0"/>
          </a:p>
          <a:p>
            <a:r>
              <a:rPr lang="en-US" sz="1400" dirty="0" smtClean="0"/>
              <a:t>Coupled with high performance cortex-M4 and ART-accelerator it is </a:t>
            </a:r>
            <a:r>
              <a:rPr lang="en-US" sz="1400" b="1" u="sng" dirty="0" smtClean="0"/>
              <a:t>enabling quality applications with enhanced GUIs</a:t>
            </a:r>
          </a:p>
        </p:txBody>
      </p:sp>
      <p:sp>
        <p:nvSpPr>
          <p:cNvPr id="102" name="Flowchart: Collate 101"/>
          <p:cNvSpPr/>
          <p:nvPr/>
        </p:nvSpPr>
        <p:spPr>
          <a:xfrm>
            <a:off x="3358803" y="2967259"/>
            <a:ext cx="144016" cy="211389"/>
          </a:xfrm>
          <a:prstGeom prst="flowChartCollat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6878" y="3408008"/>
            <a:ext cx="9973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52488" eaLnBrk="0" hangingPunct="0">
              <a:defRPr/>
            </a:pPr>
            <a:r>
              <a:rPr lang="fr-FR" sz="1200" dirty="0">
                <a:solidFill>
                  <a:srgbClr val="000000"/>
                </a:solidFill>
              </a:rPr>
              <a:t>180MHz</a:t>
            </a:r>
          </a:p>
          <a:p>
            <a:pPr algn="ctr" defTabSz="852488" eaLnBrk="0" hangingPunct="0">
              <a:defRPr/>
            </a:pPr>
            <a:r>
              <a:rPr lang="fr-FR" sz="1200" dirty="0">
                <a:solidFill>
                  <a:srgbClr val="000000"/>
                </a:solidFill>
              </a:rPr>
              <a:t>FPU &amp; </a:t>
            </a:r>
            <a:r>
              <a:rPr lang="fr-FR" sz="1200" dirty="0" smtClean="0">
                <a:solidFill>
                  <a:srgbClr val="000000"/>
                </a:solidFill>
              </a:rPr>
              <a:t>DSP</a:t>
            </a:r>
            <a:endParaRPr lang="en-US" sz="12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104" name="Picture 2" descr="C:\Documents and Settings\olivier ferrand\Desktop\backgroun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566" y="4124390"/>
            <a:ext cx="2426954" cy="14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ounded Rectangle 104"/>
          <p:cNvSpPr/>
          <p:nvPr/>
        </p:nvSpPr>
        <p:spPr bwMode="auto">
          <a:xfrm>
            <a:off x="8424559" y="4503005"/>
            <a:ext cx="507991" cy="631252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6" name="Pie 105"/>
          <p:cNvSpPr/>
          <p:nvPr/>
        </p:nvSpPr>
        <p:spPr bwMode="auto">
          <a:xfrm>
            <a:off x="7320379" y="4433729"/>
            <a:ext cx="934130" cy="960109"/>
          </a:xfrm>
          <a:prstGeom prst="pie">
            <a:avLst>
              <a:gd name="adj1" fmla="val 1271963"/>
              <a:gd name="adj2" fmla="val 9288734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7" name="Pie 106"/>
          <p:cNvSpPr/>
          <p:nvPr/>
        </p:nvSpPr>
        <p:spPr bwMode="auto">
          <a:xfrm rot="10800000">
            <a:off x="7344205" y="4385966"/>
            <a:ext cx="933140" cy="920981"/>
          </a:xfrm>
          <a:prstGeom prst="pie">
            <a:avLst>
              <a:gd name="adj1" fmla="val 5392725"/>
              <a:gd name="adj2" fmla="val 1209408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0" name="Rounded Rectangle 109"/>
          <p:cNvSpPr/>
          <p:nvPr/>
        </p:nvSpPr>
        <p:spPr bwMode="auto">
          <a:xfrm>
            <a:off x="6710714" y="4558601"/>
            <a:ext cx="468689" cy="475322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1" name="Picture 5" descr="C:\Documents and Settings\olivier ferrand\Desktop\Security-Camera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588" y="5004045"/>
            <a:ext cx="322910" cy="32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C:\Documents and Settings\olivier ferrand\Desktop\internet-ampoule-electrique-reseau-icone-8566-12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615" y="4572858"/>
            <a:ext cx="295712" cy="29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Rounded Rectangle 118"/>
          <p:cNvSpPr/>
          <p:nvPr/>
        </p:nvSpPr>
        <p:spPr bwMode="auto">
          <a:xfrm>
            <a:off x="8424559" y="5266064"/>
            <a:ext cx="199303" cy="209247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Rounded Rectangle 119"/>
          <p:cNvSpPr/>
          <p:nvPr/>
        </p:nvSpPr>
        <p:spPr bwMode="auto">
          <a:xfrm>
            <a:off x="8729026" y="5264932"/>
            <a:ext cx="199303" cy="209247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1" name="Picture 120" descr="C:\Users\olivier ferrand\Desktop\DemoHMI\Element\icon_stm32f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654" y="4572858"/>
            <a:ext cx="446807" cy="44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ounded Rectangle 121"/>
          <p:cNvSpPr/>
          <p:nvPr/>
        </p:nvSpPr>
        <p:spPr bwMode="auto">
          <a:xfrm>
            <a:off x="6734183" y="5222613"/>
            <a:ext cx="421752" cy="146566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3" name="Oval 122"/>
          <p:cNvSpPr/>
          <p:nvPr/>
        </p:nvSpPr>
        <p:spPr>
          <a:xfrm>
            <a:off x="7679828" y="5256967"/>
            <a:ext cx="45719" cy="4571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Pie 132"/>
          <p:cNvSpPr/>
          <p:nvPr/>
        </p:nvSpPr>
        <p:spPr bwMode="auto">
          <a:xfrm rot="5400000">
            <a:off x="7279147" y="4427198"/>
            <a:ext cx="937907" cy="855443"/>
          </a:xfrm>
          <a:prstGeom prst="pie">
            <a:avLst>
              <a:gd name="adj1" fmla="val 3903481"/>
              <a:gd name="adj2" fmla="val 1080731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8483447" y="4888036"/>
            <a:ext cx="389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Bauhaus 93" pitchFamily="82" charset="0"/>
              </a:rPr>
              <a:t>-5C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36" name="Picture 4" descr="C:\Documents and Settings\olivier ferrand\Desktop\lalimentation-maison-maison-icone-8010-128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263" y="4557175"/>
            <a:ext cx="333285" cy="33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TextBox 137"/>
          <p:cNvSpPr txBox="1"/>
          <p:nvPr/>
        </p:nvSpPr>
        <p:spPr>
          <a:xfrm>
            <a:off x="7441839" y="4119786"/>
            <a:ext cx="378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Bauhaus 93" pitchFamily="82" charset="0"/>
              </a:rPr>
              <a:t>14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39" name="Picture 4" descr="C:\Documents and Settings\olivier ferrand\Desktop\engine-24274_64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605" y="5292159"/>
            <a:ext cx="152143" cy="16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5" descr="C:\Documents and Settings\olivier ferrand\Desktop\info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788" y="5298291"/>
            <a:ext cx="170843" cy="17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TextBox 147"/>
          <p:cNvSpPr txBox="1"/>
          <p:nvPr/>
        </p:nvSpPr>
        <p:spPr>
          <a:xfrm>
            <a:off x="6677436" y="5195868"/>
            <a:ext cx="6480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rgbClr val="FF0000"/>
                </a:solidFill>
                <a:latin typeface="Arial Black" pitchFamily="34" charset="0"/>
              </a:rPr>
              <a:t>ALARM</a:t>
            </a:r>
            <a:endParaRPr lang="en-US" sz="7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698046" y="4119788"/>
            <a:ext cx="1603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  <a:latin typeface="Bauhaus 93" pitchFamily="82" charset="0"/>
              </a:rPr>
              <a:t>: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7781998" y="4119787"/>
            <a:ext cx="374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Bauhaus 93" pitchFamily="82" charset="0"/>
              </a:rPr>
              <a:t>21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51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268" y="4505581"/>
            <a:ext cx="403326" cy="44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" name="Flowchart: Collate 151"/>
          <p:cNvSpPr/>
          <p:nvPr/>
        </p:nvSpPr>
        <p:spPr>
          <a:xfrm>
            <a:off x="1557921" y="3017138"/>
            <a:ext cx="144016" cy="211389"/>
          </a:xfrm>
          <a:prstGeom prst="flowChartCollat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5666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-0.00324 L -0.01198 -0.00324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5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533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534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534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4" dur="3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8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13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3970" grpId="0" animBg="1"/>
      <p:bldP spid="1534016" grpId="0" animBg="1"/>
      <p:bldP spid="29" grpId="0" animBg="1"/>
      <p:bldP spid="24" grpId="0"/>
      <p:bldP spid="98" grpId="0" animBg="1"/>
      <p:bldP spid="98" grpId="1" animBg="1"/>
      <p:bldP spid="98" grpId="2" animBg="1"/>
      <p:bldP spid="91" grpId="0"/>
      <p:bldP spid="94" grpId="0"/>
      <p:bldP spid="3" grpId="0"/>
      <p:bldP spid="7" grpId="0" animBg="1"/>
      <p:bldP spid="101" grpId="0"/>
      <p:bldP spid="102" grpId="0" animBg="1"/>
      <p:bldP spid="102" grpId="1" animBg="1"/>
      <p:bldP spid="8" grpId="0"/>
      <p:bldP spid="123" grpId="0" animBg="1"/>
      <p:bldP spid="148" grpId="0"/>
      <p:bldP spid="149" grpId="0"/>
      <p:bldP spid="152" grpId="0" animBg="1"/>
      <p:bldP spid="15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26166" y="2909256"/>
            <a:ext cx="4680520" cy="3497263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Image </a:t>
            </a:r>
            <a:r>
              <a:rPr lang="fr-FR" dirty="0" err="1" smtClean="0"/>
              <a:t>Displaying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r>
              <a:rPr lang="fr-FR" dirty="0" smtClean="0"/>
              <a:t>:</a:t>
            </a:r>
            <a:endParaRPr lang="en-US" dirty="0" smtClean="0"/>
          </a:p>
        </p:txBody>
      </p:sp>
      <p:sp>
        <p:nvSpPr>
          <p:cNvPr id="1533956" name="AutoShape 4"/>
          <p:cNvSpPr>
            <a:spLocks noChangeArrowheads="1"/>
          </p:cNvSpPr>
          <p:nvPr/>
        </p:nvSpPr>
        <p:spPr bwMode="auto">
          <a:xfrm>
            <a:off x="4364113" y="4426431"/>
            <a:ext cx="740664" cy="320040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SRAM</a:t>
            </a:r>
            <a:endParaRPr lang="fr-FR" sz="1200" b="1" dirty="0">
              <a:solidFill>
                <a:srgbClr val="000000"/>
              </a:solidFill>
              <a:cs typeface="Arial" pitchFamily="34" charset="0"/>
            </a:endParaRPr>
          </a:p>
          <a:p>
            <a:pPr algn="ctr" defTabSz="852488" eaLnBrk="0" hangingPunct="0">
              <a:defRPr/>
            </a:pPr>
            <a:r>
              <a:rPr lang="fr-FR" sz="1200" dirty="0" smtClean="0">
                <a:solidFill>
                  <a:srgbClr val="000000"/>
                </a:solidFill>
                <a:cs typeface="Arial" pitchFamily="34" charset="0"/>
              </a:rPr>
              <a:t>256KB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2614" name="Line 6"/>
          <p:cNvSpPr>
            <a:spLocks noChangeShapeType="1"/>
          </p:cNvSpPr>
          <p:nvPr/>
        </p:nvSpPr>
        <p:spPr bwMode="auto">
          <a:xfrm>
            <a:off x="1510853" y="4204704"/>
            <a:ext cx="5160" cy="1623684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5" name="Line 7"/>
          <p:cNvSpPr>
            <a:spLocks noChangeShapeType="1"/>
          </p:cNvSpPr>
          <p:nvPr/>
        </p:nvSpPr>
        <p:spPr bwMode="auto">
          <a:xfrm>
            <a:off x="1189373" y="4204704"/>
            <a:ext cx="9223" cy="1673530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3977" name="AutoShape 25"/>
          <p:cNvSpPr>
            <a:spLocks noChangeArrowheads="1"/>
          </p:cNvSpPr>
          <p:nvPr/>
        </p:nvSpPr>
        <p:spPr bwMode="auto">
          <a:xfrm>
            <a:off x="837110" y="3072954"/>
            <a:ext cx="909637" cy="960437"/>
          </a:xfrm>
          <a:prstGeom prst="flowChartAlternateProcess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fr-FR" sz="1100" b="1" dirty="0" smtClean="0">
                <a:solidFill>
                  <a:srgbClr val="000000"/>
                </a:solidFill>
              </a:rPr>
              <a:t>CORTEX-M4</a:t>
            </a:r>
          </a:p>
          <a:p>
            <a:pPr algn="ctr" defTabSz="852488" eaLnBrk="0" hangingPunct="0">
              <a:defRPr/>
            </a:pPr>
            <a:endParaRPr lang="fr-FR" sz="1100" b="1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endParaRPr lang="fr-FR" sz="1100" b="1" dirty="0">
              <a:solidFill>
                <a:srgbClr val="000000"/>
              </a:solidFill>
            </a:endParaRPr>
          </a:p>
        </p:txBody>
      </p:sp>
      <p:sp>
        <p:nvSpPr>
          <p:cNvPr id="22572" name="Text Box 54"/>
          <p:cNvSpPr txBox="1">
            <a:spLocks noChangeArrowheads="1"/>
          </p:cNvSpPr>
          <p:nvPr/>
        </p:nvSpPr>
        <p:spPr bwMode="auto">
          <a:xfrm>
            <a:off x="3177599" y="5660160"/>
            <a:ext cx="5064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D-Code</a:t>
            </a:r>
          </a:p>
        </p:txBody>
      </p:sp>
      <p:sp>
        <p:nvSpPr>
          <p:cNvPr id="22598" name="Line 34"/>
          <p:cNvSpPr>
            <a:spLocks noChangeShapeType="1"/>
          </p:cNvSpPr>
          <p:nvPr/>
        </p:nvSpPr>
        <p:spPr bwMode="auto">
          <a:xfrm flipH="1">
            <a:off x="2315255" y="4204704"/>
            <a:ext cx="4153" cy="1678351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3970" name="AutoShape 18"/>
          <p:cNvSpPr>
            <a:spLocks noChangeArrowheads="1"/>
          </p:cNvSpPr>
          <p:nvPr/>
        </p:nvSpPr>
        <p:spPr bwMode="auto">
          <a:xfrm rot="16200000">
            <a:off x="3516475" y="5540088"/>
            <a:ext cx="725527" cy="313457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85109" tIns="68089" rIns="85109" bIns="42553" anchor="ctr"/>
          <a:lstStyle/>
          <a:p>
            <a:pPr algn="ctr" defTabSz="852488" eaLnBrk="0" hangingPunct="0">
              <a:defRPr/>
            </a:pPr>
            <a:r>
              <a:rPr lang="en-US" sz="900" b="1" dirty="0">
                <a:solidFill>
                  <a:srgbClr val="000000"/>
                </a:solidFill>
                <a:cs typeface="Arial" pitchFamily="34" charset="0"/>
              </a:rPr>
              <a:t>ART</a:t>
            </a:r>
          </a:p>
          <a:p>
            <a:pPr algn="ctr" defTabSz="852488" eaLnBrk="0" hangingPunct="0">
              <a:defRPr/>
            </a:pPr>
            <a:r>
              <a:rPr lang="en-US" sz="900" b="1" dirty="0">
                <a:solidFill>
                  <a:srgbClr val="000000"/>
                </a:solidFill>
                <a:cs typeface="Arial" pitchFamily="34" charset="0"/>
              </a:rPr>
              <a:t>Accelerator</a:t>
            </a:r>
          </a:p>
        </p:txBody>
      </p:sp>
      <p:sp>
        <p:nvSpPr>
          <p:cNvPr id="22571" name="Text Box 53"/>
          <p:cNvSpPr txBox="1">
            <a:spLocks noChangeArrowheads="1"/>
          </p:cNvSpPr>
          <p:nvPr/>
        </p:nvSpPr>
        <p:spPr bwMode="auto">
          <a:xfrm>
            <a:off x="3201248" y="5349975"/>
            <a:ext cx="473626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I-Code</a:t>
            </a:r>
          </a:p>
        </p:txBody>
      </p:sp>
      <p:sp>
        <p:nvSpPr>
          <p:cNvPr id="1534016" name="Line 64"/>
          <p:cNvSpPr>
            <a:spLocks noChangeShapeType="1"/>
          </p:cNvSpPr>
          <p:nvPr/>
        </p:nvSpPr>
        <p:spPr bwMode="auto">
          <a:xfrm>
            <a:off x="4035968" y="5696816"/>
            <a:ext cx="40662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442590" y="5349975"/>
            <a:ext cx="685581" cy="85561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200" b="1" dirty="0" smtClean="0"/>
          </a:p>
          <a:p>
            <a:pPr algn="ctr"/>
            <a:r>
              <a:rPr lang="fr-FR" sz="1200" b="1" dirty="0" smtClean="0"/>
              <a:t>2 MB Flash</a:t>
            </a:r>
            <a:endParaRPr lang="en-US" sz="1200" b="1" dirty="0"/>
          </a:p>
        </p:txBody>
      </p:sp>
      <p:sp>
        <p:nvSpPr>
          <p:cNvPr id="127" name="AutoShape 8"/>
          <p:cNvSpPr>
            <a:spLocks noChangeArrowheads="1"/>
          </p:cNvSpPr>
          <p:nvPr/>
        </p:nvSpPr>
        <p:spPr bwMode="auto">
          <a:xfrm>
            <a:off x="4384561" y="4918278"/>
            <a:ext cx="743610" cy="323850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FMC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41" name="AutoShape 67"/>
          <p:cNvSpPr>
            <a:spLocks noChangeArrowheads="1"/>
          </p:cNvSpPr>
          <p:nvPr/>
        </p:nvSpPr>
        <p:spPr bwMode="auto">
          <a:xfrm>
            <a:off x="1845148" y="3091808"/>
            <a:ext cx="869084" cy="692005"/>
          </a:xfrm>
          <a:prstGeom prst="flowChartAlternateProcess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endParaRPr lang="fr-FR" sz="1200" b="1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r>
              <a:rPr lang="fr-FR" sz="1100" b="1" dirty="0" smtClean="0">
                <a:solidFill>
                  <a:srgbClr val="000000"/>
                </a:solidFill>
              </a:rPr>
              <a:t>LCD-TFT</a:t>
            </a:r>
            <a:endParaRPr lang="fr-FR" sz="1100" b="1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r>
              <a:rPr lang="fr-FR" sz="1050" b="1" dirty="0" err="1" smtClean="0">
                <a:solidFill>
                  <a:srgbClr val="000000"/>
                </a:solidFill>
              </a:rPr>
              <a:t>controller</a:t>
            </a:r>
            <a:endParaRPr lang="en-US" sz="1050" b="1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142" name="AutoShape 68"/>
          <p:cNvSpPr>
            <a:spLocks noChangeArrowheads="1"/>
          </p:cNvSpPr>
          <p:nvPr/>
        </p:nvSpPr>
        <p:spPr bwMode="auto">
          <a:xfrm>
            <a:off x="1854464" y="3822746"/>
            <a:ext cx="871746" cy="231087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85109" tIns="68089" rIns="85109" bIns="42553" anchor="ctr"/>
          <a:lstStyle/>
          <a:p>
            <a:pPr algn="ctr" defTabSz="852488" eaLnBrk="0" hangingPunct="0">
              <a:defRPr/>
            </a:pPr>
            <a:r>
              <a:rPr lang="en-US" sz="900" b="1" dirty="0" smtClean="0">
                <a:solidFill>
                  <a:srgbClr val="000000"/>
                </a:solidFill>
                <a:cs typeface="Arial" pitchFamily="34" charset="0"/>
              </a:rPr>
              <a:t>FIFO</a:t>
            </a:r>
            <a:endParaRPr lang="en-US" sz="900" b="1" dirty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43" name="Group 66"/>
          <p:cNvGrpSpPr>
            <a:grpSpLocks/>
          </p:cNvGrpSpPr>
          <p:nvPr/>
        </p:nvGrpSpPr>
        <p:grpSpPr bwMode="auto">
          <a:xfrm>
            <a:off x="2753811" y="3085335"/>
            <a:ext cx="881062" cy="962025"/>
            <a:chOff x="983" y="1043"/>
            <a:chExt cx="662" cy="766"/>
          </a:xfrm>
        </p:grpSpPr>
        <p:sp>
          <p:nvSpPr>
            <p:cNvPr id="144" name="AutoShape 67"/>
            <p:cNvSpPr>
              <a:spLocks noChangeArrowheads="1"/>
            </p:cNvSpPr>
            <p:nvPr/>
          </p:nvSpPr>
          <p:spPr bwMode="auto">
            <a:xfrm>
              <a:off x="983" y="1043"/>
              <a:ext cx="653" cy="551"/>
            </a:xfrm>
            <a:prstGeom prst="flowChartAlternateProcess">
              <a:avLst/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lIns="85109" tIns="42553" rIns="85109" bIns="42553" anchor="ctr"/>
            <a:lstStyle/>
            <a:p>
              <a:pPr algn="ctr" defTabSz="852488" eaLnBrk="0" hangingPunct="0">
                <a:defRPr/>
              </a:pPr>
              <a:endParaRPr lang="fr-FR" sz="12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fr-FR" sz="1100" b="1" dirty="0" smtClean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r>
                <a:rPr lang="fr-FR" sz="1100" b="1" dirty="0" err="1" smtClean="0">
                  <a:solidFill>
                    <a:srgbClr val="000000"/>
                  </a:solidFill>
                </a:rPr>
                <a:t>Chrom</a:t>
              </a:r>
              <a:r>
                <a:rPr lang="fr-FR" sz="1100" b="1" dirty="0" smtClean="0">
                  <a:solidFill>
                    <a:srgbClr val="000000"/>
                  </a:solidFill>
                </a:rPr>
                <a:t>-ART</a:t>
              </a:r>
            </a:p>
            <a:p>
              <a:pPr algn="ctr" defTabSz="852488" eaLnBrk="0" hangingPunct="0">
                <a:defRPr/>
              </a:pPr>
              <a:r>
                <a:rPr lang="fr-FR" sz="1100" b="1" dirty="0" err="1" smtClean="0">
                  <a:solidFill>
                    <a:srgbClr val="000000"/>
                  </a:solidFill>
                </a:rPr>
                <a:t>accelerator</a:t>
              </a:r>
              <a:endParaRPr lang="fr-FR" sz="1100" b="1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en-US" sz="1050" dirty="0">
                <a:solidFill>
                  <a:srgbClr val="000000"/>
                </a:solidFill>
              </a:endParaRPr>
            </a:p>
            <a:p>
              <a:pPr algn="ctr" defTabSz="852488" eaLnBrk="0" hangingPunct="0">
                <a:defRPr/>
              </a:pP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5" name="AutoShape 68"/>
            <p:cNvSpPr>
              <a:spLocks noChangeArrowheads="1"/>
            </p:cNvSpPr>
            <p:nvPr/>
          </p:nvSpPr>
          <p:spPr bwMode="auto">
            <a:xfrm>
              <a:off x="990" y="1625"/>
              <a:ext cx="655" cy="184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lIns="85109" tIns="68089" rIns="85109" bIns="42553" anchor="ctr"/>
            <a:lstStyle/>
            <a:p>
              <a:pPr algn="ctr" defTabSz="852488" eaLnBrk="0" hangingPunct="0">
                <a:defRPr/>
              </a:pPr>
              <a:r>
                <a:rPr lang="en-US" sz="900" b="1" dirty="0" smtClean="0">
                  <a:solidFill>
                    <a:srgbClr val="000000"/>
                  </a:solidFill>
                  <a:cs typeface="Arial" pitchFamily="34" charset="0"/>
                </a:rPr>
                <a:t>FIFO</a:t>
              </a:r>
              <a:endParaRPr lang="en-US" sz="900" b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146" name="Line 31"/>
          <p:cNvSpPr>
            <a:spLocks noChangeShapeType="1"/>
          </p:cNvSpPr>
          <p:nvPr/>
        </p:nvSpPr>
        <p:spPr bwMode="auto">
          <a:xfrm>
            <a:off x="3192595" y="4204705"/>
            <a:ext cx="1404" cy="1673528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65" name="AutoShape 20"/>
          <p:cNvCxnSpPr>
            <a:cxnSpLocks noChangeShapeType="1"/>
          </p:cNvCxnSpPr>
          <p:nvPr/>
        </p:nvCxnSpPr>
        <p:spPr bwMode="auto">
          <a:xfrm flipH="1">
            <a:off x="1198602" y="5551795"/>
            <a:ext cx="2485422" cy="0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67" name="AutoShape 20"/>
          <p:cNvCxnSpPr>
            <a:cxnSpLocks noChangeShapeType="1"/>
            <a:endCxn id="203" idx="2"/>
          </p:cNvCxnSpPr>
          <p:nvPr/>
        </p:nvCxnSpPr>
        <p:spPr bwMode="auto">
          <a:xfrm flipH="1">
            <a:off x="1122399" y="5852555"/>
            <a:ext cx="2561625" cy="0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68" name="AutoShape 20"/>
          <p:cNvCxnSpPr>
            <a:cxnSpLocks noChangeShapeType="1"/>
            <a:endCxn id="205" idx="2"/>
          </p:cNvCxnSpPr>
          <p:nvPr/>
        </p:nvCxnSpPr>
        <p:spPr bwMode="auto">
          <a:xfrm flipH="1">
            <a:off x="1122397" y="5084396"/>
            <a:ext cx="3176177" cy="3458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96" name="AutoShape 20"/>
          <p:cNvCxnSpPr>
            <a:cxnSpLocks noChangeShapeType="1"/>
            <a:endCxn id="204" idx="2"/>
          </p:cNvCxnSpPr>
          <p:nvPr/>
        </p:nvCxnSpPr>
        <p:spPr bwMode="auto">
          <a:xfrm flipH="1" flipV="1">
            <a:off x="1113174" y="4584089"/>
            <a:ext cx="3185400" cy="2362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sp>
        <p:nvSpPr>
          <p:cNvPr id="201" name="Oval 40"/>
          <p:cNvSpPr>
            <a:spLocks noChangeArrowheads="1"/>
          </p:cNvSpPr>
          <p:nvPr/>
        </p:nvSpPr>
        <p:spPr bwMode="auto">
          <a:xfrm>
            <a:off x="1430588" y="4505533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2" name="Oval 40"/>
          <p:cNvSpPr>
            <a:spLocks noChangeArrowheads="1"/>
          </p:cNvSpPr>
          <p:nvPr/>
        </p:nvSpPr>
        <p:spPr bwMode="auto">
          <a:xfrm>
            <a:off x="1429492" y="501059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3" name="Oval 40"/>
          <p:cNvSpPr>
            <a:spLocks noChangeArrowheads="1"/>
          </p:cNvSpPr>
          <p:nvPr/>
        </p:nvSpPr>
        <p:spPr bwMode="auto">
          <a:xfrm>
            <a:off x="1122399" y="5781117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4" name="Oval 40"/>
          <p:cNvSpPr>
            <a:spLocks noChangeArrowheads="1"/>
          </p:cNvSpPr>
          <p:nvPr/>
        </p:nvSpPr>
        <p:spPr bwMode="auto">
          <a:xfrm>
            <a:off x="1113174" y="4512651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5" name="Oval 40"/>
          <p:cNvSpPr>
            <a:spLocks noChangeArrowheads="1"/>
          </p:cNvSpPr>
          <p:nvPr/>
        </p:nvSpPr>
        <p:spPr bwMode="auto">
          <a:xfrm>
            <a:off x="1122397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6" name="Oval 40"/>
          <p:cNvSpPr>
            <a:spLocks noChangeArrowheads="1"/>
          </p:cNvSpPr>
          <p:nvPr/>
        </p:nvSpPr>
        <p:spPr bwMode="auto">
          <a:xfrm>
            <a:off x="1430588" y="549631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3" name="Text Box 27"/>
          <p:cNvSpPr txBox="1">
            <a:spLocks noChangeArrowheads="1"/>
          </p:cNvSpPr>
          <p:nvPr/>
        </p:nvSpPr>
        <p:spPr bwMode="auto">
          <a:xfrm rot="-5400000">
            <a:off x="792662" y="4124898"/>
            <a:ext cx="53498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D-Bus</a:t>
            </a:r>
          </a:p>
        </p:txBody>
      </p:sp>
      <p:sp>
        <p:nvSpPr>
          <p:cNvPr id="215" name="Text Box 26"/>
          <p:cNvSpPr txBox="1">
            <a:spLocks noChangeArrowheads="1"/>
          </p:cNvSpPr>
          <p:nvPr/>
        </p:nvSpPr>
        <p:spPr bwMode="auto">
          <a:xfrm rot="-5400000">
            <a:off x="1106985" y="4134374"/>
            <a:ext cx="4953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I-Bus</a:t>
            </a:r>
          </a:p>
        </p:txBody>
      </p:sp>
      <p:sp>
        <p:nvSpPr>
          <p:cNvPr id="250" name="Oval 40"/>
          <p:cNvSpPr>
            <a:spLocks noChangeArrowheads="1"/>
          </p:cNvSpPr>
          <p:nvPr/>
        </p:nvSpPr>
        <p:spPr bwMode="auto">
          <a:xfrm>
            <a:off x="2243209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1" name="Oval 40"/>
          <p:cNvSpPr>
            <a:spLocks noChangeArrowheads="1"/>
          </p:cNvSpPr>
          <p:nvPr/>
        </p:nvSpPr>
        <p:spPr bwMode="auto">
          <a:xfrm>
            <a:off x="2233985" y="450637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4" name="Oval 40"/>
          <p:cNvSpPr>
            <a:spLocks noChangeArrowheads="1"/>
          </p:cNvSpPr>
          <p:nvPr/>
        </p:nvSpPr>
        <p:spPr bwMode="auto">
          <a:xfrm>
            <a:off x="2241856" y="5774460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7" name="Oval 40"/>
          <p:cNvSpPr>
            <a:spLocks noChangeArrowheads="1"/>
          </p:cNvSpPr>
          <p:nvPr/>
        </p:nvSpPr>
        <p:spPr bwMode="auto">
          <a:xfrm>
            <a:off x="3134450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8" name="Oval 40"/>
          <p:cNvSpPr>
            <a:spLocks noChangeArrowheads="1"/>
          </p:cNvSpPr>
          <p:nvPr/>
        </p:nvSpPr>
        <p:spPr bwMode="auto">
          <a:xfrm>
            <a:off x="3125048" y="4515013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1" name="Oval 40"/>
          <p:cNvSpPr>
            <a:spLocks noChangeArrowheads="1"/>
          </p:cNvSpPr>
          <p:nvPr/>
        </p:nvSpPr>
        <p:spPr bwMode="auto">
          <a:xfrm>
            <a:off x="3116395" y="579653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0" name="AutoShape 4"/>
          <p:cNvSpPr>
            <a:spLocks noChangeArrowheads="1"/>
          </p:cNvSpPr>
          <p:nvPr/>
        </p:nvSpPr>
        <p:spPr bwMode="auto">
          <a:xfrm>
            <a:off x="5535878" y="4654291"/>
            <a:ext cx="705474" cy="863668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en-US" sz="1200" b="1" dirty="0" smtClean="0">
                <a:solidFill>
                  <a:srgbClr val="000000"/>
                </a:solidFill>
                <a:cs typeface="Arial" pitchFamily="34" charset="0"/>
              </a:rPr>
              <a:t>External</a:t>
            </a: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</a:p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RAM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93" name="Line 64"/>
          <p:cNvSpPr>
            <a:spLocks noChangeShapeType="1"/>
          </p:cNvSpPr>
          <p:nvPr/>
        </p:nvSpPr>
        <p:spPr bwMode="auto">
          <a:xfrm>
            <a:off x="5148065" y="5087852"/>
            <a:ext cx="360039" cy="2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4" name="Rounded Rectangle 303"/>
          <p:cNvSpPr/>
          <p:nvPr/>
        </p:nvSpPr>
        <p:spPr>
          <a:xfrm>
            <a:off x="2020840" y="2883130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ounded Rectangle 313"/>
          <p:cNvSpPr/>
          <p:nvPr/>
        </p:nvSpPr>
        <p:spPr>
          <a:xfrm>
            <a:off x="2184396" y="2883130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ounded Rectangle 315"/>
          <p:cNvSpPr/>
          <p:nvPr/>
        </p:nvSpPr>
        <p:spPr>
          <a:xfrm>
            <a:off x="2351569" y="2881287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ounded Rectangle 317"/>
          <p:cNvSpPr/>
          <p:nvPr/>
        </p:nvSpPr>
        <p:spPr>
          <a:xfrm>
            <a:off x="2501217" y="2881287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43629" y="336850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STM32F4X9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352" name="Straight Connector 351"/>
          <p:cNvCxnSpPr/>
          <p:nvPr/>
        </p:nvCxnSpPr>
        <p:spPr>
          <a:xfrm flipV="1">
            <a:off x="6241352" y="4124390"/>
            <a:ext cx="325214" cy="1001452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>
            <a:off x="6267314" y="5125841"/>
            <a:ext cx="299252" cy="392118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oup 123"/>
          <p:cNvGrpSpPr/>
          <p:nvPr/>
        </p:nvGrpSpPr>
        <p:grpSpPr>
          <a:xfrm>
            <a:off x="1078733" y="920654"/>
            <a:ext cx="2510638" cy="1588076"/>
            <a:chOff x="2575452" y="3051447"/>
            <a:chExt cx="3880454" cy="2280846"/>
          </a:xfrm>
        </p:grpSpPr>
        <p:pic>
          <p:nvPicPr>
            <p:cNvPr id="125" name="Picture 2" descr="C:\Documents and Settings\olivier ferrand\Desktop\Display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75452" y="3051447"/>
              <a:ext cx="3880454" cy="2280846"/>
            </a:xfrm>
            <a:prstGeom prst="rect">
              <a:avLst/>
            </a:prstGeom>
            <a:noFill/>
            <a:effectLst>
              <a:outerShdw blurRad="431800" dist="50800" sx="106000" sy="106000" algn="ctr" rotWithShape="0">
                <a:schemeClr val="tx1">
                  <a:alpha val="56000"/>
                </a:schemeClr>
              </a:outerShdw>
            </a:effectLst>
            <a:scene3d>
              <a:camera prst="orthographicFront"/>
              <a:lightRig rig="threePt" dir="t"/>
            </a:scene3d>
            <a:sp3d extrusionH="127000" prstMaterial="matte">
              <a:extrusionClr>
                <a:schemeClr val="bg1">
                  <a:lumMod val="50000"/>
                </a:schemeClr>
              </a:extrusionClr>
            </a:sp3d>
          </p:spPr>
        </p:pic>
        <p:sp>
          <p:nvSpPr>
            <p:cNvPr id="126" name="Rectangle 125"/>
            <p:cNvSpPr/>
            <p:nvPr/>
          </p:nvSpPr>
          <p:spPr>
            <a:xfrm>
              <a:off x="2699792" y="3140968"/>
              <a:ext cx="3600400" cy="19442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9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54" y="2497494"/>
            <a:ext cx="693823" cy="716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" name="Flowchart: Collate 101"/>
          <p:cNvSpPr/>
          <p:nvPr/>
        </p:nvSpPr>
        <p:spPr>
          <a:xfrm>
            <a:off x="3358803" y="2967259"/>
            <a:ext cx="144016" cy="211389"/>
          </a:xfrm>
          <a:prstGeom prst="flowChartCollat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6878" y="3408008"/>
            <a:ext cx="9973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52488" eaLnBrk="0" hangingPunct="0">
              <a:defRPr/>
            </a:pPr>
            <a:r>
              <a:rPr lang="fr-FR" sz="1200" dirty="0">
                <a:solidFill>
                  <a:srgbClr val="000000"/>
                </a:solidFill>
              </a:rPr>
              <a:t>180MHz</a:t>
            </a:r>
          </a:p>
          <a:p>
            <a:pPr algn="ctr" defTabSz="852488" eaLnBrk="0" hangingPunct="0">
              <a:defRPr/>
            </a:pPr>
            <a:r>
              <a:rPr lang="fr-FR" sz="1200" dirty="0">
                <a:solidFill>
                  <a:srgbClr val="000000"/>
                </a:solidFill>
              </a:rPr>
              <a:t>FPU &amp; </a:t>
            </a:r>
            <a:r>
              <a:rPr lang="fr-FR" sz="1200" dirty="0" smtClean="0">
                <a:solidFill>
                  <a:srgbClr val="000000"/>
                </a:solidFill>
              </a:rPr>
              <a:t>DSP</a:t>
            </a:r>
            <a:endParaRPr lang="en-US" sz="12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104" name="Picture 2" descr="C:\Documents and Settings\olivier ferrand\Desktop\backgroun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566" y="4124390"/>
            <a:ext cx="2426954" cy="14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ounded Rectangle 104"/>
          <p:cNvSpPr/>
          <p:nvPr/>
        </p:nvSpPr>
        <p:spPr bwMode="auto">
          <a:xfrm>
            <a:off x="8424559" y="4503005"/>
            <a:ext cx="507991" cy="631252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6" name="Pie 105"/>
          <p:cNvSpPr/>
          <p:nvPr/>
        </p:nvSpPr>
        <p:spPr bwMode="auto">
          <a:xfrm>
            <a:off x="7320379" y="4433729"/>
            <a:ext cx="934130" cy="960109"/>
          </a:xfrm>
          <a:prstGeom prst="pie">
            <a:avLst>
              <a:gd name="adj1" fmla="val 1271963"/>
              <a:gd name="adj2" fmla="val 9288734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7" name="Pie 106"/>
          <p:cNvSpPr/>
          <p:nvPr/>
        </p:nvSpPr>
        <p:spPr bwMode="auto">
          <a:xfrm rot="10800000">
            <a:off x="7344205" y="4385966"/>
            <a:ext cx="933140" cy="920981"/>
          </a:xfrm>
          <a:prstGeom prst="pie">
            <a:avLst>
              <a:gd name="adj1" fmla="val 5392725"/>
              <a:gd name="adj2" fmla="val 1209408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0" name="Rounded Rectangle 109"/>
          <p:cNvSpPr/>
          <p:nvPr/>
        </p:nvSpPr>
        <p:spPr bwMode="auto">
          <a:xfrm>
            <a:off x="6710714" y="4558601"/>
            <a:ext cx="468689" cy="475322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1" name="Picture 5" descr="C:\Documents and Settings\olivier ferrand\Desktop\Security-Camera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588" y="5004045"/>
            <a:ext cx="322910" cy="32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C:\Documents and Settings\olivier ferrand\Desktop\internet-ampoule-electrique-reseau-icone-8566-12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615" y="4572858"/>
            <a:ext cx="295712" cy="29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Rounded Rectangle 118"/>
          <p:cNvSpPr/>
          <p:nvPr/>
        </p:nvSpPr>
        <p:spPr bwMode="auto">
          <a:xfrm>
            <a:off x="8424559" y="5266064"/>
            <a:ext cx="199303" cy="209247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Rounded Rectangle 119"/>
          <p:cNvSpPr/>
          <p:nvPr/>
        </p:nvSpPr>
        <p:spPr bwMode="auto">
          <a:xfrm>
            <a:off x="8729026" y="5264932"/>
            <a:ext cx="199303" cy="209247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1" name="Picture 120" descr="C:\Users\olivier ferrand\Desktop\DemoHMI\Element\icon_stm32f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654" y="4572858"/>
            <a:ext cx="446807" cy="44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ounded Rectangle 121"/>
          <p:cNvSpPr/>
          <p:nvPr/>
        </p:nvSpPr>
        <p:spPr bwMode="auto">
          <a:xfrm>
            <a:off x="6734183" y="5222613"/>
            <a:ext cx="421752" cy="146566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3" name="Oval 122"/>
          <p:cNvSpPr/>
          <p:nvPr/>
        </p:nvSpPr>
        <p:spPr>
          <a:xfrm>
            <a:off x="7679828" y="5256967"/>
            <a:ext cx="45719" cy="4571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Pie 132"/>
          <p:cNvSpPr/>
          <p:nvPr/>
        </p:nvSpPr>
        <p:spPr bwMode="auto">
          <a:xfrm rot="5400000">
            <a:off x="7279147" y="4427198"/>
            <a:ext cx="937907" cy="855443"/>
          </a:xfrm>
          <a:prstGeom prst="pie">
            <a:avLst>
              <a:gd name="adj1" fmla="val 3903481"/>
              <a:gd name="adj2" fmla="val 1080731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8483447" y="4888036"/>
            <a:ext cx="389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Bauhaus 93" pitchFamily="82" charset="0"/>
              </a:rPr>
              <a:t>-5C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36" name="Picture 4" descr="C:\Documents and Settings\olivier ferrand\Desktop\lalimentation-maison-maison-icone-8010-12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263" y="4557175"/>
            <a:ext cx="333285" cy="33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TextBox 137"/>
          <p:cNvSpPr txBox="1"/>
          <p:nvPr/>
        </p:nvSpPr>
        <p:spPr>
          <a:xfrm>
            <a:off x="7441839" y="4119786"/>
            <a:ext cx="378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Bauhaus 93" pitchFamily="82" charset="0"/>
              </a:rPr>
              <a:t>14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39" name="Picture 4" descr="C:\Documents and Settings\olivier ferrand\Desktop\engine-24274_640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605" y="5292159"/>
            <a:ext cx="152143" cy="16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5" descr="C:\Documents and Settings\olivier ferrand\Desktop\info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788" y="5298291"/>
            <a:ext cx="170843" cy="17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TextBox 147"/>
          <p:cNvSpPr txBox="1"/>
          <p:nvPr/>
        </p:nvSpPr>
        <p:spPr>
          <a:xfrm>
            <a:off x="6677436" y="5195868"/>
            <a:ext cx="6480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rgbClr val="FF0000"/>
                </a:solidFill>
                <a:latin typeface="Arial Black" pitchFamily="34" charset="0"/>
              </a:rPr>
              <a:t>ALARM</a:t>
            </a:r>
            <a:endParaRPr lang="en-US" sz="7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698046" y="4119788"/>
            <a:ext cx="1603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  <a:latin typeface="Bauhaus 93" pitchFamily="82" charset="0"/>
              </a:rPr>
              <a:t>: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7781998" y="4119787"/>
            <a:ext cx="374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Bauhaus 93" pitchFamily="82" charset="0"/>
              </a:rPr>
              <a:t>21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51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268" y="4505581"/>
            <a:ext cx="403326" cy="44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" name="Flowchart: Collate 151"/>
          <p:cNvSpPr/>
          <p:nvPr/>
        </p:nvSpPr>
        <p:spPr>
          <a:xfrm>
            <a:off x="1513433" y="2976138"/>
            <a:ext cx="144016" cy="211389"/>
          </a:xfrm>
          <a:prstGeom prst="flowChartCollat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2373291" y="5084396"/>
            <a:ext cx="201127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318056" y="4119788"/>
            <a:ext cx="0" cy="8979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 rot="16200000">
            <a:off x="2195311" y="2610300"/>
            <a:ext cx="279895" cy="184099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2" descr="C:\Documents and Settings\olivier ferrand\Desktop\backgroun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575" y="982984"/>
            <a:ext cx="2426954" cy="14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ounded Rectangle 108"/>
          <p:cNvSpPr/>
          <p:nvPr/>
        </p:nvSpPr>
        <p:spPr bwMode="auto">
          <a:xfrm>
            <a:off x="2978568" y="1361599"/>
            <a:ext cx="507991" cy="631252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2" name="Pie 111"/>
          <p:cNvSpPr/>
          <p:nvPr/>
        </p:nvSpPr>
        <p:spPr bwMode="auto">
          <a:xfrm>
            <a:off x="1874388" y="1292323"/>
            <a:ext cx="934130" cy="960109"/>
          </a:xfrm>
          <a:prstGeom prst="pie">
            <a:avLst>
              <a:gd name="adj1" fmla="val 1271963"/>
              <a:gd name="adj2" fmla="val 9288734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3" name="Pie 112"/>
          <p:cNvSpPr/>
          <p:nvPr/>
        </p:nvSpPr>
        <p:spPr bwMode="auto">
          <a:xfrm rot="10800000">
            <a:off x="1898214" y="1244560"/>
            <a:ext cx="933140" cy="920981"/>
          </a:xfrm>
          <a:prstGeom prst="pie">
            <a:avLst>
              <a:gd name="adj1" fmla="val 5392725"/>
              <a:gd name="adj2" fmla="val 1209408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4" name="Rounded Rectangle 113"/>
          <p:cNvSpPr/>
          <p:nvPr/>
        </p:nvSpPr>
        <p:spPr bwMode="auto">
          <a:xfrm>
            <a:off x="1264723" y="1417195"/>
            <a:ext cx="468689" cy="475322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6" name="Picture 5" descr="C:\Documents and Settings\olivier ferrand\Desktop\Security-Camera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597" y="1862639"/>
            <a:ext cx="322910" cy="32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6" descr="C:\Documents and Settings\olivier ferrand\Desktop\internet-ampoule-electrique-reseau-icone-8566-12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624" y="1431452"/>
            <a:ext cx="295712" cy="29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Rounded Rectangle 117"/>
          <p:cNvSpPr/>
          <p:nvPr/>
        </p:nvSpPr>
        <p:spPr bwMode="auto">
          <a:xfrm>
            <a:off x="2978568" y="2124658"/>
            <a:ext cx="199303" cy="209247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Rounded Rectangle 131"/>
          <p:cNvSpPr/>
          <p:nvPr/>
        </p:nvSpPr>
        <p:spPr bwMode="auto">
          <a:xfrm>
            <a:off x="3283035" y="2123526"/>
            <a:ext cx="199303" cy="209247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5" name="Picture 134" descr="C:\Users\olivier ferrand\Desktop\DemoHMI\Element\icon_stm32f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63" y="1431452"/>
            <a:ext cx="446807" cy="44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/>
          <p:cNvSpPr/>
          <p:nvPr/>
        </p:nvSpPr>
        <p:spPr bwMode="auto">
          <a:xfrm>
            <a:off x="1288192" y="2081207"/>
            <a:ext cx="421752" cy="146566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4" name="Oval 153"/>
          <p:cNvSpPr/>
          <p:nvPr/>
        </p:nvSpPr>
        <p:spPr>
          <a:xfrm>
            <a:off x="2233837" y="2115561"/>
            <a:ext cx="45719" cy="4571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Pie 154"/>
          <p:cNvSpPr/>
          <p:nvPr/>
        </p:nvSpPr>
        <p:spPr bwMode="auto">
          <a:xfrm rot="5400000">
            <a:off x="1833156" y="1285792"/>
            <a:ext cx="937907" cy="855443"/>
          </a:xfrm>
          <a:prstGeom prst="pie">
            <a:avLst>
              <a:gd name="adj1" fmla="val 3903481"/>
              <a:gd name="adj2" fmla="val 1080731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3037456" y="1746630"/>
            <a:ext cx="389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Bauhaus 93" pitchFamily="82" charset="0"/>
              </a:rPr>
              <a:t>-5C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57" name="Picture 4" descr="C:\Documents and Settings\olivier ferrand\Desktop\lalimentation-maison-maison-icone-8010-12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2" y="1415769"/>
            <a:ext cx="333285" cy="33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TextBox 157"/>
          <p:cNvSpPr txBox="1"/>
          <p:nvPr/>
        </p:nvSpPr>
        <p:spPr>
          <a:xfrm>
            <a:off x="1995848" y="978380"/>
            <a:ext cx="378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Bauhaus 93" pitchFamily="82" charset="0"/>
              </a:rPr>
              <a:t>14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59" name="Picture 4" descr="C:\Documents and Settings\olivier ferrand\Desktop\engine-24274_640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614" y="2150753"/>
            <a:ext cx="152143" cy="16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5" descr="C:\Documents and Settings\olivier ferrand\Desktop\info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797" y="2156885"/>
            <a:ext cx="170843" cy="17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TextBox 160"/>
          <p:cNvSpPr txBox="1"/>
          <p:nvPr/>
        </p:nvSpPr>
        <p:spPr>
          <a:xfrm>
            <a:off x="1231445" y="2054462"/>
            <a:ext cx="6480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rgbClr val="FF0000"/>
                </a:solidFill>
                <a:latin typeface="Arial Black" pitchFamily="34" charset="0"/>
              </a:rPr>
              <a:t>ALARM</a:t>
            </a:r>
            <a:endParaRPr lang="en-US" sz="7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2252055" y="978382"/>
            <a:ext cx="1603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  <a:latin typeface="Bauhaus 93" pitchFamily="82" charset="0"/>
              </a:rPr>
              <a:t>: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2336007" y="978381"/>
            <a:ext cx="374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Bauhaus 93" pitchFamily="82" charset="0"/>
              </a:rPr>
              <a:t>21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64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277" y="1364175"/>
            <a:ext cx="403326" cy="44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442590" y="1749054"/>
            <a:ext cx="483597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Image displayed on the panel is constantly refreshed. Usual refresh rate is 60 Hz.</a:t>
            </a:r>
          </a:p>
          <a:p>
            <a:r>
              <a:rPr lang="en-US" sz="1600" dirty="0" smtClean="0"/>
              <a:t>This means that the image is displayed 60 times each second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453994" y="2914005"/>
            <a:ext cx="3780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Display panels impose high frequency clocks. Needed clock frequency depends on panel resolution: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smtClean="0"/>
              <a:t>XVGA needs typical 65 MHz</a:t>
            </a:r>
            <a:endParaRPr lang="en-US" sz="1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536033" y="2562401"/>
            <a:ext cx="0" cy="29319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72584" y="251195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4"/>
                </a:solidFill>
              </a:rPr>
              <a:t>clock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936351" y="5288529"/>
            <a:ext cx="144016" cy="161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/>
          <p:cNvSpPr/>
          <p:nvPr/>
        </p:nvSpPr>
        <p:spPr>
          <a:xfrm>
            <a:off x="5704922" y="5288239"/>
            <a:ext cx="144016" cy="161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23928" y="1080960"/>
            <a:ext cx="4888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Most of the time a double buffer strategy is used:</a:t>
            </a:r>
          </a:p>
          <a:p>
            <a:r>
              <a:rPr lang="en-US" sz="1600" dirty="0" smtClean="0"/>
              <a:t>While a buffer is </a:t>
            </a:r>
            <a:r>
              <a:rPr lang="en-US" sz="1600" dirty="0" err="1" smtClean="0"/>
              <a:t>beeing</a:t>
            </a:r>
            <a:r>
              <a:rPr lang="en-US" sz="1600" dirty="0" smtClean="0"/>
              <a:t> built, the second is </a:t>
            </a:r>
            <a:r>
              <a:rPr lang="en-US" sz="1600" dirty="0" err="1" smtClean="0"/>
              <a:t>displyed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0523791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-0.00324 L -0.01198 -0.00324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382 -0.00324 L -0.01198 -0.00324 " pathEditMode="relative" rAng="0" ptsTypes="AA">
                                      <p:cBhvr>
                                        <p:cTn id="98" dur="3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6" presetClass="emph" presetSubtype="0" repeatCount="indefinite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5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125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50" tmFilter="0, 0; .2, .5; .8, .5; 1, 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125" autoRev="1" fill="hold"/>
                                        <p:tgtEl>
                                          <p:spTgt spid="1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50" tmFilter="0, 0; .2, .5; .8, .5; 1, 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125" autoRev="1" fill="hold"/>
                                        <p:tgtEl>
                                          <p:spTgt spid="1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5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125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50" tmFilter="0, 0; .2, .5; .8, .5; 1, 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125" autoRev="1" fill="hold"/>
                                        <p:tgtEl>
                                          <p:spTgt spid="1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250" tmFilter="0, 0; .2, .5; .8, .5; 1, 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125" autoRev="1" fill="hold"/>
                                        <p:tgtEl>
                                          <p:spTgt spid="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5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125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5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" dur="125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50" tmFilter="0, 0; .2, .5; .8, .5; 1, 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125" autoRev="1" fill="hold"/>
                                        <p:tgtEl>
                                          <p:spTgt spid="1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5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" dur="125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25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125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250" tmFilter="0, 0; .2, .5; .8, .5; 1, 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6" dur="125" autoRev="1" fill="hold"/>
                                        <p:tgtEl>
                                          <p:spTgt spid="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250" tmFilter="0, 0; .2, .5; .8, .5; 1, 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125" autoRev="1" fill="hold"/>
                                        <p:tgtEl>
                                          <p:spTgt spid="1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25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125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250" tmFilter="0, 0; .2, .5; .8, .5; 1, 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125" autoRev="1" fill="hold"/>
                                        <p:tgtEl>
                                          <p:spTgt spid="1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250" tmFilter="0, 0; .2, .5; .8, .5; 1, 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125" autoRev="1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250" tmFilter="0, 0; .2, .5; .8, .5; 1, 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125" autoRev="1" fill="hold"/>
                                        <p:tgtEl>
                                          <p:spTgt spid="1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25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4" dur="125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250" tmFilter="0, 0; .2, .5; .8, .5; 1, 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7" dur="125" autoRev="1" fill="hold"/>
                                        <p:tgtEl>
                                          <p:spTgt spid="1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250" tmFilter="0, 0; .2, .5; .8, .5; 1, 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0" dur="125" autoRev="1" fill="hold"/>
                                        <p:tgtEl>
                                          <p:spTgt spid="1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250" tmFilter="0, 0; .2, .5; .8, .5; 1, 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125" autoRev="1" fill="hold"/>
                                        <p:tgtEl>
                                          <p:spTgt spid="1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250" tmFilter="0, 0; .2, .5; .8, .5; 1, 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6" dur="125" autoRev="1" fill="hold"/>
                                        <p:tgtEl>
                                          <p:spTgt spid="1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25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animBg="1"/>
      <p:bldP spid="102" grpId="0" animBg="1"/>
      <p:bldP spid="123" grpId="0" animBg="1"/>
      <p:bldP spid="148" grpId="0"/>
      <p:bldP spid="149" grpId="0"/>
      <p:bldP spid="152" grpId="0" animBg="1"/>
      <p:bldP spid="18" grpId="0" animBg="1"/>
      <p:bldP spid="18" grpId="1" animBg="1"/>
      <p:bldP spid="109" grpId="0" animBg="1"/>
      <p:bldP spid="109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8" grpId="0" animBg="1"/>
      <p:bldP spid="118" grpId="1" animBg="1"/>
      <p:bldP spid="132" grpId="0" animBg="1"/>
      <p:bldP spid="132" grpId="1" animBg="1"/>
      <p:bldP spid="153" grpId="0" animBg="1"/>
      <p:bldP spid="153" grpId="1" animBg="1"/>
      <p:bldP spid="154" grpId="0" animBg="1"/>
      <p:bldP spid="154" grpId="1" animBg="1"/>
      <p:bldP spid="154" grpId="2" animBg="1"/>
      <p:bldP spid="155" grpId="0" animBg="1"/>
      <p:bldP spid="155" grpId="1" animBg="1"/>
      <p:bldP spid="156" grpId="0"/>
      <p:bldP spid="156" grpId="1"/>
      <p:bldP spid="158" grpId="0"/>
      <p:bldP spid="158" grpId="1"/>
      <p:bldP spid="161" grpId="0"/>
      <p:bldP spid="161" grpId="1"/>
      <p:bldP spid="161" grpId="2"/>
      <p:bldP spid="162" grpId="0"/>
      <p:bldP spid="162" grpId="1"/>
      <p:bldP spid="162" grpId="2"/>
      <p:bldP spid="163" grpId="0"/>
      <p:bldP spid="163" grpId="1"/>
      <p:bldP spid="19" grpId="0"/>
      <p:bldP spid="2" grpId="0"/>
      <p:bldP spid="9" grpId="0"/>
      <p:bldP spid="11" grpId="0" animBg="1"/>
      <p:bldP spid="1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26166" y="2909256"/>
            <a:ext cx="4680520" cy="3497263"/>
          </a:xfrm>
          <a:prstGeom prst="round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918280" y="60388"/>
            <a:ext cx="8075240" cy="1143000"/>
          </a:xfrm>
        </p:spPr>
        <p:txBody>
          <a:bodyPr>
            <a:normAutofit/>
          </a:bodyPr>
          <a:lstStyle/>
          <a:p>
            <a:r>
              <a:rPr lang="fr-FR" sz="3200" dirty="0" smtClean="0"/>
              <a:t>System </a:t>
            </a:r>
            <a:r>
              <a:rPr lang="en-US" sz="3200" dirty="0" smtClean="0"/>
              <a:t>architecture challenges</a:t>
            </a:r>
          </a:p>
        </p:txBody>
      </p:sp>
      <p:sp>
        <p:nvSpPr>
          <p:cNvPr id="1533956" name="AutoShape 4"/>
          <p:cNvSpPr>
            <a:spLocks noChangeArrowheads="1"/>
          </p:cNvSpPr>
          <p:nvPr/>
        </p:nvSpPr>
        <p:spPr bwMode="auto">
          <a:xfrm>
            <a:off x="4364113" y="4426431"/>
            <a:ext cx="740664" cy="320040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SRAM</a:t>
            </a:r>
            <a:endParaRPr lang="fr-FR" sz="1200" b="1" dirty="0">
              <a:solidFill>
                <a:srgbClr val="000000"/>
              </a:solidFill>
              <a:cs typeface="Arial" pitchFamily="34" charset="0"/>
            </a:endParaRPr>
          </a:p>
          <a:p>
            <a:pPr algn="ctr" defTabSz="852488" eaLnBrk="0" hangingPunct="0">
              <a:defRPr/>
            </a:pPr>
            <a:r>
              <a:rPr lang="fr-FR" sz="1200" dirty="0" smtClean="0">
                <a:solidFill>
                  <a:srgbClr val="000000"/>
                </a:solidFill>
                <a:cs typeface="Arial" pitchFamily="34" charset="0"/>
              </a:rPr>
              <a:t>256KB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2614" name="Line 6"/>
          <p:cNvSpPr>
            <a:spLocks noChangeShapeType="1"/>
          </p:cNvSpPr>
          <p:nvPr/>
        </p:nvSpPr>
        <p:spPr bwMode="auto">
          <a:xfrm>
            <a:off x="1510853" y="4204704"/>
            <a:ext cx="5160" cy="1623684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5" name="Line 7"/>
          <p:cNvSpPr>
            <a:spLocks noChangeShapeType="1"/>
          </p:cNvSpPr>
          <p:nvPr/>
        </p:nvSpPr>
        <p:spPr bwMode="auto">
          <a:xfrm>
            <a:off x="1189373" y="4204704"/>
            <a:ext cx="9223" cy="1673530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3977" name="AutoShape 25"/>
          <p:cNvSpPr>
            <a:spLocks noChangeArrowheads="1"/>
          </p:cNvSpPr>
          <p:nvPr/>
        </p:nvSpPr>
        <p:spPr bwMode="auto">
          <a:xfrm>
            <a:off x="837110" y="3072954"/>
            <a:ext cx="909637" cy="960437"/>
          </a:xfrm>
          <a:prstGeom prst="flowChartAlternateProcess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fr-FR" sz="1100" b="1" dirty="0" smtClean="0">
                <a:solidFill>
                  <a:srgbClr val="000000"/>
                </a:solidFill>
              </a:rPr>
              <a:t>CORTEX-M4</a:t>
            </a:r>
          </a:p>
          <a:p>
            <a:pPr algn="ctr" defTabSz="852488" eaLnBrk="0" hangingPunct="0">
              <a:defRPr/>
            </a:pPr>
            <a:endParaRPr lang="fr-FR" sz="1100" b="1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endParaRPr lang="fr-FR" sz="1100" b="1" dirty="0">
              <a:solidFill>
                <a:srgbClr val="000000"/>
              </a:solidFill>
            </a:endParaRPr>
          </a:p>
        </p:txBody>
      </p:sp>
      <p:sp>
        <p:nvSpPr>
          <p:cNvPr id="22572" name="Text Box 54"/>
          <p:cNvSpPr txBox="1">
            <a:spLocks noChangeArrowheads="1"/>
          </p:cNvSpPr>
          <p:nvPr/>
        </p:nvSpPr>
        <p:spPr bwMode="auto">
          <a:xfrm>
            <a:off x="3177599" y="5660160"/>
            <a:ext cx="5064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D-Code</a:t>
            </a:r>
          </a:p>
        </p:txBody>
      </p:sp>
      <p:sp>
        <p:nvSpPr>
          <p:cNvPr id="22598" name="Line 34"/>
          <p:cNvSpPr>
            <a:spLocks noChangeShapeType="1"/>
          </p:cNvSpPr>
          <p:nvPr/>
        </p:nvSpPr>
        <p:spPr bwMode="auto">
          <a:xfrm flipH="1">
            <a:off x="2315255" y="4204704"/>
            <a:ext cx="4153" cy="1678351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3970" name="AutoShape 18"/>
          <p:cNvSpPr>
            <a:spLocks noChangeArrowheads="1"/>
          </p:cNvSpPr>
          <p:nvPr/>
        </p:nvSpPr>
        <p:spPr bwMode="auto">
          <a:xfrm rot="16200000">
            <a:off x="3516475" y="5540088"/>
            <a:ext cx="725527" cy="313457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85109" tIns="68089" rIns="85109" bIns="42553" anchor="ctr"/>
          <a:lstStyle/>
          <a:p>
            <a:pPr algn="ctr" defTabSz="852488" eaLnBrk="0" hangingPunct="0">
              <a:defRPr/>
            </a:pPr>
            <a:r>
              <a:rPr lang="en-US" sz="900" b="1" dirty="0">
                <a:solidFill>
                  <a:srgbClr val="000000"/>
                </a:solidFill>
                <a:cs typeface="Arial" pitchFamily="34" charset="0"/>
              </a:rPr>
              <a:t>ART</a:t>
            </a:r>
          </a:p>
          <a:p>
            <a:pPr algn="ctr" defTabSz="852488" eaLnBrk="0" hangingPunct="0">
              <a:defRPr/>
            </a:pPr>
            <a:r>
              <a:rPr lang="en-US" sz="900" b="1" dirty="0">
                <a:solidFill>
                  <a:srgbClr val="000000"/>
                </a:solidFill>
                <a:cs typeface="Arial" pitchFamily="34" charset="0"/>
              </a:rPr>
              <a:t>Accelerator</a:t>
            </a:r>
          </a:p>
        </p:txBody>
      </p:sp>
      <p:sp>
        <p:nvSpPr>
          <p:cNvPr id="22571" name="Text Box 53"/>
          <p:cNvSpPr txBox="1">
            <a:spLocks noChangeArrowheads="1"/>
          </p:cNvSpPr>
          <p:nvPr/>
        </p:nvSpPr>
        <p:spPr bwMode="auto">
          <a:xfrm>
            <a:off x="3201248" y="5349975"/>
            <a:ext cx="473626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I-Code</a:t>
            </a:r>
          </a:p>
        </p:txBody>
      </p:sp>
      <p:sp>
        <p:nvSpPr>
          <p:cNvPr id="1534016" name="Line 64"/>
          <p:cNvSpPr>
            <a:spLocks noChangeShapeType="1"/>
          </p:cNvSpPr>
          <p:nvPr/>
        </p:nvSpPr>
        <p:spPr bwMode="auto">
          <a:xfrm>
            <a:off x="4035968" y="5696816"/>
            <a:ext cx="40662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442590" y="5349975"/>
            <a:ext cx="685581" cy="85561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200" b="1" dirty="0" smtClean="0"/>
          </a:p>
          <a:p>
            <a:pPr algn="ctr"/>
            <a:r>
              <a:rPr lang="fr-FR" sz="1200" b="1" dirty="0" smtClean="0"/>
              <a:t>2 MB Flash</a:t>
            </a:r>
            <a:endParaRPr lang="en-US" sz="1200" b="1" dirty="0"/>
          </a:p>
        </p:txBody>
      </p:sp>
      <p:sp>
        <p:nvSpPr>
          <p:cNvPr id="127" name="AutoShape 8"/>
          <p:cNvSpPr>
            <a:spLocks noChangeArrowheads="1"/>
          </p:cNvSpPr>
          <p:nvPr/>
        </p:nvSpPr>
        <p:spPr bwMode="auto">
          <a:xfrm>
            <a:off x="4384561" y="4918278"/>
            <a:ext cx="743610" cy="323850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FMC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41" name="AutoShape 67"/>
          <p:cNvSpPr>
            <a:spLocks noChangeArrowheads="1"/>
          </p:cNvSpPr>
          <p:nvPr/>
        </p:nvSpPr>
        <p:spPr bwMode="auto">
          <a:xfrm>
            <a:off x="1845148" y="3091808"/>
            <a:ext cx="869084" cy="692005"/>
          </a:xfrm>
          <a:prstGeom prst="flowChartAlternateProcess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endParaRPr lang="fr-FR" sz="1200" b="1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r>
              <a:rPr lang="fr-FR" sz="1100" b="1" dirty="0" smtClean="0">
                <a:solidFill>
                  <a:srgbClr val="000000"/>
                </a:solidFill>
              </a:rPr>
              <a:t>LCD-TFT</a:t>
            </a:r>
            <a:endParaRPr lang="fr-FR" sz="1100" b="1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r>
              <a:rPr lang="fr-FR" sz="1050" b="1" dirty="0" err="1" smtClean="0">
                <a:solidFill>
                  <a:srgbClr val="000000"/>
                </a:solidFill>
              </a:rPr>
              <a:t>controller</a:t>
            </a:r>
            <a:endParaRPr lang="en-US" sz="1050" b="1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142" name="AutoShape 68"/>
          <p:cNvSpPr>
            <a:spLocks noChangeArrowheads="1"/>
          </p:cNvSpPr>
          <p:nvPr/>
        </p:nvSpPr>
        <p:spPr bwMode="auto">
          <a:xfrm>
            <a:off x="1854464" y="3822746"/>
            <a:ext cx="871746" cy="231087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85109" tIns="68089" rIns="85109" bIns="42553" anchor="ctr"/>
          <a:lstStyle/>
          <a:p>
            <a:pPr algn="ctr" defTabSz="852488" eaLnBrk="0" hangingPunct="0">
              <a:defRPr/>
            </a:pPr>
            <a:r>
              <a:rPr lang="en-US" sz="900" b="1" dirty="0" smtClean="0">
                <a:solidFill>
                  <a:srgbClr val="000000"/>
                </a:solidFill>
                <a:cs typeface="Arial" pitchFamily="34" charset="0"/>
              </a:rPr>
              <a:t>FIFO</a:t>
            </a:r>
            <a:endParaRPr lang="en-US" sz="9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44" name="AutoShape 67"/>
          <p:cNvSpPr>
            <a:spLocks noChangeArrowheads="1"/>
          </p:cNvSpPr>
          <p:nvPr/>
        </p:nvSpPr>
        <p:spPr bwMode="auto">
          <a:xfrm>
            <a:off x="2753811" y="3085335"/>
            <a:ext cx="869084" cy="692005"/>
          </a:xfrm>
          <a:prstGeom prst="flowChartAlternateProcess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endParaRPr lang="fr-FR" sz="1200" b="1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endParaRPr lang="fr-FR" sz="1100" b="1" dirty="0" smtClean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r>
              <a:rPr lang="fr-FR" sz="1100" b="1" dirty="0" err="1" smtClean="0">
                <a:solidFill>
                  <a:srgbClr val="000000"/>
                </a:solidFill>
              </a:rPr>
              <a:t>Chrom</a:t>
            </a:r>
            <a:r>
              <a:rPr lang="fr-FR" sz="1100" b="1" dirty="0" smtClean="0">
                <a:solidFill>
                  <a:srgbClr val="000000"/>
                </a:solidFill>
              </a:rPr>
              <a:t>-ART</a:t>
            </a:r>
          </a:p>
          <a:p>
            <a:pPr algn="ctr" defTabSz="852488" eaLnBrk="0" hangingPunct="0">
              <a:defRPr/>
            </a:pPr>
            <a:r>
              <a:rPr lang="fr-FR" sz="1100" b="1" dirty="0" err="1" smtClean="0">
                <a:solidFill>
                  <a:srgbClr val="000000"/>
                </a:solidFill>
              </a:rPr>
              <a:t>accelerator</a:t>
            </a:r>
            <a:endParaRPr lang="fr-FR" sz="1100" b="1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endParaRPr lang="en-US" sz="1050" dirty="0">
              <a:solidFill>
                <a:srgbClr val="000000"/>
              </a:solidFill>
            </a:endParaRPr>
          </a:p>
          <a:p>
            <a:pPr algn="ctr" defTabSz="852488" eaLnBrk="0" hangingPunct="0">
              <a:defRPr/>
            </a:pP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145" name="AutoShape 68"/>
          <p:cNvSpPr>
            <a:spLocks noChangeArrowheads="1"/>
          </p:cNvSpPr>
          <p:nvPr/>
        </p:nvSpPr>
        <p:spPr bwMode="auto">
          <a:xfrm>
            <a:off x="2763127" y="3816273"/>
            <a:ext cx="871746" cy="231087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85109" tIns="68089" rIns="85109" bIns="42553" anchor="ctr"/>
          <a:lstStyle/>
          <a:p>
            <a:pPr algn="ctr" defTabSz="852488" eaLnBrk="0" hangingPunct="0">
              <a:defRPr/>
            </a:pPr>
            <a:r>
              <a:rPr lang="en-US" sz="900" b="1" dirty="0" smtClean="0">
                <a:solidFill>
                  <a:srgbClr val="000000"/>
                </a:solidFill>
                <a:cs typeface="Arial" pitchFamily="34" charset="0"/>
              </a:rPr>
              <a:t>FIFO</a:t>
            </a:r>
            <a:endParaRPr lang="en-US" sz="9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46" name="Line 31"/>
          <p:cNvSpPr>
            <a:spLocks noChangeShapeType="1"/>
          </p:cNvSpPr>
          <p:nvPr/>
        </p:nvSpPr>
        <p:spPr bwMode="auto">
          <a:xfrm>
            <a:off x="3192595" y="4204705"/>
            <a:ext cx="1404" cy="1673528"/>
          </a:xfrm>
          <a:prstGeom prst="line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65" name="AutoShape 20"/>
          <p:cNvCxnSpPr>
            <a:cxnSpLocks noChangeShapeType="1"/>
          </p:cNvCxnSpPr>
          <p:nvPr/>
        </p:nvCxnSpPr>
        <p:spPr bwMode="auto">
          <a:xfrm flipH="1">
            <a:off x="1198602" y="5551795"/>
            <a:ext cx="2485422" cy="0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67" name="AutoShape 20"/>
          <p:cNvCxnSpPr>
            <a:cxnSpLocks noChangeShapeType="1"/>
            <a:endCxn id="203" idx="2"/>
          </p:cNvCxnSpPr>
          <p:nvPr/>
        </p:nvCxnSpPr>
        <p:spPr bwMode="auto">
          <a:xfrm flipH="1">
            <a:off x="1122399" y="5852555"/>
            <a:ext cx="2561625" cy="0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68" name="AutoShape 20"/>
          <p:cNvCxnSpPr>
            <a:cxnSpLocks noChangeShapeType="1"/>
            <a:endCxn id="205" idx="2"/>
          </p:cNvCxnSpPr>
          <p:nvPr/>
        </p:nvCxnSpPr>
        <p:spPr bwMode="auto">
          <a:xfrm flipH="1">
            <a:off x="1122397" y="5084396"/>
            <a:ext cx="3176177" cy="3458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cxnSp>
        <p:nvCxnSpPr>
          <p:cNvPr id="196" name="AutoShape 20"/>
          <p:cNvCxnSpPr>
            <a:cxnSpLocks noChangeShapeType="1"/>
            <a:endCxn id="204" idx="2"/>
          </p:cNvCxnSpPr>
          <p:nvPr/>
        </p:nvCxnSpPr>
        <p:spPr bwMode="auto">
          <a:xfrm flipH="1" flipV="1">
            <a:off x="1113174" y="4584089"/>
            <a:ext cx="3185400" cy="2362"/>
          </a:xfrm>
          <a:prstGeom prst="straightConnector1">
            <a:avLst/>
          </a:prstGeom>
          <a:noFill/>
          <a:ln w="28575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</p:spPr>
      </p:cxnSp>
      <p:sp>
        <p:nvSpPr>
          <p:cNvPr id="201" name="Oval 40"/>
          <p:cNvSpPr>
            <a:spLocks noChangeArrowheads="1"/>
          </p:cNvSpPr>
          <p:nvPr/>
        </p:nvSpPr>
        <p:spPr bwMode="auto">
          <a:xfrm>
            <a:off x="1430588" y="4505533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2" name="Oval 40"/>
          <p:cNvSpPr>
            <a:spLocks noChangeArrowheads="1"/>
          </p:cNvSpPr>
          <p:nvPr/>
        </p:nvSpPr>
        <p:spPr bwMode="auto">
          <a:xfrm>
            <a:off x="1429492" y="501059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3" name="Oval 40"/>
          <p:cNvSpPr>
            <a:spLocks noChangeArrowheads="1"/>
          </p:cNvSpPr>
          <p:nvPr/>
        </p:nvSpPr>
        <p:spPr bwMode="auto">
          <a:xfrm>
            <a:off x="1122399" y="5781117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4" name="Oval 40"/>
          <p:cNvSpPr>
            <a:spLocks noChangeArrowheads="1"/>
          </p:cNvSpPr>
          <p:nvPr/>
        </p:nvSpPr>
        <p:spPr bwMode="auto">
          <a:xfrm>
            <a:off x="1113174" y="4512651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5" name="Oval 40"/>
          <p:cNvSpPr>
            <a:spLocks noChangeArrowheads="1"/>
          </p:cNvSpPr>
          <p:nvPr/>
        </p:nvSpPr>
        <p:spPr bwMode="auto">
          <a:xfrm>
            <a:off x="1122397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6" name="Oval 40"/>
          <p:cNvSpPr>
            <a:spLocks noChangeArrowheads="1"/>
          </p:cNvSpPr>
          <p:nvPr/>
        </p:nvSpPr>
        <p:spPr bwMode="auto">
          <a:xfrm>
            <a:off x="1430588" y="549631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13" name="Text Box 27"/>
          <p:cNvSpPr txBox="1">
            <a:spLocks noChangeArrowheads="1"/>
          </p:cNvSpPr>
          <p:nvPr/>
        </p:nvSpPr>
        <p:spPr bwMode="auto">
          <a:xfrm rot="-5400000">
            <a:off x="792662" y="4124898"/>
            <a:ext cx="53498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D-Bus</a:t>
            </a:r>
          </a:p>
        </p:txBody>
      </p:sp>
      <p:sp>
        <p:nvSpPr>
          <p:cNvPr id="215" name="Text Box 26"/>
          <p:cNvSpPr txBox="1">
            <a:spLocks noChangeArrowheads="1"/>
          </p:cNvSpPr>
          <p:nvPr/>
        </p:nvSpPr>
        <p:spPr bwMode="auto">
          <a:xfrm rot="-5400000">
            <a:off x="1106985" y="4134374"/>
            <a:ext cx="4953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900" dirty="0">
                <a:solidFill>
                  <a:srgbClr val="000000"/>
                </a:solidFill>
              </a:rPr>
              <a:t>I-Bus</a:t>
            </a:r>
          </a:p>
        </p:txBody>
      </p:sp>
      <p:sp>
        <p:nvSpPr>
          <p:cNvPr id="250" name="Oval 40"/>
          <p:cNvSpPr>
            <a:spLocks noChangeArrowheads="1"/>
          </p:cNvSpPr>
          <p:nvPr/>
        </p:nvSpPr>
        <p:spPr bwMode="auto">
          <a:xfrm>
            <a:off x="2243209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1" name="Oval 40"/>
          <p:cNvSpPr>
            <a:spLocks noChangeArrowheads="1"/>
          </p:cNvSpPr>
          <p:nvPr/>
        </p:nvSpPr>
        <p:spPr bwMode="auto">
          <a:xfrm>
            <a:off x="2233985" y="450637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4" name="Oval 40"/>
          <p:cNvSpPr>
            <a:spLocks noChangeArrowheads="1"/>
          </p:cNvSpPr>
          <p:nvPr/>
        </p:nvSpPr>
        <p:spPr bwMode="auto">
          <a:xfrm>
            <a:off x="2241856" y="5774460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7" name="Oval 40"/>
          <p:cNvSpPr>
            <a:spLocks noChangeArrowheads="1"/>
          </p:cNvSpPr>
          <p:nvPr/>
        </p:nvSpPr>
        <p:spPr bwMode="auto">
          <a:xfrm>
            <a:off x="3134450" y="5016416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8" name="Oval 40"/>
          <p:cNvSpPr>
            <a:spLocks noChangeArrowheads="1"/>
          </p:cNvSpPr>
          <p:nvPr/>
        </p:nvSpPr>
        <p:spPr bwMode="auto">
          <a:xfrm>
            <a:off x="3125048" y="4515013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1" name="Oval 40"/>
          <p:cNvSpPr>
            <a:spLocks noChangeArrowheads="1"/>
          </p:cNvSpPr>
          <p:nvPr/>
        </p:nvSpPr>
        <p:spPr bwMode="auto">
          <a:xfrm>
            <a:off x="3116395" y="5796538"/>
            <a:ext cx="152400" cy="142875"/>
          </a:xfrm>
          <a:prstGeom prst="ellipse">
            <a:avLst/>
          </a:prstGeom>
          <a:solidFill>
            <a:srgbClr val="00528E"/>
          </a:solidFill>
          <a:ln w="9525">
            <a:solidFill>
              <a:schemeClr val="accent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0" name="AutoShape 4"/>
          <p:cNvSpPr>
            <a:spLocks noChangeArrowheads="1"/>
          </p:cNvSpPr>
          <p:nvPr/>
        </p:nvSpPr>
        <p:spPr bwMode="auto">
          <a:xfrm>
            <a:off x="5535878" y="4654291"/>
            <a:ext cx="705474" cy="863668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85109" tIns="42553" rIns="85109" bIns="42553" anchor="ctr"/>
          <a:lstStyle/>
          <a:p>
            <a:pPr algn="ctr" defTabSz="852488" eaLnBrk="0" hangingPunct="0">
              <a:defRPr/>
            </a:pPr>
            <a:r>
              <a:rPr lang="en-US" sz="1200" b="1" dirty="0" smtClean="0">
                <a:solidFill>
                  <a:srgbClr val="000000"/>
                </a:solidFill>
                <a:cs typeface="Arial" pitchFamily="34" charset="0"/>
              </a:rPr>
              <a:t>External</a:t>
            </a: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</a:p>
          <a:p>
            <a:pPr algn="ctr" defTabSz="852488" eaLnBrk="0" hangingPunct="0">
              <a:defRPr/>
            </a:pPr>
            <a:r>
              <a:rPr lang="fr-FR" sz="1200" b="1" dirty="0" smtClean="0">
                <a:solidFill>
                  <a:srgbClr val="000000"/>
                </a:solidFill>
                <a:cs typeface="Arial" pitchFamily="34" charset="0"/>
              </a:rPr>
              <a:t>RAM</a:t>
            </a:r>
            <a:endParaRPr lang="en-US" sz="12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93" name="Line 64"/>
          <p:cNvSpPr>
            <a:spLocks noChangeShapeType="1"/>
          </p:cNvSpPr>
          <p:nvPr/>
        </p:nvSpPr>
        <p:spPr bwMode="auto">
          <a:xfrm>
            <a:off x="5133279" y="5042765"/>
            <a:ext cx="360039" cy="2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4" name="Rounded Rectangle 303"/>
          <p:cNvSpPr/>
          <p:nvPr/>
        </p:nvSpPr>
        <p:spPr>
          <a:xfrm>
            <a:off x="2020840" y="2883130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ounded Rectangle 313"/>
          <p:cNvSpPr/>
          <p:nvPr/>
        </p:nvSpPr>
        <p:spPr>
          <a:xfrm>
            <a:off x="2184396" y="2883130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ounded Rectangle 315"/>
          <p:cNvSpPr/>
          <p:nvPr/>
        </p:nvSpPr>
        <p:spPr>
          <a:xfrm>
            <a:off x="2351569" y="2881287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ounded Rectangle 317"/>
          <p:cNvSpPr/>
          <p:nvPr/>
        </p:nvSpPr>
        <p:spPr>
          <a:xfrm>
            <a:off x="2501217" y="2881287"/>
            <a:ext cx="69632" cy="654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43629" y="336850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STM32F4X9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352" name="Straight Connector 351"/>
          <p:cNvCxnSpPr/>
          <p:nvPr/>
        </p:nvCxnSpPr>
        <p:spPr>
          <a:xfrm flipV="1">
            <a:off x="6241352" y="4124390"/>
            <a:ext cx="325214" cy="1001452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>
            <a:off x="6267314" y="5125841"/>
            <a:ext cx="299252" cy="392118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oup 123"/>
          <p:cNvGrpSpPr/>
          <p:nvPr/>
        </p:nvGrpSpPr>
        <p:grpSpPr>
          <a:xfrm>
            <a:off x="1078733" y="920654"/>
            <a:ext cx="2510638" cy="1588076"/>
            <a:chOff x="2575452" y="3051447"/>
            <a:chExt cx="3880454" cy="2280846"/>
          </a:xfrm>
        </p:grpSpPr>
        <p:pic>
          <p:nvPicPr>
            <p:cNvPr id="125" name="Picture 2" descr="C:\Documents and Settings\olivier ferrand\Desktop\Display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75452" y="3051447"/>
              <a:ext cx="3880454" cy="2280846"/>
            </a:xfrm>
            <a:prstGeom prst="rect">
              <a:avLst/>
            </a:prstGeom>
            <a:noFill/>
            <a:effectLst>
              <a:outerShdw blurRad="431800" dist="50800" sx="106000" sy="106000" algn="ctr" rotWithShape="0">
                <a:schemeClr val="tx1">
                  <a:alpha val="56000"/>
                </a:schemeClr>
              </a:outerShdw>
            </a:effectLst>
            <a:scene3d>
              <a:camera prst="orthographicFront"/>
              <a:lightRig rig="threePt" dir="t"/>
            </a:scene3d>
            <a:sp3d extrusionH="127000" prstMaterial="matte">
              <a:extrusionClr>
                <a:schemeClr val="bg1">
                  <a:lumMod val="50000"/>
                </a:schemeClr>
              </a:extrusionClr>
            </a:sp3d>
          </p:spPr>
        </p:pic>
        <p:sp>
          <p:nvSpPr>
            <p:cNvPr id="126" name="Rectangle 125"/>
            <p:cNvSpPr/>
            <p:nvPr/>
          </p:nvSpPr>
          <p:spPr>
            <a:xfrm>
              <a:off x="2699792" y="3140968"/>
              <a:ext cx="3600400" cy="19442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9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54" y="2497494"/>
            <a:ext cx="693823" cy="716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" name="Flowchart: Collate 101"/>
          <p:cNvSpPr/>
          <p:nvPr/>
        </p:nvSpPr>
        <p:spPr>
          <a:xfrm>
            <a:off x="3358803" y="2967259"/>
            <a:ext cx="144016" cy="211389"/>
          </a:xfrm>
          <a:prstGeom prst="flowChartCollat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6878" y="3408008"/>
            <a:ext cx="9973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52488" eaLnBrk="0" hangingPunct="0">
              <a:defRPr/>
            </a:pPr>
            <a:r>
              <a:rPr lang="fr-FR" sz="1200" dirty="0">
                <a:solidFill>
                  <a:srgbClr val="000000"/>
                </a:solidFill>
              </a:rPr>
              <a:t>180MHz</a:t>
            </a:r>
          </a:p>
          <a:p>
            <a:pPr algn="ctr" defTabSz="852488" eaLnBrk="0" hangingPunct="0">
              <a:defRPr/>
            </a:pPr>
            <a:r>
              <a:rPr lang="fr-FR" sz="1200" dirty="0">
                <a:solidFill>
                  <a:srgbClr val="000000"/>
                </a:solidFill>
              </a:rPr>
              <a:t>FPU &amp; </a:t>
            </a:r>
            <a:r>
              <a:rPr lang="fr-FR" sz="1200" dirty="0" smtClean="0">
                <a:solidFill>
                  <a:srgbClr val="000000"/>
                </a:solidFill>
              </a:rPr>
              <a:t>DSP</a:t>
            </a:r>
            <a:endParaRPr lang="en-US" sz="12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104" name="Picture 2" descr="C:\Documents and Settings\olivier ferrand\Desktop\backgroun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566" y="4124390"/>
            <a:ext cx="2426954" cy="14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ounded Rectangle 104"/>
          <p:cNvSpPr/>
          <p:nvPr/>
        </p:nvSpPr>
        <p:spPr bwMode="auto">
          <a:xfrm>
            <a:off x="8424559" y="4503005"/>
            <a:ext cx="507991" cy="631252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6" name="Pie 105"/>
          <p:cNvSpPr/>
          <p:nvPr/>
        </p:nvSpPr>
        <p:spPr bwMode="auto">
          <a:xfrm>
            <a:off x="7320379" y="4433729"/>
            <a:ext cx="934130" cy="960109"/>
          </a:xfrm>
          <a:prstGeom prst="pie">
            <a:avLst>
              <a:gd name="adj1" fmla="val 1271963"/>
              <a:gd name="adj2" fmla="val 9288734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7" name="Pie 106"/>
          <p:cNvSpPr/>
          <p:nvPr/>
        </p:nvSpPr>
        <p:spPr bwMode="auto">
          <a:xfrm rot="10800000">
            <a:off x="7344205" y="4385966"/>
            <a:ext cx="933140" cy="920981"/>
          </a:xfrm>
          <a:prstGeom prst="pie">
            <a:avLst>
              <a:gd name="adj1" fmla="val 5392725"/>
              <a:gd name="adj2" fmla="val 1209408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0" name="Rounded Rectangle 109"/>
          <p:cNvSpPr/>
          <p:nvPr/>
        </p:nvSpPr>
        <p:spPr bwMode="auto">
          <a:xfrm>
            <a:off x="6710714" y="4558601"/>
            <a:ext cx="468689" cy="475322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1" name="Picture 5" descr="C:\Documents and Settings\olivier ferrand\Desktop\Security-Camera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588" y="5004045"/>
            <a:ext cx="322910" cy="32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C:\Documents and Settings\olivier ferrand\Desktop\internet-ampoule-electrique-reseau-icone-8566-12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615" y="4572858"/>
            <a:ext cx="295712" cy="29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Rounded Rectangle 118"/>
          <p:cNvSpPr/>
          <p:nvPr/>
        </p:nvSpPr>
        <p:spPr bwMode="auto">
          <a:xfrm>
            <a:off x="8424559" y="5266064"/>
            <a:ext cx="199303" cy="209247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Rounded Rectangle 119"/>
          <p:cNvSpPr/>
          <p:nvPr/>
        </p:nvSpPr>
        <p:spPr bwMode="auto">
          <a:xfrm>
            <a:off x="8729026" y="5264932"/>
            <a:ext cx="199303" cy="209247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1" name="Picture 120" descr="C:\Users\olivier ferrand\Desktop\DemoHMI\Element\icon_stm32f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654" y="4572858"/>
            <a:ext cx="446807" cy="44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ounded Rectangle 121"/>
          <p:cNvSpPr/>
          <p:nvPr/>
        </p:nvSpPr>
        <p:spPr bwMode="auto">
          <a:xfrm>
            <a:off x="6734183" y="5222613"/>
            <a:ext cx="421752" cy="146566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3" name="Oval 122"/>
          <p:cNvSpPr/>
          <p:nvPr/>
        </p:nvSpPr>
        <p:spPr>
          <a:xfrm>
            <a:off x="7679828" y="5256967"/>
            <a:ext cx="45719" cy="4571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Pie 132"/>
          <p:cNvSpPr/>
          <p:nvPr/>
        </p:nvSpPr>
        <p:spPr bwMode="auto">
          <a:xfrm rot="5400000">
            <a:off x="7279147" y="4427198"/>
            <a:ext cx="937907" cy="855443"/>
          </a:xfrm>
          <a:prstGeom prst="pie">
            <a:avLst>
              <a:gd name="adj1" fmla="val 3903481"/>
              <a:gd name="adj2" fmla="val 1080731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8483447" y="4888036"/>
            <a:ext cx="389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Bauhaus 93" pitchFamily="82" charset="0"/>
              </a:rPr>
              <a:t>-5C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36" name="Picture 4" descr="C:\Documents and Settings\olivier ferrand\Desktop\lalimentation-maison-maison-icone-8010-12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263" y="4557175"/>
            <a:ext cx="333285" cy="33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TextBox 137"/>
          <p:cNvSpPr txBox="1"/>
          <p:nvPr/>
        </p:nvSpPr>
        <p:spPr>
          <a:xfrm>
            <a:off x="7441839" y="4119786"/>
            <a:ext cx="378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Bauhaus 93" pitchFamily="82" charset="0"/>
              </a:rPr>
              <a:t>14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39" name="Picture 4" descr="C:\Documents and Settings\olivier ferrand\Desktop\engine-24274_640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605" y="5292159"/>
            <a:ext cx="152143" cy="16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5" descr="C:\Documents and Settings\olivier ferrand\Desktop\info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788" y="5298291"/>
            <a:ext cx="170843" cy="17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TextBox 147"/>
          <p:cNvSpPr txBox="1"/>
          <p:nvPr/>
        </p:nvSpPr>
        <p:spPr>
          <a:xfrm>
            <a:off x="6677436" y="5195868"/>
            <a:ext cx="6480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rgbClr val="FF0000"/>
                </a:solidFill>
                <a:latin typeface="Arial Black" pitchFamily="34" charset="0"/>
              </a:rPr>
              <a:t>ALARM</a:t>
            </a:r>
            <a:endParaRPr lang="en-US" sz="7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698046" y="4119788"/>
            <a:ext cx="1603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  <a:latin typeface="Bauhaus 93" pitchFamily="82" charset="0"/>
              </a:rPr>
              <a:t>: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7781998" y="4119787"/>
            <a:ext cx="374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Bauhaus 93" pitchFamily="82" charset="0"/>
              </a:rPr>
              <a:t>21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51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268" y="4505581"/>
            <a:ext cx="403326" cy="44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" name="Flowchart: Collate 151"/>
          <p:cNvSpPr/>
          <p:nvPr/>
        </p:nvSpPr>
        <p:spPr>
          <a:xfrm>
            <a:off x="1513433" y="2976138"/>
            <a:ext cx="144016" cy="211389"/>
          </a:xfrm>
          <a:prstGeom prst="flowChartCollat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2373291" y="5084396"/>
            <a:ext cx="201127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318056" y="4119788"/>
            <a:ext cx="0" cy="89791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 rot="16200000">
            <a:off x="2195311" y="2610300"/>
            <a:ext cx="279895" cy="184099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2" descr="C:\Documents and Settings\olivier ferrand\Desktop\backgroun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575" y="982984"/>
            <a:ext cx="2426954" cy="14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ounded Rectangle 108"/>
          <p:cNvSpPr/>
          <p:nvPr/>
        </p:nvSpPr>
        <p:spPr bwMode="auto">
          <a:xfrm>
            <a:off x="2978568" y="1361599"/>
            <a:ext cx="507991" cy="631252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2" name="Pie 111"/>
          <p:cNvSpPr/>
          <p:nvPr/>
        </p:nvSpPr>
        <p:spPr bwMode="auto">
          <a:xfrm>
            <a:off x="1874388" y="1292323"/>
            <a:ext cx="934130" cy="960109"/>
          </a:xfrm>
          <a:prstGeom prst="pie">
            <a:avLst>
              <a:gd name="adj1" fmla="val 1271963"/>
              <a:gd name="adj2" fmla="val 9288734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3" name="Pie 112"/>
          <p:cNvSpPr/>
          <p:nvPr/>
        </p:nvSpPr>
        <p:spPr bwMode="auto">
          <a:xfrm rot="10800000">
            <a:off x="1898214" y="1244560"/>
            <a:ext cx="933140" cy="920981"/>
          </a:xfrm>
          <a:prstGeom prst="pie">
            <a:avLst>
              <a:gd name="adj1" fmla="val 5392725"/>
              <a:gd name="adj2" fmla="val 1209408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4" name="Rounded Rectangle 113"/>
          <p:cNvSpPr/>
          <p:nvPr/>
        </p:nvSpPr>
        <p:spPr bwMode="auto">
          <a:xfrm>
            <a:off x="1264723" y="1417195"/>
            <a:ext cx="468689" cy="475322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6" name="Picture 5" descr="C:\Documents and Settings\olivier ferrand\Desktop\Security-Camera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597" y="1862639"/>
            <a:ext cx="322910" cy="32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6" descr="C:\Documents and Settings\olivier ferrand\Desktop\internet-ampoule-electrique-reseau-icone-8566-12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624" y="1431452"/>
            <a:ext cx="295712" cy="29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Rounded Rectangle 117"/>
          <p:cNvSpPr/>
          <p:nvPr/>
        </p:nvSpPr>
        <p:spPr bwMode="auto">
          <a:xfrm>
            <a:off x="2978568" y="2124658"/>
            <a:ext cx="199303" cy="209247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Rounded Rectangle 131"/>
          <p:cNvSpPr/>
          <p:nvPr/>
        </p:nvSpPr>
        <p:spPr bwMode="auto">
          <a:xfrm>
            <a:off x="3283035" y="2123526"/>
            <a:ext cx="199303" cy="209247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5" name="Picture 134" descr="C:\Users\olivier ferrand\Desktop\DemoHMI\Element\icon_stm32f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63" y="1431452"/>
            <a:ext cx="446807" cy="44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ounded Rectangle 152"/>
          <p:cNvSpPr/>
          <p:nvPr/>
        </p:nvSpPr>
        <p:spPr bwMode="auto">
          <a:xfrm>
            <a:off x="1288192" y="2081207"/>
            <a:ext cx="421752" cy="146566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4" name="Oval 153"/>
          <p:cNvSpPr/>
          <p:nvPr/>
        </p:nvSpPr>
        <p:spPr>
          <a:xfrm>
            <a:off x="2233837" y="2115561"/>
            <a:ext cx="45719" cy="4571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Pie 154"/>
          <p:cNvSpPr/>
          <p:nvPr/>
        </p:nvSpPr>
        <p:spPr bwMode="auto">
          <a:xfrm rot="5400000">
            <a:off x="1833156" y="1285792"/>
            <a:ext cx="937907" cy="855443"/>
          </a:xfrm>
          <a:prstGeom prst="pie">
            <a:avLst>
              <a:gd name="adj1" fmla="val 3903481"/>
              <a:gd name="adj2" fmla="val 1080731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3037456" y="1746630"/>
            <a:ext cx="389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Bauhaus 93" pitchFamily="82" charset="0"/>
              </a:rPr>
              <a:t>-5C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57" name="Picture 4" descr="C:\Documents and Settings\olivier ferrand\Desktop\lalimentation-maison-maison-icone-8010-12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2" y="1415769"/>
            <a:ext cx="333285" cy="33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TextBox 157"/>
          <p:cNvSpPr txBox="1"/>
          <p:nvPr/>
        </p:nvSpPr>
        <p:spPr>
          <a:xfrm>
            <a:off x="1995848" y="978380"/>
            <a:ext cx="378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Bauhaus 93" pitchFamily="82" charset="0"/>
              </a:rPr>
              <a:t>14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59" name="Picture 4" descr="C:\Documents and Settings\olivier ferrand\Desktop\engine-24274_640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614" y="2150753"/>
            <a:ext cx="152143" cy="16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5" descr="C:\Documents and Settings\olivier ferrand\Desktop\info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797" y="2156885"/>
            <a:ext cx="170843" cy="17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TextBox 160"/>
          <p:cNvSpPr txBox="1"/>
          <p:nvPr/>
        </p:nvSpPr>
        <p:spPr>
          <a:xfrm>
            <a:off x="1231445" y="2054462"/>
            <a:ext cx="6480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 smtClean="0">
                <a:solidFill>
                  <a:srgbClr val="FF0000"/>
                </a:solidFill>
                <a:latin typeface="Arial Black" pitchFamily="34" charset="0"/>
              </a:rPr>
              <a:t>ALARM</a:t>
            </a:r>
            <a:endParaRPr lang="en-US" sz="7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2252055" y="978382"/>
            <a:ext cx="1603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  <a:latin typeface="Bauhaus 93" pitchFamily="82" charset="0"/>
              </a:rPr>
              <a:t>: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2336007" y="978381"/>
            <a:ext cx="374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  <a:latin typeface="Bauhaus 93" pitchFamily="82" charset="0"/>
              </a:rPr>
              <a:t>21</a:t>
            </a:r>
            <a:endParaRPr lang="en-US" sz="1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64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277" y="1364175"/>
            <a:ext cx="403326" cy="44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2536033" y="2562401"/>
            <a:ext cx="0" cy="29319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72584" y="251195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4"/>
                </a:solidFill>
              </a:rPr>
              <a:t>clock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5508104" y="5672861"/>
            <a:ext cx="1450477" cy="6713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Graphical library</a:t>
            </a:r>
            <a:endParaRPr lang="en-US" dirty="0"/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5128171" y="5774460"/>
            <a:ext cx="523949" cy="3324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5148065" y="5888760"/>
            <a:ext cx="387813" cy="412151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Left Arrow 130"/>
          <p:cNvSpPr/>
          <p:nvPr/>
        </p:nvSpPr>
        <p:spPr>
          <a:xfrm>
            <a:off x="7110720" y="5967619"/>
            <a:ext cx="156720" cy="1440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/>
          <p:nvPr/>
        </p:nvCxnSpPr>
        <p:spPr>
          <a:xfrm>
            <a:off x="3269351" y="5042765"/>
            <a:ext cx="1099311" cy="179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>
            <a:off x="3188353" y="5842735"/>
            <a:ext cx="50900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6" name="Rounded Rectangle 165"/>
          <p:cNvSpPr/>
          <p:nvPr/>
        </p:nvSpPr>
        <p:spPr>
          <a:xfrm>
            <a:off x="5005659" y="5696816"/>
            <a:ext cx="106832" cy="24259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/>
          <p:cNvSpPr txBox="1"/>
          <p:nvPr/>
        </p:nvSpPr>
        <p:spPr>
          <a:xfrm>
            <a:off x="7366405" y="5850151"/>
            <a:ext cx="182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Application</a:t>
            </a:r>
            <a:endParaRPr lang="en-US" dirty="0"/>
          </a:p>
        </p:txBody>
      </p:sp>
      <p:cxnSp>
        <p:nvCxnSpPr>
          <p:cNvPr id="170" name="Straight Connector 169"/>
          <p:cNvCxnSpPr/>
          <p:nvPr/>
        </p:nvCxnSpPr>
        <p:spPr>
          <a:xfrm flipH="1">
            <a:off x="1602561" y="5566980"/>
            <a:ext cx="2091886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 flipV="1">
            <a:off x="1516013" y="4052040"/>
            <a:ext cx="10321" cy="144248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1585226" y="4594493"/>
            <a:ext cx="1592373" cy="23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3174396" y="4111147"/>
            <a:ext cx="6405" cy="174917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4" name="Line 64"/>
          <p:cNvSpPr>
            <a:spLocks noChangeShapeType="1"/>
          </p:cNvSpPr>
          <p:nvPr/>
        </p:nvSpPr>
        <p:spPr bwMode="auto">
          <a:xfrm>
            <a:off x="5151516" y="5165500"/>
            <a:ext cx="360039" cy="2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7110" y="3072953"/>
            <a:ext cx="931668" cy="9744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2762779" y="3085335"/>
            <a:ext cx="872094" cy="6984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35967" y="962991"/>
            <a:ext cx="4629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Graphical acceleration offloads the CPU enabling quality GUI </a:t>
            </a:r>
            <a:r>
              <a:rPr lang="en-US" sz="1400" b="1" u="sng" dirty="0" smtClean="0"/>
              <a:t>AND</a:t>
            </a:r>
            <a:r>
              <a:rPr lang="en-US" sz="1400" dirty="0" smtClean="0"/>
              <a:t> high performance applications</a:t>
            </a:r>
            <a:endParaRPr lang="en-US" sz="1400" dirty="0"/>
          </a:p>
        </p:txBody>
      </p:sp>
      <p:sp>
        <p:nvSpPr>
          <p:cNvPr id="176" name="Rectangle 175"/>
          <p:cNvSpPr/>
          <p:nvPr/>
        </p:nvSpPr>
        <p:spPr>
          <a:xfrm>
            <a:off x="4364113" y="4907080"/>
            <a:ext cx="787404" cy="3615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4035966" y="1515797"/>
            <a:ext cx="46294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For enhanced GUIs, Memory bandwidth is key. For low-mid resolutions SRAM can be used and so internal buses must support high bandwidth. For High resolution, a high performance external memory interface is a must </a:t>
            </a:r>
            <a:endParaRPr lang="en-US" sz="1400" dirty="0"/>
          </a:p>
        </p:txBody>
      </p:sp>
      <p:sp>
        <p:nvSpPr>
          <p:cNvPr id="178" name="Rectangle 177"/>
          <p:cNvSpPr/>
          <p:nvPr/>
        </p:nvSpPr>
        <p:spPr>
          <a:xfrm>
            <a:off x="4340767" y="4405677"/>
            <a:ext cx="787404" cy="3615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1869336" y="3815631"/>
            <a:ext cx="872094" cy="2336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TextBox 181"/>
          <p:cNvSpPr txBox="1"/>
          <p:nvPr/>
        </p:nvSpPr>
        <p:spPr>
          <a:xfrm>
            <a:off x="5390144" y="2453901"/>
            <a:ext cx="3603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Display controller needs large enough FIFO to overcome potential real time issue (data is not ready for displaying on time)</a:t>
            </a:r>
            <a:endParaRPr lang="en-US" sz="1400" dirty="0"/>
          </a:p>
        </p:txBody>
      </p:sp>
      <p:sp>
        <p:nvSpPr>
          <p:cNvPr id="184" name="Rectangle 183"/>
          <p:cNvSpPr/>
          <p:nvPr/>
        </p:nvSpPr>
        <p:spPr>
          <a:xfrm>
            <a:off x="2467020" y="2547432"/>
            <a:ext cx="765271" cy="4198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5524889" y="3240406"/>
            <a:ext cx="3458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High speed IOs are needed to support high frequency clocks imposed by the display panel</a:t>
            </a:r>
            <a:endParaRPr lang="en-US" sz="1400" dirty="0"/>
          </a:p>
        </p:txBody>
      </p:sp>
      <p:sp>
        <p:nvSpPr>
          <p:cNvPr id="186" name="Rounded Rectangle 185"/>
          <p:cNvSpPr/>
          <p:nvPr/>
        </p:nvSpPr>
        <p:spPr>
          <a:xfrm>
            <a:off x="5936351" y="5288529"/>
            <a:ext cx="144016" cy="161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ounded Rectangle 186"/>
          <p:cNvSpPr/>
          <p:nvPr/>
        </p:nvSpPr>
        <p:spPr>
          <a:xfrm>
            <a:off x="5704922" y="5288239"/>
            <a:ext cx="144016" cy="161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851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-0.00324 L -0.01198 -0.00324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-0.00324 L -0.01198 -0.00324 " pathEditMode="relative" rAng="0" ptsTypes="AA">
                                      <p:cBhvr>
                                        <p:cTn id="74" dur="3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125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 tmFilter="0, 0; .2, .5; .8, .5; 1, 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125" autoRev="1" fill="hold"/>
                                        <p:tgtEl>
                                          <p:spTgt spid="1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 tmFilter="0, 0; .2, .5; .8, .5; 1, 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125" autoRev="1" fill="hold"/>
                                        <p:tgtEl>
                                          <p:spTgt spid="1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125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 tmFilter="0, 0; .2, .5; .8, .5; 1, 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125" autoRev="1" fill="hold"/>
                                        <p:tgtEl>
                                          <p:spTgt spid="1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 tmFilter="0, 0; .2, .5; .8, .5; 1, 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125" autoRev="1" fill="hold"/>
                                        <p:tgtEl>
                                          <p:spTgt spid="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5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125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5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125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50" tmFilter="0, 0; .2, .5; .8, .5; 1, 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125" autoRev="1" fill="hold"/>
                                        <p:tgtEl>
                                          <p:spTgt spid="1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5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125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5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125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 tmFilter="0, 0; .2, .5; .8, .5; 1, 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125" autoRev="1" fill="hold"/>
                                        <p:tgtEl>
                                          <p:spTgt spid="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50" tmFilter="0, 0; .2, .5; .8, .5; 1, 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125" autoRev="1" fill="hold"/>
                                        <p:tgtEl>
                                          <p:spTgt spid="1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5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125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50" tmFilter="0, 0; .2, .5; .8, .5; 1, 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125" autoRev="1" fill="hold"/>
                                        <p:tgtEl>
                                          <p:spTgt spid="1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50" tmFilter="0, 0; .2, .5; .8, .5; 1, 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125" autoRev="1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50" tmFilter="0, 0; .2, .5; .8, .5; 1, 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125" autoRev="1" fill="hold"/>
                                        <p:tgtEl>
                                          <p:spTgt spid="1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25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125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50" tmFilter="0, 0; .2, .5; .8, .5; 1, 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125" autoRev="1" fill="hold"/>
                                        <p:tgtEl>
                                          <p:spTgt spid="1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50" tmFilter="0, 0; .2, .5; .8, .5; 1, 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" dur="125" autoRev="1" fill="hold"/>
                                        <p:tgtEl>
                                          <p:spTgt spid="1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50" tmFilter="0, 0; .2, .5; .8, .5; 1, 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125" autoRev="1" fill="hold"/>
                                        <p:tgtEl>
                                          <p:spTgt spid="1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50" tmFilter="0, 0; .2, .5; .8, .5; 1, 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" dur="125" autoRev="1" fill="hold"/>
                                        <p:tgtEl>
                                          <p:spTgt spid="1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25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0" dur="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2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animBg="1"/>
      <p:bldP spid="102" grpId="0" animBg="1"/>
      <p:bldP spid="123" grpId="0" animBg="1"/>
      <p:bldP spid="148" grpId="0"/>
      <p:bldP spid="149" grpId="0"/>
      <p:bldP spid="152" grpId="0" animBg="1"/>
      <p:bldP spid="18" grpId="0" animBg="1"/>
      <p:bldP spid="18" grpId="1" animBg="1"/>
      <p:bldP spid="109" grpId="0" animBg="1"/>
      <p:bldP spid="109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8" grpId="0" animBg="1"/>
      <p:bldP spid="118" grpId="1" animBg="1"/>
      <p:bldP spid="132" grpId="0" animBg="1"/>
      <p:bldP spid="132" grpId="1" animBg="1"/>
      <p:bldP spid="153" grpId="0" animBg="1"/>
      <p:bldP spid="153" grpId="1" animBg="1"/>
      <p:bldP spid="154" grpId="0" animBg="1"/>
      <p:bldP spid="154" grpId="1" animBg="1"/>
      <p:bldP spid="154" grpId="2" animBg="1"/>
      <p:bldP spid="155" grpId="0" animBg="1"/>
      <p:bldP spid="155" grpId="1" animBg="1"/>
      <p:bldP spid="156" grpId="0"/>
      <p:bldP spid="156" grpId="1"/>
      <p:bldP spid="158" grpId="0"/>
      <p:bldP spid="158" grpId="1"/>
      <p:bldP spid="161" grpId="0"/>
      <p:bldP spid="161" grpId="1"/>
      <p:bldP spid="161" grpId="2"/>
      <p:bldP spid="162" grpId="0"/>
      <p:bldP spid="162" grpId="1"/>
      <p:bldP spid="162" grpId="2"/>
      <p:bldP spid="163" grpId="0"/>
      <p:bldP spid="163" grpId="1"/>
      <p:bldP spid="9" grpId="0"/>
      <p:bldP spid="128" grpId="0" animBg="1"/>
      <p:bldP spid="131" grpId="0" animBg="1"/>
      <p:bldP spid="131" grpId="1" animBg="1"/>
      <p:bldP spid="166" grpId="0" animBg="1"/>
      <p:bldP spid="169" grpId="0"/>
      <p:bldP spid="174" grpId="0" animBg="1"/>
      <p:bldP spid="3" grpId="0" animBg="1"/>
      <p:bldP spid="175" grpId="0" animBg="1"/>
      <p:bldP spid="6" grpId="0"/>
      <p:bldP spid="176" grpId="0" animBg="1"/>
      <p:bldP spid="177" grpId="0"/>
      <p:bldP spid="178" grpId="0" animBg="1"/>
      <p:bldP spid="180" grpId="0" animBg="1"/>
      <p:bldP spid="182" grpId="0"/>
      <p:bldP spid="184" grpId="0" animBg="1"/>
      <p:bldP spid="18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STemWin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2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STemWin</a:t>
            </a:r>
            <a:br>
              <a:rPr lang="en-US" dirty="0" smtClean="0"/>
            </a:br>
            <a:r>
              <a:rPr lang="en-US" dirty="0" smtClean="0"/>
              <a:t>About STemWin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5016758"/>
          </a:xfrm>
        </p:spPr>
        <p:txBody>
          <a:bodyPr/>
          <a:lstStyle/>
          <a:p>
            <a:r>
              <a:rPr lang="en-US" dirty="0" smtClean="0"/>
              <a:t>Professional graphical library based on </a:t>
            </a:r>
            <a:r>
              <a:rPr lang="en-US" dirty="0" err="1" smtClean="0"/>
              <a:t>Segger</a:t>
            </a:r>
            <a:r>
              <a:rPr lang="en-US" dirty="0" smtClean="0"/>
              <a:t> emWin</a:t>
            </a:r>
          </a:p>
          <a:p>
            <a:r>
              <a:rPr lang="en-US" dirty="0" smtClean="0"/>
              <a:t>Scalable solution that can fit all STM32 MCUs</a:t>
            </a:r>
          </a:p>
          <a:p>
            <a:r>
              <a:rPr lang="en-US" dirty="0" smtClean="0"/>
              <a:t>Works with any LCD controller </a:t>
            </a:r>
          </a:p>
          <a:p>
            <a:r>
              <a:rPr lang="en-US" dirty="0" smtClean="0"/>
              <a:t>Embeds </a:t>
            </a:r>
            <a:r>
              <a:rPr lang="en-US" dirty="0"/>
              <a:t>o</a:t>
            </a:r>
            <a:r>
              <a:rPr lang="en-US" dirty="0" smtClean="0"/>
              <a:t>ptimized drivers for various market LCD controllers in addition to the embedded STM32F4x9 TFT-LCD controller with DMA2D ChromART accelerator</a:t>
            </a:r>
          </a:p>
          <a:p>
            <a:r>
              <a:rPr lang="en-US" dirty="0" smtClean="0"/>
              <a:t>Library provided in object code locked to STM32 MCUs</a:t>
            </a:r>
          </a:p>
          <a:p>
            <a:r>
              <a:rPr lang="en-US" dirty="0" smtClean="0"/>
              <a:t>A set of PC software tools offered (GUI builder, simulator, bitmap converter,…)</a:t>
            </a:r>
          </a:p>
          <a:p>
            <a:r>
              <a:rPr lang="en-US" dirty="0" smtClean="0"/>
              <a:t>Extensive set of examples provided on </a:t>
            </a:r>
            <a:r>
              <a:rPr lang="en-US" dirty="0" err="1" smtClean="0"/>
              <a:t>Segger</a:t>
            </a:r>
            <a:r>
              <a:rPr lang="en-US" dirty="0" smtClean="0"/>
              <a:t>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27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1412776"/>
            <a:ext cx="1447800" cy="142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54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STemWin</a:t>
            </a:r>
            <a:r>
              <a:rPr lang="fr-FR" dirty="0" smtClean="0"/>
              <a:t> Library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28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196753"/>
            <a:ext cx="3743325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ine Callout 2 (Border and Accent Bar) 4"/>
          <p:cNvSpPr/>
          <p:nvPr/>
        </p:nvSpPr>
        <p:spPr>
          <a:xfrm>
            <a:off x="6012160" y="1196753"/>
            <a:ext cx="2376264" cy="792088"/>
          </a:xfrm>
          <a:prstGeom prst="accentBorder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Template drivers configuration file</a:t>
            </a:r>
            <a:endParaRPr lang="en-US" dirty="0"/>
          </a:p>
        </p:txBody>
      </p:sp>
      <p:sp>
        <p:nvSpPr>
          <p:cNvPr id="7" name="Line Callout 2 (Border and Accent Bar) 6"/>
          <p:cNvSpPr/>
          <p:nvPr/>
        </p:nvSpPr>
        <p:spPr>
          <a:xfrm>
            <a:off x="6164560" y="3284984"/>
            <a:ext cx="2376264" cy="1296144"/>
          </a:xfrm>
          <a:prstGeom prst="accentBorder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smtClean="0"/>
              <a:t>STemWin </a:t>
            </a:r>
            <a:r>
              <a:rPr lang="fr-FR" dirty="0" err="1" smtClean="0"/>
              <a:t>Libraries</a:t>
            </a:r>
            <a:r>
              <a:rPr lang="fr-FR" dirty="0" smtClean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OS Support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CM core</a:t>
            </a:r>
          </a:p>
          <a:p>
            <a:pPr marL="285750" indent="-285750">
              <a:buFontTx/>
              <a:buChar char="-"/>
            </a:pPr>
            <a:r>
              <a:rPr lang="fr-FR" dirty="0" err="1" smtClean="0"/>
              <a:t>Tool</a:t>
            </a:r>
            <a:endParaRPr lang="fr-FR" dirty="0" smtClean="0"/>
          </a:p>
          <a:p>
            <a:pPr algn="ctr"/>
            <a:endParaRPr lang="en-US" dirty="0"/>
          </a:p>
        </p:txBody>
      </p:sp>
      <p:sp>
        <p:nvSpPr>
          <p:cNvPr id="8" name="Line Callout 2 (Border and Accent Bar) 7"/>
          <p:cNvSpPr/>
          <p:nvPr/>
        </p:nvSpPr>
        <p:spPr>
          <a:xfrm>
            <a:off x="5868144" y="5157192"/>
            <a:ext cx="2672680" cy="1080120"/>
          </a:xfrm>
          <a:prstGeom prst="accentBorderCallout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STemWin </a:t>
            </a:r>
            <a:r>
              <a:rPr lang="fr-FR" dirty="0" err="1" smtClean="0"/>
              <a:t>misc</a:t>
            </a:r>
            <a:r>
              <a:rPr lang="fr-FR" dirty="0" smtClean="0"/>
              <a:t>. software</a:t>
            </a:r>
            <a:endParaRPr lang="en-US" dirty="0"/>
          </a:p>
        </p:txBody>
      </p:sp>
      <p:sp>
        <p:nvSpPr>
          <p:cNvPr id="9" name="Line Callout 2 (Border and Accent Bar) 8"/>
          <p:cNvSpPr/>
          <p:nvPr/>
        </p:nvSpPr>
        <p:spPr>
          <a:xfrm>
            <a:off x="467544" y="3789040"/>
            <a:ext cx="2013385" cy="1080120"/>
          </a:xfrm>
          <a:prstGeom prst="accentBorderCallout2">
            <a:avLst>
              <a:gd name="adj1" fmla="val 17742"/>
              <a:gd name="adj2" fmla="val 104488"/>
              <a:gd name="adj3" fmla="val 15727"/>
              <a:gd name="adj4" fmla="val 114483"/>
              <a:gd name="adj5" fmla="val 108468"/>
              <a:gd name="adj6" fmla="val 16393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OS related file (</a:t>
            </a:r>
            <a:r>
              <a:rPr lang="fr-FR" dirty="0" err="1" smtClean="0"/>
              <a:t>Timebase</a:t>
            </a:r>
            <a:r>
              <a:rPr lang="fr-FR" dirty="0" smtClean="0"/>
              <a:t> and </a:t>
            </a:r>
            <a:r>
              <a:rPr lang="fr-FR" dirty="0" err="1" smtClean="0"/>
              <a:t>debug</a:t>
            </a:r>
            <a:r>
              <a:rPr lang="fr-FR" dirty="0" smtClean="0"/>
              <a:t> macros)</a:t>
            </a:r>
            <a:endParaRPr lang="en-US" dirty="0"/>
          </a:p>
        </p:txBody>
      </p:sp>
      <p:sp>
        <p:nvSpPr>
          <p:cNvPr id="10" name="Line Callout 2 (Border and Accent Bar) 9"/>
          <p:cNvSpPr/>
          <p:nvPr/>
        </p:nvSpPr>
        <p:spPr>
          <a:xfrm>
            <a:off x="467543" y="5021560"/>
            <a:ext cx="2013385" cy="1080120"/>
          </a:xfrm>
          <a:prstGeom prst="accentBorderCallout2">
            <a:avLst>
              <a:gd name="adj1" fmla="val 17742"/>
              <a:gd name="adj2" fmla="val 104488"/>
              <a:gd name="adj3" fmla="val 15727"/>
              <a:gd name="adj4" fmla="val 114483"/>
              <a:gd name="adj5" fmla="val 42959"/>
              <a:gd name="adj6" fmla="val 16934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Simulation </a:t>
            </a:r>
            <a:r>
              <a:rPr lang="fr-FR" dirty="0" err="1" smtClean="0"/>
              <a:t>library</a:t>
            </a:r>
            <a:r>
              <a:rPr lang="fr-FR" dirty="0" smtClean="0"/>
              <a:t> and interface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33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STemWin</a:t>
            </a:r>
            <a:br>
              <a:rPr lang="en-US" dirty="0" smtClean="0"/>
            </a:br>
            <a:r>
              <a:rPr lang="en-US" dirty="0" smtClean="0"/>
              <a:t>Basic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88148"/>
            <a:ext cx="4038600" cy="4093428"/>
          </a:xfrm>
        </p:spPr>
        <p:txBody>
          <a:bodyPr/>
          <a:lstStyle/>
          <a:p>
            <a:r>
              <a:rPr lang="en-US" dirty="0" smtClean="0"/>
              <a:t>Text display with multi-language and multiple fonts support</a:t>
            </a:r>
          </a:p>
          <a:p>
            <a:r>
              <a:rPr lang="en-US" dirty="0"/>
              <a:t>Bitmap drawing (line, circle, ..) with alpha blending </a:t>
            </a:r>
            <a:r>
              <a:rPr lang="en-US" dirty="0" smtClean="0"/>
              <a:t>support</a:t>
            </a:r>
          </a:p>
          <a:p>
            <a:r>
              <a:rPr lang="en-US" dirty="0" smtClean="0"/>
              <a:t>Antialiasing feature for line, curves and fonts smoothing</a:t>
            </a:r>
          </a:p>
          <a:p>
            <a:r>
              <a:rPr lang="en-US" dirty="0" smtClean="0"/>
              <a:t>Image file support for BMP, PNG, GIF and JPEG</a:t>
            </a:r>
          </a:p>
          <a:p>
            <a:r>
              <a:rPr lang="en-US" dirty="0" smtClean="0"/>
              <a:t>Color management with fixed or custom palette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7744" y="678629"/>
            <a:ext cx="544994" cy="198000"/>
          </a:xfrm>
          <a:prstGeom prst="rect">
            <a:avLst/>
          </a:prstGeom>
        </p:spPr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29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5" name="Picture 2" descr="C:\Users\ghouilim\Desktop\BiDiTex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488796"/>
            <a:ext cx="1816100" cy="23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ghouilim\Desktop\ThaiTex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302106"/>
            <a:ext cx="1238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ghouilim\Desktop\A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2" y="2996952"/>
            <a:ext cx="990739" cy="68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6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Chrom</a:t>
            </a:r>
            <a:r>
              <a:rPr lang="fr-FR" dirty="0" smtClean="0"/>
              <a:t>-ART Accelerator™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1210" y="1412776"/>
            <a:ext cx="8136904" cy="5847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308416" y="1082254"/>
            <a:ext cx="8584063" cy="1002038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dirty="0"/>
          </a:p>
          <a:p>
            <a:pPr lvl="1"/>
            <a:r>
              <a:rPr lang="fr-FR" dirty="0" smtClean="0"/>
              <a:t>Advanced bit </a:t>
            </a:r>
            <a:r>
              <a:rPr lang="en-US" dirty="0" smtClean="0"/>
              <a:t>blending</a:t>
            </a:r>
            <a:r>
              <a:rPr lang="fr-FR" dirty="0" smtClean="0"/>
              <a:t>:</a:t>
            </a:r>
          </a:p>
          <a:p>
            <a:pPr lvl="2"/>
            <a:r>
              <a:rPr lang="en-US" dirty="0" err="1" smtClean="0"/>
              <a:t>Chrom</a:t>
            </a:r>
            <a:r>
              <a:rPr lang="en-US" dirty="0" smtClean="0"/>
              <a:t>-ART accelerator handles the blending operations</a:t>
            </a:r>
          </a:p>
          <a:p>
            <a:pPr lvl="2"/>
            <a:r>
              <a:rPr lang="en-US" dirty="0" smtClean="0"/>
              <a:t>Enabling image combining with different levels of transparency</a:t>
            </a:r>
          </a:p>
          <a:p>
            <a:pPr lvl="2"/>
            <a:r>
              <a:rPr lang="en-US" dirty="0" smtClean="0"/>
              <a:t>Enhancing rendering quality</a:t>
            </a:r>
          </a:p>
          <a:p>
            <a:pPr lvl="2"/>
            <a:r>
              <a:rPr lang="en-US" dirty="0" smtClean="0"/>
              <a:t>Offloading the CPU</a:t>
            </a:r>
          </a:p>
          <a:p>
            <a:pPr lvl="2"/>
            <a:endParaRPr lang="fr-FR" dirty="0"/>
          </a:p>
          <a:p>
            <a:pPr lvl="2"/>
            <a:endParaRPr lang="fr-FR" dirty="0" smtClean="0"/>
          </a:p>
          <a:p>
            <a:pPr lvl="2"/>
            <a:endParaRPr lang="fr-FR" dirty="0"/>
          </a:p>
          <a:p>
            <a:pPr lvl="2"/>
            <a:endParaRPr lang="fr-FR" dirty="0" smtClean="0"/>
          </a:p>
          <a:p>
            <a:pPr lvl="2"/>
            <a:endParaRPr lang="fr-FR" dirty="0"/>
          </a:p>
          <a:p>
            <a:pPr lvl="1"/>
            <a:r>
              <a:rPr lang="fr-FR" dirty="0" smtClean="0"/>
              <a:t>Pixel format conversion:</a:t>
            </a:r>
          </a:p>
          <a:p>
            <a:pPr lvl="2"/>
            <a:r>
              <a:rPr lang="en-US" dirty="0" smtClean="0"/>
              <a:t>Adapting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images to the display </a:t>
            </a:r>
            <a:r>
              <a:rPr lang="fr-FR" dirty="0" err="1" smtClean="0"/>
              <a:t>color</a:t>
            </a:r>
            <a:r>
              <a:rPr lang="fr-FR" dirty="0" smtClean="0"/>
              <a:t> format</a:t>
            </a:r>
          </a:p>
          <a:p>
            <a:pPr lvl="2"/>
            <a:endParaRPr lang="fr-FR" dirty="0"/>
          </a:p>
          <a:p>
            <a:pPr lvl="1"/>
            <a:endParaRPr lang="fr-FR" dirty="0"/>
          </a:p>
          <a:p>
            <a:pPr lvl="1" algn="ctr">
              <a:buFont typeface="Wingdings"/>
              <a:buChar char="è"/>
            </a:pPr>
            <a:r>
              <a:rPr lang="fr-FR" b="1" u="sng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Chrom</a:t>
            </a:r>
            <a:r>
              <a:rPr lang="fr-FR" b="1" u="sng" dirty="0" smtClean="0">
                <a:solidFill>
                  <a:srgbClr val="002060"/>
                </a:solidFill>
                <a:sym typeface="Wingdings" panose="05000000000000000000" pitchFamily="2" charset="2"/>
              </a:rPr>
              <a:t>-ART Accelerator </a:t>
            </a:r>
            <a:r>
              <a:rPr lang="fr-FR" b="1" u="sng" dirty="0" err="1">
                <a:solidFill>
                  <a:srgbClr val="002060"/>
                </a:solidFill>
                <a:sym typeface="Wingdings" panose="05000000000000000000" pitchFamily="2" charset="2"/>
              </a:rPr>
              <a:t>effeciently</a:t>
            </a:r>
            <a:r>
              <a:rPr lang="fr-FR" b="1" u="sng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fr-FR" b="1" u="sng" dirty="0" err="1">
                <a:solidFill>
                  <a:srgbClr val="002060"/>
                </a:solidFill>
                <a:sym typeface="Wingdings" panose="05000000000000000000" pitchFamily="2" charset="2"/>
              </a:rPr>
              <a:t>offloads</a:t>
            </a:r>
            <a:r>
              <a:rPr lang="fr-FR" b="1" u="sng" dirty="0">
                <a:solidFill>
                  <a:srgbClr val="002060"/>
                </a:solidFill>
                <a:sym typeface="Wingdings" panose="05000000000000000000" pitchFamily="2" charset="2"/>
              </a:rPr>
              <a:t> the CPU for </a:t>
            </a:r>
            <a:r>
              <a:rPr lang="fr-FR" b="1" u="sng" dirty="0" err="1">
                <a:solidFill>
                  <a:srgbClr val="002060"/>
                </a:solidFill>
                <a:sym typeface="Wingdings" panose="05000000000000000000" pitchFamily="2" charset="2"/>
              </a:rPr>
              <a:t>repetitive</a:t>
            </a:r>
            <a:r>
              <a:rPr lang="fr-FR" b="1" u="sng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endParaRPr lang="fr-FR" b="1" u="sng" dirty="0" smtClean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 marL="355600" lvl="1" indent="0" algn="ctr">
              <a:buNone/>
            </a:pPr>
            <a:r>
              <a:rPr lang="fr-FR" b="1" u="sng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graphic</a:t>
            </a:r>
            <a:r>
              <a:rPr lang="fr-FR" b="1" u="sng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fr-FR" b="1" u="sng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operations</a:t>
            </a:r>
            <a:endParaRPr lang="fr-FR" b="1" u="sng" dirty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2"/>
            <a:endParaRPr lang="fr-FR" dirty="0" smtClean="0"/>
          </a:p>
          <a:p>
            <a:pPr marL="355600" lvl="1" indent="0">
              <a:buNone/>
            </a:pPr>
            <a:endParaRPr lang="fr-FR" dirty="0" smtClean="0"/>
          </a:p>
          <a:p>
            <a:pPr marL="355600" lvl="1" indent="0">
              <a:buNone/>
            </a:pPr>
            <a:endParaRPr lang="fr-FR" sz="1400" dirty="0" smtClean="0"/>
          </a:p>
        </p:txBody>
      </p:sp>
      <p:grpSp>
        <p:nvGrpSpPr>
          <p:cNvPr id="88" name="Group 87"/>
          <p:cNvGrpSpPr/>
          <p:nvPr/>
        </p:nvGrpSpPr>
        <p:grpSpPr>
          <a:xfrm>
            <a:off x="2339753" y="2879618"/>
            <a:ext cx="1863964" cy="558294"/>
            <a:chOff x="4994823" y="2212975"/>
            <a:chExt cx="1934754" cy="551737"/>
          </a:xfrm>
        </p:grpSpPr>
        <p:grpSp>
          <p:nvGrpSpPr>
            <p:cNvPr id="89" name="Group 88"/>
            <p:cNvGrpSpPr/>
            <p:nvPr/>
          </p:nvGrpSpPr>
          <p:grpSpPr>
            <a:xfrm>
              <a:off x="4994823" y="2212975"/>
              <a:ext cx="582597" cy="551737"/>
              <a:chOff x="2050778" y="4724300"/>
              <a:chExt cx="1366837" cy="1296988"/>
            </a:xfrm>
          </p:grpSpPr>
          <p:sp>
            <p:nvSpPr>
              <p:cNvPr id="94" name="Rectangle 14"/>
              <p:cNvSpPr>
                <a:spLocks noChangeArrowheads="1"/>
              </p:cNvSpPr>
              <p:nvPr/>
            </p:nvSpPr>
            <p:spPr bwMode="auto">
              <a:xfrm>
                <a:off x="2571478" y="4986238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Rectangle 15"/>
              <p:cNvSpPr>
                <a:spLocks noChangeArrowheads="1"/>
              </p:cNvSpPr>
              <p:nvPr/>
            </p:nvSpPr>
            <p:spPr bwMode="auto">
              <a:xfrm>
                <a:off x="2446065" y="5103713"/>
                <a:ext cx="123825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Rectangle 16"/>
              <p:cNvSpPr>
                <a:spLocks noChangeArrowheads="1"/>
              </p:cNvSpPr>
              <p:nvPr/>
            </p:nvSpPr>
            <p:spPr bwMode="auto">
              <a:xfrm>
                <a:off x="2571478" y="5103713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Rectangle 17"/>
              <p:cNvSpPr>
                <a:spLocks noChangeArrowheads="1"/>
              </p:cNvSpPr>
              <p:nvPr/>
            </p:nvSpPr>
            <p:spPr bwMode="auto">
              <a:xfrm>
                <a:off x="2319065" y="5219600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Rectangle 18"/>
              <p:cNvSpPr>
                <a:spLocks noChangeArrowheads="1"/>
              </p:cNvSpPr>
              <p:nvPr/>
            </p:nvSpPr>
            <p:spPr bwMode="auto">
              <a:xfrm>
                <a:off x="2446065" y="5219600"/>
                <a:ext cx="123825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Rectangle 19"/>
              <p:cNvSpPr>
                <a:spLocks noChangeArrowheads="1"/>
              </p:cNvSpPr>
              <p:nvPr/>
            </p:nvSpPr>
            <p:spPr bwMode="auto">
              <a:xfrm>
                <a:off x="2319065" y="5337075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Rectangle 20"/>
              <p:cNvSpPr>
                <a:spLocks noChangeArrowheads="1"/>
              </p:cNvSpPr>
              <p:nvPr/>
            </p:nvSpPr>
            <p:spPr bwMode="auto">
              <a:xfrm>
                <a:off x="2193653" y="5454550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Rectangle 21"/>
              <p:cNvSpPr>
                <a:spLocks noChangeArrowheads="1"/>
              </p:cNvSpPr>
              <p:nvPr/>
            </p:nvSpPr>
            <p:spPr bwMode="auto">
              <a:xfrm>
                <a:off x="2319065" y="5454550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Rectangle 22"/>
              <p:cNvSpPr>
                <a:spLocks noChangeArrowheads="1"/>
              </p:cNvSpPr>
              <p:nvPr/>
            </p:nvSpPr>
            <p:spPr bwMode="auto">
              <a:xfrm>
                <a:off x="2193653" y="5572025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Rectangle 23"/>
              <p:cNvSpPr>
                <a:spLocks noChangeArrowheads="1"/>
              </p:cNvSpPr>
              <p:nvPr/>
            </p:nvSpPr>
            <p:spPr bwMode="auto">
              <a:xfrm>
                <a:off x="2193653" y="5687913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Rectangle 24"/>
              <p:cNvSpPr>
                <a:spLocks noChangeArrowheads="1"/>
              </p:cNvSpPr>
              <p:nvPr/>
            </p:nvSpPr>
            <p:spPr bwMode="auto">
              <a:xfrm>
                <a:off x="2822303" y="4868763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Rectangle 25"/>
              <p:cNvSpPr>
                <a:spLocks noChangeArrowheads="1"/>
              </p:cNvSpPr>
              <p:nvPr/>
            </p:nvSpPr>
            <p:spPr bwMode="auto">
              <a:xfrm>
                <a:off x="2949303" y="4868763"/>
                <a:ext cx="123825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Rectangle 26"/>
              <p:cNvSpPr>
                <a:spLocks noChangeArrowheads="1"/>
              </p:cNvSpPr>
              <p:nvPr/>
            </p:nvSpPr>
            <p:spPr bwMode="auto">
              <a:xfrm>
                <a:off x="3074715" y="4868763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Rectangle 27"/>
              <p:cNvSpPr>
                <a:spLocks noChangeArrowheads="1"/>
              </p:cNvSpPr>
              <p:nvPr/>
            </p:nvSpPr>
            <p:spPr bwMode="auto">
              <a:xfrm>
                <a:off x="2696890" y="4986238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Rectangle 28"/>
              <p:cNvSpPr>
                <a:spLocks noChangeArrowheads="1"/>
              </p:cNvSpPr>
              <p:nvPr/>
            </p:nvSpPr>
            <p:spPr bwMode="auto">
              <a:xfrm>
                <a:off x="2822303" y="4986238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Oval 29"/>
              <p:cNvSpPr>
                <a:spLocks noChangeArrowheads="1"/>
              </p:cNvSpPr>
              <p:nvPr/>
            </p:nvSpPr>
            <p:spPr bwMode="auto">
              <a:xfrm>
                <a:off x="2050778" y="4724300"/>
                <a:ext cx="1366837" cy="1296988"/>
              </a:xfrm>
              <a:prstGeom prst="ellipse">
                <a:avLst/>
              </a:prstGeom>
              <a:noFill/>
              <a:ln w="762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377155" y="2213742"/>
              <a:ext cx="552422" cy="550970"/>
              <a:chOff x="6202511" y="4626516"/>
              <a:chExt cx="1439862" cy="1368426"/>
            </a:xfrm>
          </p:grpSpPr>
          <p:sp>
            <p:nvSpPr>
              <p:cNvPr id="92" name="Arc 31"/>
              <p:cNvSpPr>
                <a:spLocks/>
              </p:cNvSpPr>
              <p:nvPr/>
            </p:nvSpPr>
            <p:spPr bwMode="auto">
              <a:xfrm rot="16200000">
                <a:off x="6383486" y="4876701"/>
                <a:ext cx="1077913" cy="1068387"/>
              </a:xfrm>
              <a:custGeom>
                <a:avLst/>
                <a:gdLst>
                  <a:gd name="G0" fmla="+- 0 0 0"/>
                  <a:gd name="G1" fmla="+- 21388 0 0"/>
                  <a:gd name="G2" fmla="+- 21600 0 0"/>
                  <a:gd name="T0" fmla="*/ 3019 w 21567"/>
                  <a:gd name="T1" fmla="*/ 0 h 21388"/>
                  <a:gd name="T2" fmla="*/ 21567 w 21567"/>
                  <a:gd name="T3" fmla="*/ 20187 h 21388"/>
                  <a:gd name="T4" fmla="*/ 0 w 21567"/>
                  <a:gd name="T5" fmla="*/ 21388 h 2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67" h="21388" fill="none" extrusionOk="0">
                    <a:moveTo>
                      <a:pt x="3018" y="0"/>
                    </a:moveTo>
                    <a:cubicBezTo>
                      <a:pt x="13226" y="1440"/>
                      <a:pt x="20993" y="9894"/>
                      <a:pt x="21566" y="20187"/>
                    </a:cubicBezTo>
                  </a:path>
                  <a:path w="21567" h="21388" stroke="0" extrusionOk="0">
                    <a:moveTo>
                      <a:pt x="3018" y="0"/>
                    </a:moveTo>
                    <a:cubicBezTo>
                      <a:pt x="13226" y="1440"/>
                      <a:pt x="20993" y="9894"/>
                      <a:pt x="21566" y="20187"/>
                    </a:cubicBezTo>
                    <a:lnTo>
                      <a:pt x="0" y="21388"/>
                    </a:lnTo>
                    <a:close/>
                  </a:path>
                </a:pathLst>
              </a:custGeom>
              <a:noFill/>
              <a:ln w="762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Oval 32"/>
              <p:cNvSpPr>
                <a:spLocks noChangeArrowheads="1"/>
              </p:cNvSpPr>
              <p:nvPr/>
            </p:nvSpPr>
            <p:spPr bwMode="auto">
              <a:xfrm>
                <a:off x="6202511" y="4626516"/>
                <a:ext cx="1439862" cy="1368426"/>
              </a:xfrm>
              <a:prstGeom prst="ellipse">
                <a:avLst/>
              </a:prstGeom>
              <a:noFill/>
              <a:ln w="762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1" name="Right Arrow 90"/>
            <p:cNvSpPr/>
            <p:nvPr/>
          </p:nvSpPr>
          <p:spPr>
            <a:xfrm>
              <a:off x="5796136" y="2411867"/>
              <a:ext cx="360040" cy="13674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1" name="Picture 8" descr="C:\Products _STM32\Manta 2MB\Firmware\STEP2 Alpha\stm32f4xx_dsp_stdperiph_lib\stm32f4xx_dsp_stdperiph_lib\STM32F4xx_DSP_StdPeriph_Lib_V1.2.0RC1\Project\STM32F4xx_StdPeriph_Examples\LTDC\LTDC_PicturesFromSDCard\PICT\IMAGE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694346"/>
            <a:ext cx="1305451" cy="84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9" descr="C:\Products _STM32\Manta 2MB\Firmware\STEP2 Alpha\stm32f4xx_dsp_stdperiph_lib\stm32f4xx_dsp_stdperiph_lib\STM32F4xx_DSP_StdPeriph_Lib_V1.2.0RC1\Project\STM32F4xx_StdPeriph_Examples\LTDC\LTDC_PicturesFromSDCard\PICT\IMAGE13.bmp">
            <a:hlinkClick r:id="" action="ppaction://noaction" highlightClick="1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57" y="2694346"/>
            <a:ext cx="1304774" cy="84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84135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STemWin</a:t>
            </a:r>
            <a:br>
              <a:rPr lang="en-US" dirty="0" smtClean="0"/>
            </a:br>
            <a:r>
              <a:rPr lang="en-US" dirty="0" smtClean="0"/>
              <a:t>Window Features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288148"/>
            <a:ext cx="4186808" cy="3662541"/>
          </a:xfrm>
        </p:spPr>
        <p:txBody>
          <a:bodyPr/>
          <a:lstStyle/>
          <a:p>
            <a:r>
              <a:rPr lang="en-US" sz="1600" dirty="0" smtClean="0"/>
              <a:t>Window management</a:t>
            </a:r>
          </a:p>
          <a:p>
            <a:r>
              <a:rPr lang="en-US" sz="1600" dirty="0" smtClean="0"/>
              <a:t>Window objects (Widgets) library ex:</a:t>
            </a:r>
          </a:p>
          <a:p>
            <a:pPr lvl="1"/>
            <a:r>
              <a:rPr lang="en-US" sz="1400" dirty="0" smtClean="0"/>
              <a:t>Progress bar</a:t>
            </a:r>
          </a:p>
          <a:p>
            <a:pPr lvl="1"/>
            <a:r>
              <a:rPr lang="en-US" sz="1400" dirty="0" smtClean="0"/>
              <a:t>Check box</a:t>
            </a:r>
          </a:p>
          <a:p>
            <a:pPr lvl="1"/>
            <a:r>
              <a:rPr lang="en-US" sz="1400" dirty="0" smtClean="0"/>
              <a:t>Button</a:t>
            </a:r>
          </a:p>
          <a:p>
            <a:pPr lvl="1"/>
            <a:r>
              <a:rPr lang="en-US" sz="1400" dirty="0" smtClean="0"/>
              <a:t>List…</a:t>
            </a:r>
          </a:p>
          <a:p>
            <a:r>
              <a:rPr lang="en-US" sz="1600" dirty="0" smtClean="0"/>
              <a:t>Dialogs windows (windows with combination of Widgets) for interaction with user</a:t>
            </a:r>
          </a:p>
          <a:p>
            <a:r>
              <a:rPr lang="en-US" sz="1600" dirty="0" smtClean="0"/>
              <a:t>Objects skinning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7744" y="678629"/>
            <a:ext cx="544994" cy="198000"/>
          </a:xfrm>
          <a:prstGeom prst="rect">
            <a:avLst/>
          </a:prstGeom>
        </p:spPr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30</a:t>
            </a:fld>
            <a:endParaRPr lang="fr-FR" dirty="0">
              <a:solidFill>
                <a:prstClr val="white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852590" y="1348302"/>
            <a:ext cx="2450055" cy="1314086"/>
            <a:chOff x="5014122" y="2583639"/>
            <a:chExt cx="3701336" cy="2043075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4122" y="2583639"/>
              <a:ext cx="906780" cy="1333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4137" y="4006636"/>
              <a:ext cx="666750" cy="6200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5814" y="3685598"/>
              <a:ext cx="1066800" cy="933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8708" y="3536252"/>
              <a:ext cx="666750" cy="133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5987" y="2583639"/>
              <a:ext cx="666750" cy="133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1958" y="3742799"/>
              <a:ext cx="1333500" cy="860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2579" y="3523756"/>
              <a:ext cx="457200" cy="142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4612" y="2865808"/>
              <a:ext cx="1066800" cy="5133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5813" y="2583639"/>
              <a:ext cx="1400175" cy="940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331" y="3068960"/>
            <a:ext cx="1145151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365104"/>
            <a:ext cx="992483" cy="860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869" y="4361293"/>
            <a:ext cx="864708" cy="819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>
            <a:off x="5915061" y="4795438"/>
            <a:ext cx="44134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8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STemWin</a:t>
            </a:r>
            <a:br>
              <a:rPr lang="en-US" dirty="0" smtClean="0"/>
            </a:br>
            <a:r>
              <a:rPr lang="en-US" dirty="0" smtClean="0"/>
              <a:t>Acceleration 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88148"/>
            <a:ext cx="4906889" cy="3477875"/>
          </a:xfrm>
        </p:spPr>
        <p:txBody>
          <a:bodyPr/>
          <a:lstStyle/>
          <a:p>
            <a:r>
              <a:rPr lang="en-US" sz="1400" dirty="0" smtClean="0"/>
              <a:t>Memory device feature</a:t>
            </a:r>
          </a:p>
          <a:p>
            <a:pPr lvl="1"/>
            <a:r>
              <a:rPr lang="en-US" sz="1200" dirty="0" smtClean="0"/>
              <a:t>Allows doing some graphical operation in memory (like scaling, rotation, animation,..) before display in LCD screen</a:t>
            </a:r>
          </a:p>
          <a:p>
            <a:pPr lvl="1"/>
            <a:r>
              <a:rPr lang="en-US" sz="1200" dirty="0" smtClean="0"/>
              <a:t>Avoids flickering effects</a:t>
            </a:r>
          </a:p>
          <a:p>
            <a:r>
              <a:rPr lang="en-US" sz="1400" dirty="0" smtClean="0"/>
              <a:t>Multi-buffer support</a:t>
            </a:r>
          </a:p>
          <a:p>
            <a:pPr lvl="1"/>
            <a:r>
              <a:rPr lang="en-US" sz="1200" dirty="0" smtClean="0"/>
              <a:t>One front frame buffer used by display controller and one or more back frame buffers used for drawing operations, then back buffer becomes the front and so on</a:t>
            </a:r>
          </a:p>
          <a:p>
            <a:pPr lvl="1"/>
            <a:r>
              <a:rPr lang="en-US" sz="1200" dirty="0" smtClean="0"/>
              <a:t>Avoids flickering and tearing effects</a:t>
            </a:r>
          </a:p>
          <a:p>
            <a:r>
              <a:rPr lang="en-US" sz="1400" dirty="0" smtClean="0"/>
              <a:t>Multi-layer LCD controller support</a:t>
            </a:r>
          </a:p>
          <a:p>
            <a:pPr lvl="1"/>
            <a:r>
              <a:rPr lang="en-US" sz="1200" dirty="0" smtClean="0"/>
              <a:t>Separate access to each display layer</a:t>
            </a:r>
          </a:p>
          <a:p>
            <a:pPr lvl="1"/>
            <a:r>
              <a:rPr lang="en-US" sz="1200" dirty="0" smtClean="0"/>
              <a:t>Each layer has its own display driver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7744" y="678629"/>
            <a:ext cx="544994" cy="198000"/>
          </a:xfrm>
          <a:prstGeom prst="rect">
            <a:avLst/>
          </a:prstGeom>
        </p:spPr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31</a:t>
            </a:fld>
            <a:endParaRPr lang="fr-FR">
              <a:solidFill>
                <a:prstClr val="white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797" y="1536301"/>
            <a:ext cx="3255403" cy="909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57" y="3717032"/>
            <a:ext cx="3285220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319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STemWin</a:t>
            </a:r>
            <a:br>
              <a:rPr lang="en-US" dirty="0" smtClean="0"/>
            </a:br>
            <a:r>
              <a:rPr lang="en-US" dirty="0" smtClean="0"/>
              <a:t>Other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544" y="1268760"/>
            <a:ext cx="4038600" cy="3354765"/>
          </a:xfrm>
        </p:spPr>
        <p:txBody>
          <a:bodyPr/>
          <a:lstStyle/>
          <a:p>
            <a:r>
              <a:rPr lang="en-US" dirty="0" smtClean="0"/>
              <a:t>Animated </a:t>
            </a:r>
            <a:r>
              <a:rPr lang="en-US" dirty="0"/>
              <a:t>sprites and cursors</a:t>
            </a:r>
          </a:p>
          <a:p>
            <a:r>
              <a:rPr lang="en-US" dirty="0"/>
              <a:t>Pointer Input device support (generic driver for touchscreen, mouse,..)</a:t>
            </a:r>
          </a:p>
          <a:p>
            <a:r>
              <a:rPr lang="en-US" dirty="0"/>
              <a:t>RTOS support </a:t>
            </a:r>
          </a:p>
          <a:p>
            <a:r>
              <a:rPr lang="en-US" dirty="0"/>
              <a:t>VNC server </a:t>
            </a:r>
            <a:r>
              <a:rPr lang="en-US" dirty="0" smtClean="0"/>
              <a:t>support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7744" y="678629"/>
            <a:ext cx="544994" cy="198000"/>
          </a:xfrm>
          <a:prstGeom prst="rect">
            <a:avLst/>
          </a:prstGeom>
        </p:spPr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32</a:t>
            </a:fld>
            <a:endParaRPr lang="fr-FR">
              <a:solidFill>
                <a:prstClr val="white"/>
              </a:solidFill>
            </a:endParaRPr>
          </a:p>
        </p:txBody>
      </p:sp>
      <p:pic>
        <p:nvPicPr>
          <p:cNvPr id="8" name="Picture 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992" y="1340768"/>
            <a:ext cx="1346597" cy="71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881" y="1348239"/>
            <a:ext cx="1509634" cy="655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5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STemWin</a:t>
            </a:r>
            <a:br>
              <a:rPr lang="en-US" dirty="0" smtClean="0"/>
            </a:br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33</a:t>
            </a:fld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92783" y="1436012"/>
            <a:ext cx="3168352" cy="3124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 program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492783" y="1898570"/>
            <a:ext cx="3168352" cy="3480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654476" y="2175567"/>
            <a:ext cx="2880320" cy="5150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/>
              <a:t>Widget Layer</a:t>
            </a:r>
            <a:endParaRPr lang="en-US" sz="12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654476" y="2778601"/>
            <a:ext cx="28803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/>
              <a:t>Window Layer</a:t>
            </a:r>
            <a:endParaRPr lang="en-US" sz="12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2654476" y="3391746"/>
            <a:ext cx="2862643" cy="523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/>
              <a:t>Rendering Layer</a:t>
            </a:r>
            <a:endParaRPr lang="en-US" sz="12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2636800" y="4039881"/>
            <a:ext cx="2880319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/>
              <a:t>Output Layer</a:t>
            </a:r>
            <a:endParaRPr lang="en-US" sz="12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2501131" y="6212005"/>
            <a:ext cx="3168352" cy="2758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STM32Cube HAL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483530" y="18985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STemWin</a:t>
            </a:r>
            <a:endParaRPr lang="en-US" sz="1200" b="1" dirty="0"/>
          </a:p>
        </p:txBody>
      </p:sp>
      <p:sp>
        <p:nvSpPr>
          <p:cNvPr id="30" name="Rounded Rectangle 29"/>
          <p:cNvSpPr/>
          <p:nvPr/>
        </p:nvSpPr>
        <p:spPr>
          <a:xfrm>
            <a:off x="4031719" y="2278580"/>
            <a:ext cx="1341384" cy="312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/>
              <a:t>Widget Library</a:t>
            </a:r>
            <a:endParaRPr lang="en-US" sz="1100" b="1" dirty="0"/>
          </a:p>
        </p:txBody>
      </p:sp>
      <p:sp>
        <p:nvSpPr>
          <p:cNvPr id="43" name="Down Arrow 42"/>
          <p:cNvSpPr/>
          <p:nvPr/>
        </p:nvSpPr>
        <p:spPr>
          <a:xfrm>
            <a:off x="3994828" y="6040663"/>
            <a:ext cx="108156" cy="150118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4031719" y="2838614"/>
            <a:ext cx="1364393" cy="312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/>
              <a:t>Window Manager</a:t>
            </a:r>
            <a:endParaRPr lang="en-US" sz="1100" b="1" dirty="0"/>
          </a:p>
        </p:txBody>
      </p:sp>
      <p:sp>
        <p:nvSpPr>
          <p:cNvPr id="45" name="Rounded Rectangle 44"/>
          <p:cNvSpPr/>
          <p:nvPr/>
        </p:nvSpPr>
        <p:spPr>
          <a:xfrm>
            <a:off x="4031719" y="3470541"/>
            <a:ext cx="1314237" cy="312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/>
              <a:t>GUI core</a:t>
            </a:r>
            <a:endParaRPr lang="en-US" sz="1100" b="1" dirty="0"/>
          </a:p>
        </p:txBody>
      </p:sp>
      <p:sp>
        <p:nvSpPr>
          <p:cNvPr id="46" name="Rounded Rectangle 45"/>
          <p:cNvSpPr/>
          <p:nvPr/>
        </p:nvSpPr>
        <p:spPr>
          <a:xfrm>
            <a:off x="4031719" y="4118613"/>
            <a:ext cx="1319154" cy="312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/>
              <a:t>Memory Devices</a:t>
            </a:r>
            <a:endParaRPr lang="en-US" sz="1100" b="1" dirty="0"/>
          </a:p>
        </p:txBody>
      </p:sp>
      <p:sp>
        <p:nvSpPr>
          <p:cNvPr id="47" name="Rounded Rectangle 46"/>
          <p:cNvSpPr/>
          <p:nvPr/>
        </p:nvSpPr>
        <p:spPr>
          <a:xfrm>
            <a:off x="4031720" y="4460651"/>
            <a:ext cx="1314236" cy="312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/>
              <a:t>VNC Server</a:t>
            </a:r>
            <a:endParaRPr lang="en-US" sz="1100" b="1" dirty="0"/>
          </a:p>
        </p:txBody>
      </p:sp>
      <p:sp>
        <p:nvSpPr>
          <p:cNvPr id="48" name="Rounded Rectangle 47"/>
          <p:cNvSpPr/>
          <p:nvPr/>
        </p:nvSpPr>
        <p:spPr>
          <a:xfrm>
            <a:off x="4031720" y="4809930"/>
            <a:ext cx="1314236" cy="312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/>
              <a:t>Display Drivers</a:t>
            </a:r>
            <a:endParaRPr lang="en-US" sz="1100" b="1" dirty="0"/>
          </a:p>
        </p:txBody>
      </p:sp>
      <p:sp>
        <p:nvSpPr>
          <p:cNvPr id="50" name="Down Arrow 49"/>
          <p:cNvSpPr/>
          <p:nvPr/>
        </p:nvSpPr>
        <p:spPr>
          <a:xfrm>
            <a:off x="4054101" y="1748452"/>
            <a:ext cx="108156" cy="150118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/>
          <p:cNvSpPr/>
          <p:nvPr/>
        </p:nvSpPr>
        <p:spPr>
          <a:xfrm>
            <a:off x="2492783" y="5583065"/>
            <a:ext cx="3168352" cy="4575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>
            <a:off x="3975015" y="5379335"/>
            <a:ext cx="110292" cy="203729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2636800" y="5655644"/>
            <a:ext cx="1314236" cy="3124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/>
              <a:t>LCD configuration</a:t>
            </a:r>
            <a:endParaRPr lang="en-US" sz="1100" b="1" dirty="0"/>
          </a:p>
        </p:txBody>
      </p:sp>
      <p:sp>
        <p:nvSpPr>
          <p:cNvPr id="54" name="Rounded Rectangle 53"/>
          <p:cNvSpPr/>
          <p:nvPr/>
        </p:nvSpPr>
        <p:spPr>
          <a:xfrm>
            <a:off x="4125319" y="5655644"/>
            <a:ext cx="1314236" cy="3124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/>
              <a:t>GUI</a:t>
            </a:r>
          </a:p>
          <a:p>
            <a:pPr algn="ctr"/>
            <a:r>
              <a:rPr lang="en-US" sz="1100" b="1" dirty="0" smtClean="0"/>
              <a:t>configuration</a:t>
            </a:r>
            <a:endParaRPr lang="en-US" sz="1100" b="1" dirty="0"/>
          </a:p>
        </p:txBody>
      </p:sp>
      <p:sp>
        <p:nvSpPr>
          <p:cNvPr id="4108" name="Right Brace 4107"/>
          <p:cNvSpPr/>
          <p:nvPr/>
        </p:nvSpPr>
        <p:spPr>
          <a:xfrm>
            <a:off x="5844496" y="1898570"/>
            <a:ext cx="216024" cy="34807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1" name="TextBox 4110"/>
          <p:cNvSpPr txBox="1"/>
          <p:nvPr/>
        </p:nvSpPr>
        <p:spPr>
          <a:xfrm>
            <a:off x="6132528" y="3406910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Provided as object code library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155864" y="4966150"/>
            <a:ext cx="22088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Need to be written  by user to link a particular LCD driver and do BSP level initialization and configuration</a:t>
            </a:r>
            <a:endParaRPr lang="en-US" sz="1100" dirty="0"/>
          </a:p>
        </p:txBody>
      </p:sp>
      <p:cxnSp>
        <p:nvCxnSpPr>
          <p:cNvPr id="4115" name="Straight Arrow Connector 4114"/>
          <p:cNvCxnSpPr>
            <a:endCxn id="53" idx="1"/>
          </p:cNvCxnSpPr>
          <p:nvPr/>
        </p:nvCxnSpPr>
        <p:spPr>
          <a:xfrm>
            <a:off x="1884056" y="5481199"/>
            <a:ext cx="752744" cy="3306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636584" y="5129658"/>
            <a:ext cx="22088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Need to be adapted by user for STemWin modules and features selection and configuration</a:t>
            </a:r>
            <a:endParaRPr lang="en-US" sz="1100" dirty="0"/>
          </a:p>
        </p:txBody>
      </p:sp>
      <p:cxnSp>
        <p:nvCxnSpPr>
          <p:cNvPr id="4117" name="Straight Arrow Connector 4116"/>
          <p:cNvCxnSpPr>
            <a:stCxn id="64" idx="1"/>
          </p:cNvCxnSpPr>
          <p:nvPr/>
        </p:nvCxnSpPr>
        <p:spPr>
          <a:xfrm flipH="1">
            <a:off x="5439556" y="5429740"/>
            <a:ext cx="1197028" cy="3821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05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STemWin</a:t>
            </a:r>
            <a:br>
              <a:rPr lang="en-US" dirty="0" smtClean="0"/>
            </a:br>
            <a:r>
              <a:rPr lang="en-US" dirty="0" smtClean="0"/>
              <a:t>Execution model (1/2)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34</a:t>
            </a:fld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1628800"/>
            <a:ext cx="76328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We have to basically distinguish between </a:t>
            </a:r>
            <a:r>
              <a:rPr lang="en-US" sz="2000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2 </a:t>
            </a:r>
            <a:r>
              <a:rPr lang="en-US" sz="2000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different execution models: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Single task system </a:t>
            </a:r>
            <a:r>
              <a:rPr lang="en-US" sz="2000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(superloop) : The entire program runs in one </a:t>
            </a:r>
            <a:r>
              <a:rPr lang="en-US" sz="2000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superloop</a:t>
            </a:r>
          </a:p>
          <a:p>
            <a:pPr lvl="1"/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no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real time kernel is used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520" y="3429000"/>
            <a:ext cx="5514975" cy="2304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46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STemWin</a:t>
            </a:r>
            <a:br>
              <a:rPr lang="en-US" dirty="0" smtClean="0"/>
            </a:br>
            <a:r>
              <a:rPr lang="en-US" dirty="0" smtClean="0"/>
              <a:t>Execution model (2/2)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35</a:t>
            </a:fld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1628800"/>
            <a:ext cx="76328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Multitask </a:t>
            </a:r>
            <a:r>
              <a:rPr lang="en-US" sz="20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system</a:t>
            </a:r>
            <a:r>
              <a:rPr lang="en-US" sz="2000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: multiple tasks calling </a:t>
            </a:r>
            <a:r>
              <a:rPr lang="en-US" sz="2000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emWin. A </a:t>
            </a:r>
            <a:r>
              <a:rPr lang="en-US" sz="2000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real time kernel (RTOS) is used, and multiple tasks call emWin functions. </a:t>
            </a:r>
            <a:endParaRPr lang="en-US" sz="2000" dirty="0" smtClean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000" dirty="0">
                <a:solidFill>
                  <a:schemeClr val="accent4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multitask support in the configuration file should be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enabled (for STemWin fixed in the binaries dedicated for OS)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06" y="3385457"/>
            <a:ext cx="50863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056"/>
            <a:ext cx="6980002" cy="2088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601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860032" y="4155897"/>
            <a:ext cx="3705450" cy="2297440"/>
            <a:chOff x="2555776" y="3001621"/>
            <a:chExt cx="3880454" cy="2360089"/>
          </a:xfrm>
        </p:grpSpPr>
        <p:pic>
          <p:nvPicPr>
            <p:cNvPr id="8" name="Picture 2" descr="C:\Documents and Settings\olivier ferrand\Desktop\Display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55776" y="3001621"/>
              <a:ext cx="3880454" cy="2360089"/>
            </a:xfrm>
            <a:prstGeom prst="rect">
              <a:avLst/>
            </a:prstGeom>
            <a:noFill/>
            <a:effectLst>
              <a:outerShdw blurRad="431800" dist="50800" sx="106000" sy="106000" algn="ctr" rotWithShape="0">
                <a:schemeClr val="tx1">
                  <a:alpha val="56000"/>
                </a:schemeClr>
              </a:outerShdw>
            </a:effectLst>
            <a:scene3d>
              <a:camera prst="orthographicFront"/>
              <a:lightRig rig="threePt" dir="t"/>
            </a:scene3d>
            <a:sp3d extrusionH="127000" prstMaterial="matte">
              <a:extrusionClr>
                <a:schemeClr val="bg1">
                  <a:lumMod val="50000"/>
                </a:schemeClr>
              </a:extrusionClr>
            </a:sp3d>
          </p:spPr>
        </p:pic>
        <p:sp>
          <p:nvSpPr>
            <p:cNvPr id="9" name="Rectangle 8"/>
            <p:cNvSpPr/>
            <p:nvPr/>
          </p:nvSpPr>
          <p:spPr>
            <a:xfrm>
              <a:off x="2699792" y="3140968"/>
              <a:ext cx="3600400" cy="19442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1700808"/>
            <a:ext cx="7772400" cy="1470025"/>
          </a:xfrm>
        </p:spPr>
        <p:txBody>
          <a:bodyPr/>
          <a:lstStyle/>
          <a:p>
            <a:r>
              <a:rPr lang="en-US" smtClean="0"/>
              <a:t>LCD-TFT Display Controller </a:t>
            </a:r>
            <a:br>
              <a:rPr lang="en-US" smtClean="0"/>
            </a:br>
            <a:r>
              <a:rPr lang="en-US" smtClean="0"/>
              <a:t>(LTDC)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5536" y="3415245"/>
            <a:ext cx="6400800" cy="1752600"/>
          </a:xfrm>
        </p:spPr>
        <p:txBody>
          <a:bodyPr/>
          <a:lstStyle/>
          <a:p>
            <a:r>
              <a:rPr lang="en-US" smtClean="0"/>
              <a:t>MCD Application Team</a:t>
            </a:r>
            <a:endParaRPr lang="en-US" dirty="0"/>
          </a:p>
        </p:txBody>
      </p:sp>
      <p:pic>
        <p:nvPicPr>
          <p:cNvPr id="6" name="Picture 6" descr="branding_F4_fondblc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9" b="25502"/>
          <a:stretch>
            <a:fillRect/>
          </a:stretch>
        </p:blipFill>
        <p:spPr bwMode="auto">
          <a:xfrm>
            <a:off x="5072247" y="4374296"/>
            <a:ext cx="3281020" cy="180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3566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AutoShape 21"/>
          <p:cNvSpPr>
            <a:spLocks noChangeArrowheads="1"/>
          </p:cNvSpPr>
          <p:nvPr/>
        </p:nvSpPr>
        <p:spPr bwMode="auto">
          <a:xfrm>
            <a:off x="1284634" y="1340767"/>
            <a:ext cx="5532901" cy="4930775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86436" tIns="43217" rIns="86436" bIns="43217" anchor="ctr" anchorCtr="1"/>
          <a:lstStyle/>
          <a:p>
            <a:pPr defTabSz="865188">
              <a:lnSpc>
                <a:spcPct val="110000"/>
              </a:lnSpc>
              <a:spcBef>
                <a:spcPct val="50000"/>
              </a:spcBef>
              <a:defRPr/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61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LCD-TFT architecture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299FCA-C490-4C43-AA02-A6096FBC69E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227" name="AutoShape 21"/>
          <p:cNvSpPr>
            <a:spLocks noChangeArrowheads="1"/>
          </p:cNvSpPr>
          <p:nvPr/>
        </p:nvSpPr>
        <p:spPr bwMode="auto">
          <a:xfrm>
            <a:off x="1681488" y="1706393"/>
            <a:ext cx="609600" cy="2385759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86436" tIns="43217" rIns="86436" bIns="43217" anchor="ctr" anchorCtr="1"/>
          <a:lstStyle/>
          <a:p>
            <a:pPr algn="ctr" eaLnBrk="0" hangingPunct="0"/>
            <a:r>
              <a:rPr lang="en-US" sz="1400" b="1" smtClean="0">
                <a:solidFill>
                  <a:schemeClr val="accent6"/>
                </a:solidFill>
              </a:rPr>
              <a:t>AHB Master Interface</a:t>
            </a:r>
            <a:endParaRPr lang="en-US" sz="1400" b="1" dirty="0">
              <a:solidFill>
                <a:schemeClr val="accent6"/>
              </a:solidFill>
            </a:endParaRPr>
          </a:p>
        </p:txBody>
      </p:sp>
      <p:sp>
        <p:nvSpPr>
          <p:cNvPr id="265" name="Text Box 8"/>
          <p:cNvSpPr txBox="1">
            <a:spLocks noChangeArrowheads="1"/>
          </p:cNvSpPr>
          <p:nvPr/>
        </p:nvSpPr>
        <p:spPr bwMode="auto">
          <a:xfrm>
            <a:off x="2654300" y="2189163"/>
            <a:ext cx="82232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346075">
              <a:buClr>
                <a:srgbClr val="000000"/>
              </a:buClr>
              <a:buSzPct val="90000"/>
              <a:defRPr/>
            </a:pPr>
            <a:endParaRPr lang="en-US" sz="1600" b="1" dirty="0">
              <a:solidFill>
                <a:srgbClr val="000000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6934075" y="2703513"/>
            <a:ext cx="977900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9" name="Text Box 8"/>
          <p:cNvSpPr txBox="1">
            <a:spLocks noChangeArrowheads="1"/>
          </p:cNvSpPr>
          <p:nvPr/>
        </p:nvSpPr>
        <p:spPr bwMode="auto">
          <a:xfrm>
            <a:off x="7034088" y="4341813"/>
            <a:ext cx="1120775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90000"/>
            </a:pPr>
            <a:r>
              <a:rPr lang="en-US" sz="1400" b="1" smtClean="0">
                <a:solidFill>
                  <a:srgbClr val="00B050"/>
                </a:solidFill>
                <a:latin typeface="Helvetica" pitchFamily="34" charset="0"/>
              </a:rPr>
              <a:t>LCD_G[7:0]</a:t>
            </a:r>
            <a:endParaRPr lang="en-US" sz="1400" b="1">
              <a:solidFill>
                <a:srgbClr val="00B050"/>
              </a:solidFill>
              <a:latin typeface="Helvetica" pitchFamily="34" charset="0"/>
            </a:endParaRPr>
          </a:p>
        </p:txBody>
      </p:sp>
      <p:sp>
        <p:nvSpPr>
          <p:cNvPr id="6160" name="Text Box 8"/>
          <p:cNvSpPr txBox="1">
            <a:spLocks noChangeArrowheads="1"/>
          </p:cNvSpPr>
          <p:nvPr/>
        </p:nvSpPr>
        <p:spPr bwMode="auto">
          <a:xfrm>
            <a:off x="7015038" y="4684713"/>
            <a:ext cx="1122362" cy="15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90000"/>
            </a:pPr>
            <a:r>
              <a:rPr lang="en-US" sz="1400" b="1" smtClean="0">
                <a:solidFill>
                  <a:schemeClr val="tx2"/>
                </a:solidFill>
                <a:latin typeface="Helvetica" pitchFamily="34" charset="0"/>
              </a:rPr>
              <a:t>LCD_B[7:0</a:t>
            </a:r>
            <a:r>
              <a:rPr lang="en-US" sz="1400" b="1" smtClean="0">
                <a:solidFill>
                  <a:srgbClr val="000000"/>
                </a:solidFill>
                <a:latin typeface="Helvetica" pitchFamily="34" charset="0"/>
              </a:rPr>
              <a:t>]</a:t>
            </a:r>
            <a:endParaRPr lang="en-US" sz="1400" b="1" dirty="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6161" name="Rectangle 14"/>
          <p:cNvSpPr>
            <a:spLocks noChangeArrowheads="1"/>
          </p:cNvSpPr>
          <p:nvPr/>
        </p:nvSpPr>
        <p:spPr bwMode="auto">
          <a:xfrm>
            <a:off x="6789613" y="2566988"/>
            <a:ext cx="144462" cy="1428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162" name="Rectangle 15"/>
          <p:cNvSpPr>
            <a:spLocks noChangeArrowheads="1"/>
          </p:cNvSpPr>
          <p:nvPr/>
        </p:nvSpPr>
        <p:spPr bwMode="auto">
          <a:xfrm>
            <a:off x="6789613" y="2925763"/>
            <a:ext cx="144462" cy="1428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163" name="Rectangle 15"/>
          <p:cNvSpPr>
            <a:spLocks noChangeArrowheads="1"/>
          </p:cNvSpPr>
          <p:nvPr/>
        </p:nvSpPr>
        <p:spPr bwMode="auto">
          <a:xfrm>
            <a:off x="6789613" y="4425950"/>
            <a:ext cx="144462" cy="142875"/>
          </a:xfrm>
          <a:prstGeom prst="rect">
            <a:avLst/>
          </a:prstGeom>
          <a:solidFill>
            <a:srgbClr val="009E47"/>
          </a:solidFill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164" name="Rectangle 16"/>
          <p:cNvSpPr>
            <a:spLocks noChangeArrowheads="1"/>
          </p:cNvSpPr>
          <p:nvPr/>
        </p:nvSpPr>
        <p:spPr bwMode="auto">
          <a:xfrm>
            <a:off x="6789613" y="4764088"/>
            <a:ext cx="144462" cy="14287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695600" y="2997200"/>
            <a:ext cx="863271" cy="1195388"/>
            <a:chOff x="3145934" y="3062410"/>
            <a:chExt cx="850003" cy="1385052"/>
          </a:xfrm>
        </p:grpSpPr>
        <p:sp>
          <p:nvSpPr>
            <p:cNvPr id="95" name="AutoShape 21"/>
            <p:cNvSpPr>
              <a:spLocks noChangeArrowheads="1"/>
            </p:cNvSpPr>
            <p:nvPr/>
          </p:nvSpPr>
          <p:spPr bwMode="auto">
            <a:xfrm>
              <a:off x="3145934" y="3067009"/>
              <a:ext cx="850003" cy="1380453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86436" tIns="43217" rIns="86436" bIns="43217" anchor="ctr" anchorCtr="1"/>
            <a:lstStyle/>
            <a:p>
              <a:pPr algn="r" defTabSz="865188">
                <a:lnSpc>
                  <a:spcPct val="110000"/>
                </a:lnSpc>
                <a:spcBef>
                  <a:spcPct val="50000"/>
                </a:spcBef>
                <a:defRPr/>
              </a:pPr>
              <a:endParaRPr lang="fr-FR" b="1" dirty="0">
                <a:solidFill>
                  <a:srgbClr val="000000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153871" y="3062410"/>
              <a:ext cx="752475" cy="3095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b="1" dirty="0">
                  <a:solidFill>
                    <a:prstClr val="black"/>
                  </a:solidFill>
                </a:rPr>
                <a:t>Layer2</a:t>
              </a:r>
            </a:p>
          </p:txBody>
        </p:sp>
        <p:sp>
          <p:nvSpPr>
            <p:cNvPr id="97" name="AutoShape 21"/>
            <p:cNvSpPr>
              <a:spLocks noChangeArrowheads="1"/>
            </p:cNvSpPr>
            <p:nvPr/>
          </p:nvSpPr>
          <p:spPr bwMode="auto">
            <a:xfrm>
              <a:off x="3259241" y="3329148"/>
              <a:ext cx="638106" cy="1008112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86436" tIns="43217" rIns="86436" bIns="43217" anchor="ctr" anchorCtr="1"/>
            <a:lstStyle/>
            <a:p>
              <a:pPr defTabSz="865188">
                <a:lnSpc>
                  <a:spcPct val="110000"/>
                </a:lnSpc>
                <a:spcBef>
                  <a:spcPct val="50000"/>
                </a:spcBef>
                <a:defRPr/>
              </a:pPr>
              <a:r>
                <a:rPr lang="fr-FR" sz="1000" b="1" dirty="0">
                  <a:solidFill>
                    <a:srgbClr val="000000"/>
                  </a:solidFill>
                </a:rPr>
                <a:t>FIFO</a:t>
              </a:r>
            </a:p>
            <a:p>
              <a:pPr defTabSz="865188">
                <a:lnSpc>
                  <a:spcPct val="110000"/>
                </a:lnSpc>
                <a:spcBef>
                  <a:spcPct val="50000"/>
                </a:spcBef>
                <a:defRPr/>
              </a:pPr>
              <a:r>
                <a:rPr lang="fr-FR" sz="900" b="1" dirty="0" smtClean="0">
                  <a:solidFill>
                    <a:srgbClr val="000000"/>
                  </a:solidFill>
                </a:rPr>
                <a:t>64x32b</a:t>
              </a:r>
              <a:endParaRPr lang="fr-FR" sz="900" b="1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98" name="Straight Arrow Connector 97"/>
          <p:cNvCxnSpPr/>
          <p:nvPr/>
        </p:nvCxnSpPr>
        <p:spPr>
          <a:xfrm>
            <a:off x="2291087" y="2201863"/>
            <a:ext cx="450303" cy="0"/>
          </a:xfrm>
          <a:prstGeom prst="straightConnector1">
            <a:avLst/>
          </a:prstGeom>
          <a:ln w="50800" cap="sq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AutoShape 21"/>
          <p:cNvSpPr>
            <a:spLocks noChangeArrowheads="1"/>
          </p:cNvSpPr>
          <p:nvPr/>
        </p:nvSpPr>
        <p:spPr bwMode="auto">
          <a:xfrm>
            <a:off x="395536" y="1873671"/>
            <a:ext cx="601737" cy="1813674"/>
          </a:xfrm>
          <a:prstGeom prst="flowChartAlternateProcess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86436" tIns="43217" rIns="86436" bIns="43217" anchor="ctr" anchorCtr="1"/>
          <a:lstStyle/>
          <a:p>
            <a:pPr algn="ctr" eaLnBrk="0" hangingPunct="0"/>
            <a:r>
              <a:rPr lang="en-US" sz="1400" b="1" smtClean="0">
                <a:solidFill>
                  <a:schemeClr val="accent6"/>
                </a:solidFill>
              </a:rPr>
              <a:t>AHB Interface</a:t>
            </a:r>
            <a:endParaRPr lang="en-US" sz="1400" b="1" dirty="0">
              <a:solidFill>
                <a:schemeClr val="accent6"/>
              </a:solidFill>
            </a:endParaRPr>
          </a:p>
        </p:txBody>
      </p:sp>
      <p:sp>
        <p:nvSpPr>
          <p:cNvPr id="6177" name="Left-Right Arrow 4"/>
          <p:cNvSpPr>
            <a:spLocks noChangeArrowheads="1"/>
          </p:cNvSpPr>
          <p:nvPr/>
        </p:nvSpPr>
        <p:spPr bwMode="auto">
          <a:xfrm>
            <a:off x="1054267" y="2701132"/>
            <a:ext cx="627221" cy="274638"/>
          </a:xfrm>
          <a:prstGeom prst="leftRightArrow">
            <a:avLst>
              <a:gd name="adj1" fmla="val 50000"/>
              <a:gd name="adj2" fmla="val 4984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prstClr val="black"/>
              </a:solidFill>
            </a:endParaRPr>
          </a:p>
        </p:txBody>
      </p:sp>
      <p:sp>
        <p:nvSpPr>
          <p:cNvPr id="6178" name="Left-Right Arrow 102"/>
          <p:cNvSpPr>
            <a:spLocks noChangeArrowheads="1"/>
          </p:cNvSpPr>
          <p:nvPr/>
        </p:nvSpPr>
        <p:spPr bwMode="auto">
          <a:xfrm>
            <a:off x="972243" y="4946651"/>
            <a:ext cx="663108" cy="288925"/>
          </a:xfrm>
          <a:prstGeom prst="leftRightArrow">
            <a:avLst>
              <a:gd name="adj1" fmla="val 50000"/>
              <a:gd name="adj2" fmla="val 5000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681488" y="4425950"/>
            <a:ext cx="609600" cy="173935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vert270"/>
          <a:lstStyle/>
          <a:p>
            <a:pPr algn="ctr" eaLnBrk="0" hangingPunct="0"/>
            <a:r>
              <a:rPr lang="en-US" sz="1200" b="1" smtClean="0">
                <a:solidFill>
                  <a:schemeClr val="tx2"/>
                </a:solidFill>
              </a:rPr>
              <a:t>Configuration and    status registers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113" name="Rounded Rectangle 112"/>
          <p:cNvSpPr/>
          <p:nvPr/>
        </p:nvSpPr>
        <p:spPr bwMode="auto">
          <a:xfrm>
            <a:off x="4998513" y="1780186"/>
            <a:ext cx="1542656" cy="2788639"/>
          </a:xfrm>
          <a:prstGeom prst="roundRect">
            <a:avLst/>
          </a:prstGeom>
          <a:gradFill>
            <a:gsLst>
              <a:gs pos="7000">
                <a:srgbClr val="D3576A"/>
              </a:gs>
              <a:gs pos="100000">
                <a:srgbClr val="ADB8FF"/>
              </a:gs>
              <a:gs pos="41000">
                <a:srgbClr val="009480"/>
              </a:gs>
              <a:gs pos="1000">
                <a:srgbClr val="F70D0D">
                  <a:alpha val="78000"/>
                </a:srgbClr>
              </a:gs>
              <a:gs pos="0">
                <a:srgbClr val="CCCCFF"/>
              </a:gs>
              <a:gs pos="19000">
                <a:srgbClr val="99CCFF"/>
              </a:gs>
              <a:gs pos="47000">
                <a:schemeClr val="tx2">
                  <a:lumMod val="40000"/>
                  <a:lumOff val="60000"/>
                </a:schemeClr>
              </a:gs>
              <a:gs pos="100000">
                <a:srgbClr val="CC99FF"/>
              </a:gs>
              <a:gs pos="86000">
                <a:srgbClr val="0DB329"/>
              </a:gs>
              <a:gs pos="100000">
                <a:srgbClr val="CCCCFF"/>
              </a:gs>
            </a:gsLst>
            <a:lin ang="16200000" scaled="0"/>
          </a:gra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 sz="1400" b="1" smtClean="0">
              <a:solidFill>
                <a:prstClr val="black"/>
              </a:solidFill>
            </a:endParaRPr>
          </a:p>
          <a:p>
            <a:pPr eaLnBrk="0" hangingPunct="0">
              <a:defRPr/>
            </a:pP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6184" name="Text Box 8"/>
          <p:cNvSpPr txBox="1">
            <a:spLocks noChangeArrowheads="1"/>
          </p:cNvSpPr>
          <p:nvPr/>
        </p:nvSpPr>
        <p:spPr bwMode="auto">
          <a:xfrm>
            <a:off x="7007100" y="2439938"/>
            <a:ext cx="982663" cy="2349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>
            <a:lvl1pPr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90000"/>
            </a:pPr>
            <a:r>
              <a:rPr lang="en-US" sz="1400" b="1" smtClean="0">
                <a:solidFill>
                  <a:srgbClr val="000000"/>
                </a:solidFill>
                <a:latin typeface="Helvetica" pitchFamily="34" charset="0"/>
              </a:rPr>
              <a:t>LCD_CLK</a:t>
            </a:r>
            <a:endParaRPr lang="en-US" sz="1200" b="1" smtClean="0">
              <a:solidFill>
                <a:srgbClr val="000000"/>
              </a:solidFill>
              <a:latin typeface="Helvetica" pitchFamily="34" charset="0"/>
            </a:endParaRPr>
          </a:p>
          <a:p>
            <a:pPr eaLnBrk="1" hangingPunct="1">
              <a:buClr>
                <a:srgbClr val="000000"/>
              </a:buClr>
              <a:buSzPct val="90000"/>
            </a:pPr>
            <a:endParaRPr lang="en-US" sz="900" b="1" dirty="0">
              <a:solidFill>
                <a:srgbClr val="000000"/>
              </a:solidFill>
              <a:latin typeface="Helvetica" pitchFamily="34" charset="0"/>
            </a:endParaRPr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6934075" y="3059113"/>
            <a:ext cx="977900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6" name="Text Box 8"/>
          <p:cNvSpPr txBox="1">
            <a:spLocks noChangeArrowheads="1"/>
          </p:cNvSpPr>
          <p:nvPr/>
        </p:nvSpPr>
        <p:spPr bwMode="auto">
          <a:xfrm>
            <a:off x="7024563" y="2816225"/>
            <a:ext cx="1152525" cy="23336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>
            <a:lvl1pPr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90000"/>
            </a:pPr>
            <a:r>
              <a:rPr lang="en-US" sz="1400" b="1" smtClean="0">
                <a:solidFill>
                  <a:srgbClr val="000000"/>
                </a:solidFill>
                <a:latin typeface="Helvetica" pitchFamily="34" charset="0"/>
              </a:rPr>
              <a:t>LCD_HSYNC</a:t>
            </a:r>
            <a:endParaRPr lang="en-US" sz="1200" b="1" smtClean="0">
              <a:solidFill>
                <a:srgbClr val="000000"/>
              </a:solidFill>
              <a:latin typeface="Helvetica" pitchFamily="34" charset="0"/>
            </a:endParaRPr>
          </a:p>
          <a:p>
            <a:pPr eaLnBrk="1" hangingPunct="1">
              <a:buClr>
                <a:srgbClr val="000000"/>
              </a:buClr>
              <a:buSzPct val="90000"/>
            </a:pPr>
            <a:endParaRPr lang="en-US" sz="900" b="1" dirty="0">
              <a:solidFill>
                <a:srgbClr val="000000"/>
              </a:solidFill>
              <a:latin typeface="Helvetica" pitchFamily="34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 flipV="1">
            <a:off x="6934075" y="3416300"/>
            <a:ext cx="9779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8" name="Rectangle 14"/>
          <p:cNvSpPr>
            <a:spLocks noChangeArrowheads="1"/>
          </p:cNvSpPr>
          <p:nvPr/>
        </p:nvSpPr>
        <p:spPr bwMode="auto">
          <a:xfrm>
            <a:off x="6800725" y="3278188"/>
            <a:ext cx="144463" cy="1428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189" name="Rectangle 15"/>
          <p:cNvSpPr>
            <a:spLocks noChangeArrowheads="1"/>
          </p:cNvSpPr>
          <p:nvPr/>
        </p:nvSpPr>
        <p:spPr bwMode="auto">
          <a:xfrm>
            <a:off x="6800725" y="3638550"/>
            <a:ext cx="144463" cy="1428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190" name="Text Box 8"/>
          <p:cNvSpPr txBox="1">
            <a:spLocks noChangeArrowheads="1"/>
          </p:cNvSpPr>
          <p:nvPr/>
        </p:nvSpPr>
        <p:spPr bwMode="auto">
          <a:xfrm>
            <a:off x="7030913" y="3176588"/>
            <a:ext cx="1092200" cy="2349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>
            <a:lvl1pPr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90000"/>
            </a:pPr>
            <a:r>
              <a:rPr lang="en-US" sz="1400" b="1" smtClean="0">
                <a:solidFill>
                  <a:srgbClr val="000000"/>
                </a:solidFill>
                <a:latin typeface="Helvetica" pitchFamily="34" charset="0"/>
              </a:rPr>
              <a:t>LCD_VSYNC</a:t>
            </a:r>
          </a:p>
          <a:p>
            <a:pPr eaLnBrk="1" hangingPunct="1">
              <a:buClr>
                <a:srgbClr val="000000"/>
              </a:buClr>
              <a:buSzPct val="90000"/>
            </a:pPr>
            <a:endParaRPr lang="en-US" sz="1400" b="1" smtClean="0">
              <a:solidFill>
                <a:srgbClr val="000000"/>
              </a:solidFill>
              <a:latin typeface="Helvetica" pitchFamily="34" charset="0"/>
            </a:endParaRPr>
          </a:p>
          <a:p>
            <a:pPr eaLnBrk="1" hangingPunct="1">
              <a:buClr>
                <a:srgbClr val="000000"/>
              </a:buClr>
              <a:buSzPct val="90000"/>
            </a:pPr>
            <a:endParaRPr lang="en-US" sz="1400" b="1" smtClean="0">
              <a:solidFill>
                <a:srgbClr val="000000"/>
              </a:solidFill>
              <a:latin typeface="Helvetica" pitchFamily="34" charset="0"/>
            </a:endParaRPr>
          </a:p>
          <a:p>
            <a:pPr eaLnBrk="1" hangingPunct="1">
              <a:buClr>
                <a:srgbClr val="000000"/>
              </a:buClr>
              <a:buSzPct val="90000"/>
            </a:pPr>
            <a:endParaRPr lang="en-US" sz="1200" b="1" smtClean="0">
              <a:solidFill>
                <a:srgbClr val="000000"/>
              </a:solidFill>
              <a:latin typeface="Helvetica" pitchFamily="34" charset="0"/>
            </a:endParaRPr>
          </a:p>
          <a:p>
            <a:pPr eaLnBrk="1" hangingPunct="1">
              <a:buClr>
                <a:srgbClr val="000000"/>
              </a:buClr>
              <a:buSzPct val="90000"/>
            </a:pPr>
            <a:endParaRPr lang="en-US" sz="900" b="1" dirty="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6191" name="Text Box 8"/>
          <p:cNvSpPr txBox="1">
            <a:spLocks noChangeArrowheads="1"/>
          </p:cNvSpPr>
          <p:nvPr/>
        </p:nvSpPr>
        <p:spPr bwMode="auto">
          <a:xfrm>
            <a:off x="7046788" y="3554413"/>
            <a:ext cx="1150937" cy="2349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>
            <a:lvl1pPr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90000"/>
            </a:pPr>
            <a:r>
              <a:rPr lang="en-US" sz="1400" b="1" smtClean="0">
                <a:solidFill>
                  <a:srgbClr val="000000"/>
                </a:solidFill>
                <a:latin typeface="Helvetica" pitchFamily="34" charset="0"/>
              </a:rPr>
              <a:t>LCD_DE</a:t>
            </a:r>
            <a:endParaRPr lang="en-US" sz="1200" b="1" smtClean="0">
              <a:solidFill>
                <a:srgbClr val="000000"/>
              </a:solidFill>
              <a:latin typeface="Helvetica" pitchFamily="34" charset="0"/>
            </a:endParaRPr>
          </a:p>
          <a:p>
            <a:pPr eaLnBrk="1" hangingPunct="1">
              <a:buClr>
                <a:srgbClr val="000000"/>
              </a:buClr>
              <a:buSzPct val="90000"/>
            </a:pPr>
            <a:endParaRPr lang="en-US" sz="900" b="1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6192" name="Rectangle 15"/>
          <p:cNvSpPr>
            <a:spLocks noChangeArrowheads="1"/>
          </p:cNvSpPr>
          <p:nvPr/>
        </p:nvSpPr>
        <p:spPr bwMode="auto">
          <a:xfrm>
            <a:off x="6803900" y="4029075"/>
            <a:ext cx="144463" cy="14287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 flipV="1">
            <a:off x="6956300" y="4162425"/>
            <a:ext cx="977900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94" name="Text Box 8"/>
          <p:cNvSpPr txBox="1">
            <a:spLocks noChangeArrowheads="1"/>
          </p:cNvSpPr>
          <p:nvPr/>
        </p:nvSpPr>
        <p:spPr bwMode="auto">
          <a:xfrm>
            <a:off x="7051550" y="3944938"/>
            <a:ext cx="1150938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34607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90000"/>
            </a:pPr>
            <a:r>
              <a:rPr lang="en-US" sz="1400" b="1" smtClean="0">
                <a:solidFill>
                  <a:srgbClr val="FF0000"/>
                </a:solidFill>
                <a:latin typeface="Helvetica" pitchFamily="34" charset="0"/>
              </a:rPr>
              <a:t>LCD_R[7:0</a:t>
            </a:r>
            <a:r>
              <a:rPr lang="en-US" sz="1400" b="1" smtClean="0">
                <a:solidFill>
                  <a:srgbClr val="000000"/>
                </a:solidFill>
                <a:latin typeface="Helvetica" pitchFamily="34" charset="0"/>
              </a:rPr>
              <a:t>]</a:t>
            </a:r>
          </a:p>
          <a:p>
            <a:pPr eaLnBrk="1" hangingPunct="1">
              <a:buClr>
                <a:srgbClr val="000000"/>
              </a:buClr>
              <a:buSzPct val="90000"/>
            </a:pPr>
            <a:endParaRPr lang="en-US" sz="1400" b="1" smtClean="0">
              <a:solidFill>
                <a:srgbClr val="000000"/>
              </a:solidFill>
              <a:latin typeface="Helvetica" pitchFamily="34" charset="0"/>
            </a:endParaRPr>
          </a:p>
          <a:p>
            <a:pPr eaLnBrk="1" hangingPunct="1">
              <a:buClr>
                <a:srgbClr val="000000"/>
              </a:buClr>
              <a:buSzPct val="90000"/>
            </a:pPr>
            <a:endParaRPr lang="en-US" sz="1400" b="1" dirty="0">
              <a:solidFill>
                <a:srgbClr val="000000"/>
              </a:solidFill>
              <a:latin typeface="Helvetica" pitchFamily="34" charset="0"/>
            </a:endParaRPr>
          </a:p>
        </p:txBody>
      </p:sp>
      <p:cxnSp>
        <p:nvCxnSpPr>
          <p:cNvPr id="144" name="Straight Connector 143"/>
          <p:cNvCxnSpPr/>
          <p:nvPr/>
        </p:nvCxnSpPr>
        <p:spPr>
          <a:xfrm flipV="1">
            <a:off x="6940425" y="4560888"/>
            <a:ext cx="977900" cy="1587"/>
          </a:xfrm>
          <a:prstGeom prst="line">
            <a:avLst/>
          </a:prstGeom>
          <a:ln w="25400">
            <a:solidFill>
              <a:srgbClr val="009E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V="1">
            <a:off x="6938838" y="4905375"/>
            <a:ext cx="977900" cy="1588"/>
          </a:xfrm>
          <a:prstGeom prst="line">
            <a:avLst/>
          </a:prstGeom>
          <a:ln w="25400">
            <a:solidFill>
              <a:srgbClr val="00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6934075" y="3776663"/>
            <a:ext cx="977900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98" name="Group 147"/>
          <p:cNvGrpSpPr>
            <a:grpSpLocks/>
          </p:cNvGrpSpPr>
          <p:nvPr/>
        </p:nvGrpSpPr>
        <p:grpSpPr bwMode="auto">
          <a:xfrm>
            <a:off x="8207895" y="1751978"/>
            <a:ext cx="601663" cy="3446292"/>
            <a:chOff x="580006" y="2160002"/>
            <a:chExt cx="1257299" cy="3244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49" name="AutoShape 21"/>
            <p:cNvSpPr>
              <a:spLocks noChangeArrowheads="1"/>
            </p:cNvSpPr>
            <p:nvPr/>
          </p:nvSpPr>
          <p:spPr bwMode="auto">
            <a:xfrm>
              <a:off x="580006" y="2160002"/>
              <a:ext cx="1257299" cy="3244704"/>
            </a:xfrm>
            <a:prstGeom prst="flowChartAlternateProcess">
              <a:avLst/>
            </a:prstGeom>
            <a:solidFill>
              <a:srgbClr val="4771A7"/>
            </a:solidFill>
            <a:ln>
              <a:noFill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190500" h="38100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lIns="86436" tIns="43217" rIns="86436" bIns="43217" anchor="ctr" anchorCtr="1"/>
            <a:lstStyle/>
            <a:p>
              <a:pPr algn="ctr" eaLnBrk="0" hangingPunct="0">
                <a:defRPr/>
              </a:pPr>
              <a:r>
                <a:rPr lang="fr-FR" b="1" dirty="0">
                  <a:solidFill>
                    <a:prstClr val="black"/>
                  </a:solidFill>
                </a:rPr>
                <a:t>LCD  </a:t>
              </a:r>
              <a:r>
                <a:rPr lang="fr-FR" b="1" dirty="0" smtClean="0">
                  <a:solidFill>
                    <a:prstClr val="black"/>
                  </a:solidFill>
                </a:rPr>
                <a:t>Panel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 rot="16200000">
              <a:off x="-280423" y="3299833"/>
              <a:ext cx="2745935" cy="912286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6200" name="Rectangle 150"/>
          <p:cNvSpPr>
            <a:spLocks noChangeArrowheads="1"/>
          </p:cNvSpPr>
          <p:nvPr/>
        </p:nvSpPr>
        <p:spPr bwMode="auto">
          <a:xfrm>
            <a:off x="5186484" y="2628205"/>
            <a:ext cx="1166714" cy="542133"/>
          </a:xfrm>
          <a:prstGeom prst="rect">
            <a:avLst/>
          </a:prstGeom>
          <a:ln>
            <a:headEnd/>
            <a:tailEnd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0"/>
          <a:lstStyle/>
          <a:p>
            <a:pPr algn="ctr" eaLnBrk="0" hangingPunct="0"/>
            <a:r>
              <a:rPr lang="en-US" smtClean="0">
                <a:solidFill>
                  <a:prstClr val="black"/>
                </a:solidFill>
              </a:rPr>
              <a:t>Blending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2258565" y="3542074"/>
            <a:ext cx="450303" cy="0"/>
          </a:xfrm>
          <a:prstGeom prst="straightConnector1">
            <a:avLst/>
          </a:prstGeom>
          <a:ln w="50800" cap="sq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utoShape 21"/>
          <p:cNvSpPr>
            <a:spLocks noChangeArrowheads="1"/>
          </p:cNvSpPr>
          <p:nvPr/>
        </p:nvSpPr>
        <p:spPr bwMode="auto">
          <a:xfrm>
            <a:off x="4045257" y="1788344"/>
            <a:ext cx="529803" cy="869272"/>
          </a:xfrm>
          <a:prstGeom prst="flowChartAlternateProcess">
            <a:avLst/>
          </a:prstGeom>
          <a:ln>
            <a:noFill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6436" tIns="43217" rIns="86436" bIns="43217" anchor="ctr" anchorCtr="1"/>
          <a:lstStyle/>
          <a:p>
            <a:pPr defTabSz="865188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sz="1000" b="1" smtClean="0">
                <a:solidFill>
                  <a:srgbClr val="000000"/>
                </a:solidFill>
              </a:rPr>
              <a:t>PFC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0" name="AutoShape 21"/>
          <p:cNvSpPr>
            <a:spLocks noChangeArrowheads="1"/>
          </p:cNvSpPr>
          <p:nvPr/>
        </p:nvSpPr>
        <p:spPr bwMode="auto">
          <a:xfrm>
            <a:off x="4007496" y="3135548"/>
            <a:ext cx="499128" cy="869272"/>
          </a:xfrm>
          <a:prstGeom prst="flowChartAlternateProcess">
            <a:avLst/>
          </a:prstGeom>
          <a:ln>
            <a:noFill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6436" tIns="43217" rIns="86436" bIns="43217" anchor="ctr" anchorCtr="1"/>
          <a:lstStyle/>
          <a:p>
            <a:pPr defTabSz="865188">
              <a:lnSpc>
                <a:spcPct val="110000"/>
              </a:lnSpc>
              <a:spcBef>
                <a:spcPct val="50000"/>
              </a:spcBef>
            </a:pPr>
            <a:r>
              <a:rPr lang="en-US" sz="1000" b="1" smtClean="0">
                <a:solidFill>
                  <a:srgbClr val="000000"/>
                </a:solidFill>
              </a:rPr>
              <a:t>PFC</a:t>
            </a:r>
            <a:endParaRPr lang="en-US" sz="1000" b="1" dirty="0">
              <a:solidFill>
                <a:srgbClr val="000000"/>
              </a:solidFill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572207" y="3565248"/>
            <a:ext cx="450303" cy="0"/>
          </a:xfrm>
          <a:prstGeom prst="straightConnector1">
            <a:avLst/>
          </a:prstGeom>
          <a:ln w="50800" cap="sq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6200" idx="1"/>
          </p:cNvCxnSpPr>
          <p:nvPr/>
        </p:nvCxnSpPr>
        <p:spPr>
          <a:xfrm>
            <a:off x="4594110" y="2196440"/>
            <a:ext cx="592374" cy="702832"/>
          </a:xfrm>
          <a:prstGeom prst="straightConnector1">
            <a:avLst/>
          </a:prstGeom>
          <a:ln w="50800" cap="sq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2727986" y="1572808"/>
            <a:ext cx="863271" cy="1207700"/>
            <a:chOff x="3145934" y="3048145"/>
            <a:chExt cx="850003" cy="1399317"/>
          </a:xfrm>
        </p:grpSpPr>
        <p:sp>
          <p:nvSpPr>
            <p:cNvPr id="63" name="AutoShape 21"/>
            <p:cNvSpPr>
              <a:spLocks noChangeArrowheads="1"/>
            </p:cNvSpPr>
            <p:nvPr/>
          </p:nvSpPr>
          <p:spPr bwMode="auto">
            <a:xfrm>
              <a:off x="3145934" y="3067009"/>
              <a:ext cx="850003" cy="1380453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86436" tIns="43217" rIns="86436" bIns="43217" anchor="ctr" anchorCtr="1"/>
            <a:lstStyle/>
            <a:p>
              <a:pPr algn="r" defTabSz="865188">
                <a:lnSpc>
                  <a:spcPct val="110000"/>
                </a:lnSpc>
                <a:spcBef>
                  <a:spcPct val="50000"/>
                </a:spcBef>
                <a:defRPr/>
              </a:pPr>
              <a:endParaRPr lang="fr-FR" b="1" dirty="0">
                <a:solidFill>
                  <a:srgbClr val="000000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153871" y="3048145"/>
              <a:ext cx="752475" cy="3095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b="1" dirty="0" smtClean="0">
                  <a:solidFill>
                    <a:prstClr val="black"/>
                  </a:solidFill>
                </a:rPr>
                <a:t>Layer1</a:t>
              </a:r>
              <a:endParaRPr lang="en-US" sz="1000" b="1" dirty="0">
                <a:solidFill>
                  <a:prstClr val="black"/>
                </a:solidFill>
              </a:endParaRPr>
            </a:p>
          </p:txBody>
        </p:sp>
        <p:sp>
          <p:nvSpPr>
            <p:cNvPr id="65" name="AutoShape 21"/>
            <p:cNvSpPr>
              <a:spLocks noChangeArrowheads="1"/>
            </p:cNvSpPr>
            <p:nvPr/>
          </p:nvSpPr>
          <p:spPr bwMode="auto">
            <a:xfrm>
              <a:off x="3231106" y="3329148"/>
              <a:ext cx="638106" cy="1008112"/>
            </a:xfrm>
            <a:prstGeom prst="flowChartAlternateProcess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86436" tIns="43217" rIns="86436" bIns="43217" anchor="ctr" anchorCtr="1"/>
            <a:lstStyle/>
            <a:p>
              <a:pPr defTabSz="865188">
                <a:lnSpc>
                  <a:spcPct val="110000"/>
                </a:lnSpc>
                <a:spcBef>
                  <a:spcPct val="50000"/>
                </a:spcBef>
                <a:defRPr/>
              </a:pPr>
              <a:r>
                <a:rPr lang="fr-FR" sz="1000" b="1" dirty="0">
                  <a:solidFill>
                    <a:srgbClr val="000000"/>
                  </a:solidFill>
                </a:rPr>
                <a:t>FIFO</a:t>
              </a:r>
            </a:p>
            <a:p>
              <a:pPr defTabSz="865188">
                <a:lnSpc>
                  <a:spcPct val="110000"/>
                </a:lnSpc>
                <a:spcBef>
                  <a:spcPct val="50000"/>
                </a:spcBef>
                <a:defRPr/>
              </a:pPr>
              <a:r>
                <a:rPr lang="fr-FR" sz="900" b="1" dirty="0" smtClean="0">
                  <a:solidFill>
                    <a:srgbClr val="000000"/>
                  </a:solidFill>
                </a:rPr>
                <a:t>64x32b</a:t>
              </a:r>
              <a:endParaRPr lang="fr-FR" sz="900" b="1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84" name="Straight Arrow Connector 83"/>
          <p:cNvCxnSpPr/>
          <p:nvPr/>
        </p:nvCxnSpPr>
        <p:spPr>
          <a:xfrm>
            <a:off x="3600782" y="2203789"/>
            <a:ext cx="450303" cy="0"/>
          </a:xfrm>
          <a:prstGeom prst="straightConnector1">
            <a:avLst/>
          </a:prstGeom>
          <a:ln w="50800" cap="sq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4532261" y="2899271"/>
            <a:ext cx="654223" cy="653569"/>
          </a:xfrm>
          <a:prstGeom prst="straightConnector1">
            <a:avLst/>
          </a:prstGeom>
          <a:ln w="50800" cap="sq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utoShape 21"/>
          <p:cNvSpPr>
            <a:spLocks noChangeArrowheads="1"/>
          </p:cNvSpPr>
          <p:nvPr/>
        </p:nvSpPr>
        <p:spPr bwMode="auto">
          <a:xfrm>
            <a:off x="2850829" y="4656477"/>
            <a:ext cx="1416084" cy="869272"/>
          </a:xfrm>
          <a:prstGeom prst="flowChartAlternateProcess">
            <a:avLst/>
          </a:prstGeom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86436" tIns="43217" rIns="86436" bIns="43217" anchor="ctr" anchorCtr="1"/>
          <a:lstStyle/>
          <a:p>
            <a:pPr defTabSz="865188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sz="1200" b="1" smtClean="0">
                <a:solidFill>
                  <a:schemeClr val="bg1"/>
                </a:solidFill>
              </a:rPr>
              <a:t>Synchronous Timings Generation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2291088" y="5159446"/>
            <a:ext cx="579056" cy="0"/>
          </a:xfrm>
          <a:prstGeom prst="straightConnector1">
            <a:avLst/>
          </a:prstGeom>
          <a:ln w="50800" cap="sq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292822" y="5136149"/>
            <a:ext cx="1258715" cy="0"/>
          </a:xfrm>
          <a:prstGeom prst="straightConnector1">
            <a:avLst/>
          </a:prstGeom>
          <a:ln w="50800" cap="sq" cmpd="sng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580112" y="4562475"/>
            <a:ext cx="0" cy="569913"/>
          </a:xfrm>
          <a:prstGeom prst="straightConnector1">
            <a:avLst/>
          </a:prstGeom>
          <a:ln w="50800" cap="sq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AutoShape 21"/>
          <p:cNvSpPr>
            <a:spLocks noChangeArrowheads="1"/>
          </p:cNvSpPr>
          <p:nvPr/>
        </p:nvSpPr>
        <p:spPr bwMode="auto">
          <a:xfrm>
            <a:off x="395536" y="4291433"/>
            <a:ext cx="594133" cy="1813674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vert270"/>
          <a:lstStyle/>
          <a:p>
            <a:pPr algn="ctr" eaLnBrk="0" hangingPunct="0"/>
            <a:r>
              <a:rPr lang="en-US" sz="1200" b="1" smtClean="0">
                <a:solidFill>
                  <a:schemeClr val="tx2"/>
                </a:solidFill>
              </a:rPr>
              <a:t>APB Interface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67" name="Rectangle 150"/>
          <p:cNvSpPr>
            <a:spLocks noChangeArrowheads="1"/>
          </p:cNvSpPr>
          <p:nvPr/>
        </p:nvSpPr>
        <p:spPr bwMode="auto">
          <a:xfrm>
            <a:off x="5170460" y="3475124"/>
            <a:ext cx="1166714" cy="542133"/>
          </a:xfrm>
          <a:prstGeom prst="rect">
            <a:avLst/>
          </a:prstGeom>
          <a:ln>
            <a:headEnd/>
            <a:tailEnd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0"/>
          <a:lstStyle/>
          <a:p>
            <a:pPr algn="ctr" eaLnBrk="0" hangingPunct="0"/>
            <a:r>
              <a:rPr lang="en-US" dirty="0" smtClean="0">
                <a:solidFill>
                  <a:prstClr val="black"/>
                </a:solidFill>
              </a:rPr>
              <a:t>Dithering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68" name="Straight Arrow Connector 67"/>
          <p:cNvCxnSpPr>
            <a:stCxn id="6200" idx="2"/>
            <a:endCxn id="67" idx="0"/>
          </p:cNvCxnSpPr>
          <p:nvPr/>
        </p:nvCxnSpPr>
        <p:spPr>
          <a:xfrm flipH="1">
            <a:off x="5753817" y="3170338"/>
            <a:ext cx="16024" cy="304786"/>
          </a:xfrm>
          <a:prstGeom prst="straightConnector1">
            <a:avLst/>
          </a:prstGeom>
          <a:ln w="50800" cap="sq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8342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LTDC Timings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61E3A4-0D00-49CF-9F27-255D5F5C1FD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B66C5C02-64B7-477D-A2A2-A8316AEDFF09}" type="datetime1">
              <a:rPr lang="en-US" smtClean="0"/>
              <a:t>12/7/2015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02859" y="2141865"/>
            <a:ext cx="3968080" cy="2952328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2939" y="2645921"/>
            <a:ext cx="2664296" cy="1944216"/>
          </a:xfrm>
          <a:prstGeom prst="rect">
            <a:avLst/>
          </a:prstGeom>
          <a:gradFill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5400000" scaled="0"/>
          </a:gra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116589" y="1506121"/>
            <a:ext cx="0" cy="144016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778334" y="1435400"/>
            <a:ext cx="7305" cy="1426545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384996" y="2645921"/>
            <a:ext cx="1737943" cy="0"/>
          </a:xfrm>
          <a:prstGeom prst="line">
            <a:avLst/>
          </a:prstGeom>
          <a:ln w="1270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322739" y="5089510"/>
            <a:ext cx="1078430" cy="4683"/>
          </a:xfrm>
          <a:prstGeom prst="line">
            <a:avLst/>
          </a:prstGeom>
          <a:ln w="1270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1384996" y="4584015"/>
            <a:ext cx="1809951" cy="5750"/>
          </a:xfrm>
          <a:prstGeom prst="line">
            <a:avLst/>
          </a:prstGeom>
          <a:ln w="1270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11"/>
          <p:cNvSpPr txBox="1">
            <a:spLocks noChangeArrowheads="1"/>
          </p:cNvSpPr>
          <p:nvPr/>
        </p:nvSpPr>
        <p:spPr bwMode="auto">
          <a:xfrm>
            <a:off x="3122658" y="2648488"/>
            <a:ext cx="637596" cy="21544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 smtClean="0"/>
              <a:t>D1,L1</a:t>
            </a:r>
            <a:endParaRPr lang="en-US" sz="800" dirty="0"/>
          </a:p>
        </p:txBody>
      </p:sp>
      <p:sp>
        <p:nvSpPr>
          <p:cNvPr id="20" name="Text Box 116"/>
          <p:cNvSpPr txBox="1">
            <a:spLocks noChangeArrowheads="1"/>
          </p:cNvSpPr>
          <p:nvPr/>
        </p:nvSpPr>
        <p:spPr bwMode="auto">
          <a:xfrm>
            <a:off x="5090943" y="4368571"/>
            <a:ext cx="690529" cy="21544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800" smtClean="0"/>
              <a:t>Dm,, Ln</a:t>
            </a:r>
            <a:endParaRPr lang="en-US" sz="8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399298" y="2160543"/>
            <a:ext cx="4841" cy="28301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408759" y="4584015"/>
            <a:ext cx="0" cy="53889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46357" y="1268292"/>
            <a:ext cx="52798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100"/>
            </a:lvl1pPr>
          </a:lstStyle>
          <a:p>
            <a:r>
              <a:rPr lang="en-US" dirty="0" smtClean="0"/>
              <a:t>HFP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762899" y="1234585"/>
            <a:ext cx="504056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HBP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65213" y="2489425"/>
            <a:ext cx="816772" cy="2616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smtClean="0"/>
              <a:t>VBP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461012" y="4863361"/>
            <a:ext cx="833151" cy="2616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900"/>
            </a:lvl1pPr>
          </a:lstStyle>
          <a:p>
            <a:r>
              <a:rPr lang="en-US" sz="1100" smtClean="0"/>
              <a:t>VFP</a:t>
            </a:r>
            <a:endParaRPr lang="en-US" sz="1100" dirty="0"/>
          </a:p>
        </p:txBody>
      </p:sp>
      <p:sp>
        <p:nvSpPr>
          <p:cNvPr id="30" name="Text Box 113"/>
          <p:cNvSpPr txBox="1">
            <a:spLocks noChangeArrowheads="1"/>
          </p:cNvSpPr>
          <p:nvPr/>
        </p:nvSpPr>
        <p:spPr bwMode="auto">
          <a:xfrm>
            <a:off x="6660232" y="2729423"/>
            <a:ext cx="232682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sz="1200" dirty="0" smtClean="0">
                <a:solidFill>
                  <a:schemeClr val="tx2"/>
                </a:solidFill>
              </a:rPr>
              <a:t>VBP: Vertical Back porch</a:t>
            </a:r>
          </a:p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chemeClr val="tx2"/>
                </a:solidFill>
              </a:rPr>
              <a:t>VFP: Vertical Front porch</a:t>
            </a:r>
          </a:p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chemeClr val="tx2"/>
                </a:solidFill>
              </a:rPr>
              <a:t>HBP: Horizontal Back porch</a:t>
            </a:r>
          </a:p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chemeClr val="tx2"/>
                </a:solidFill>
              </a:rPr>
              <a:t>HFP: Horizontal Front porch</a:t>
            </a:r>
            <a:endParaRPr lang="en-US" sz="1600" dirty="0" smtClean="0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1" name="Text Box 37"/>
          <p:cNvSpPr txBox="1">
            <a:spLocks noChangeArrowheads="1"/>
          </p:cNvSpPr>
          <p:nvPr/>
        </p:nvSpPr>
        <p:spPr bwMode="auto">
          <a:xfrm>
            <a:off x="786930" y="1288802"/>
            <a:ext cx="876301" cy="46166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b="1" smtClean="0">
                <a:latin typeface="+mn-lt"/>
              </a:rPr>
              <a:t>Start of  Frame</a:t>
            </a:r>
            <a:endParaRPr lang="en-US" sz="1200" b="1" dirty="0">
              <a:latin typeface="+mn-l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394747" y="1565801"/>
            <a:ext cx="974216" cy="5216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676728" y="2156086"/>
            <a:ext cx="20107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368963" y="1569669"/>
            <a:ext cx="36977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5807550" y="1576031"/>
            <a:ext cx="57544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2753916" y="1569828"/>
            <a:ext cx="379500" cy="8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61" name="Straight Connector 23560"/>
          <p:cNvCxnSpPr/>
          <p:nvPr/>
        </p:nvCxnSpPr>
        <p:spPr>
          <a:xfrm flipV="1">
            <a:off x="2393129" y="1365390"/>
            <a:ext cx="0" cy="309931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2735625" y="1230192"/>
            <a:ext cx="1" cy="766002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2058899" y="1675321"/>
            <a:ext cx="4295519" cy="175497"/>
            <a:chOff x="2067800" y="2160699"/>
            <a:chExt cx="4295519" cy="175497"/>
          </a:xfrm>
        </p:grpSpPr>
        <p:cxnSp>
          <p:nvCxnSpPr>
            <p:cNvPr id="35" name="Elbow Connector 34"/>
            <p:cNvCxnSpPr/>
            <p:nvPr/>
          </p:nvCxnSpPr>
          <p:spPr>
            <a:xfrm>
              <a:off x="2067800" y="2163445"/>
              <a:ext cx="684540" cy="172751"/>
            </a:xfrm>
            <a:prstGeom prst="bentConnector3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745990" y="2160699"/>
              <a:ext cx="361732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76" name="Straight Connector 23575"/>
            <p:cNvCxnSpPr/>
            <p:nvPr/>
          </p:nvCxnSpPr>
          <p:spPr>
            <a:xfrm>
              <a:off x="2752340" y="2172555"/>
              <a:ext cx="1" cy="1604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Straight Connector 95"/>
          <p:cNvCxnSpPr/>
          <p:nvPr/>
        </p:nvCxnSpPr>
        <p:spPr>
          <a:xfrm>
            <a:off x="6369202" y="1405915"/>
            <a:ext cx="1737" cy="1382569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1322739" y="2443951"/>
            <a:ext cx="559116" cy="4550"/>
          </a:xfrm>
          <a:prstGeom prst="line">
            <a:avLst/>
          </a:prstGeom>
          <a:ln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682779" y="1827862"/>
            <a:ext cx="195019" cy="3261648"/>
            <a:chOff x="1691680" y="2313240"/>
            <a:chExt cx="195019" cy="3261648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1691680" y="2645520"/>
              <a:ext cx="0" cy="288359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1871613" y="2928931"/>
              <a:ext cx="15086" cy="2645957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879550" y="2313240"/>
              <a:ext cx="0" cy="336662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1696443" y="2929995"/>
              <a:ext cx="184696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Straight Connector 103"/>
          <p:cNvCxnSpPr/>
          <p:nvPr/>
        </p:nvCxnSpPr>
        <p:spPr>
          <a:xfrm>
            <a:off x="1404139" y="2142009"/>
            <a:ext cx="477716" cy="0"/>
          </a:xfrm>
          <a:prstGeom prst="line">
            <a:avLst/>
          </a:prstGeom>
          <a:ln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1404139" y="2386423"/>
            <a:ext cx="4841" cy="28301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58643" y="2186632"/>
            <a:ext cx="842392" cy="2616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smtClean="0"/>
              <a:t>VSYNC</a:t>
            </a:r>
            <a:endParaRPr lang="en-US" sz="1100" dirty="0"/>
          </a:p>
        </p:txBody>
      </p:sp>
      <p:sp>
        <p:nvSpPr>
          <p:cNvPr id="115" name="TextBox 114"/>
          <p:cNvSpPr txBox="1"/>
          <p:nvPr/>
        </p:nvSpPr>
        <p:spPr>
          <a:xfrm>
            <a:off x="1961286" y="1230783"/>
            <a:ext cx="755289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100"/>
            </a:lvl1pPr>
          </a:lstStyle>
          <a:p>
            <a:pPr algn="ctr"/>
            <a:r>
              <a:rPr lang="en-US" smtClean="0"/>
              <a:t>HSYNC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103889" y="1569688"/>
            <a:ext cx="2723418" cy="8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854085" y="1230192"/>
            <a:ext cx="122610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smtClean="0"/>
              <a:t>Active Width</a:t>
            </a:r>
            <a:endParaRPr lang="en-US" sz="140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412031" y="2655446"/>
            <a:ext cx="0" cy="191425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60464" y="3366001"/>
            <a:ext cx="835287" cy="43088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900"/>
            </a:lvl1pPr>
          </a:lstStyle>
          <a:p>
            <a:r>
              <a:rPr lang="en-US" sz="1100" smtClean="0"/>
              <a:t>Active Heigh</a:t>
            </a:r>
            <a:endParaRPr lang="en-US" sz="1100" dirty="0"/>
          </a:p>
        </p:txBody>
      </p:sp>
      <p:sp>
        <p:nvSpPr>
          <p:cNvPr id="52" name="Text Box 113"/>
          <p:cNvSpPr txBox="1">
            <a:spLocks noChangeArrowheads="1"/>
          </p:cNvSpPr>
          <p:nvPr/>
        </p:nvSpPr>
        <p:spPr bwMode="auto">
          <a:xfrm>
            <a:off x="6656465" y="4213537"/>
            <a:ext cx="23268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sz="1200" dirty="0" smtClean="0">
                <a:solidFill>
                  <a:schemeClr val="tx2"/>
                </a:solidFill>
              </a:rPr>
              <a:t>These timings come from the datasheet of the display. E.g. TFT on discovery kit.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007" y="5229200"/>
            <a:ext cx="4577820" cy="1523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Freeform 53"/>
          <p:cNvSpPr/>
          <p:nvPr/>
        </p:nvSpPr>
        <p:spPr>
          <a:xfrm rot="19363841">
            <a:off x="7212059" y="4982081"/>
            <a:ext cx="867334" cy="191197"/>
          </a:xfrm>
          <a:custGeom>
            <a:avLst/>
            <a:gdLst>
              <a:gd name="connsiteX0" fmla="*/ 0 w 2357437"/>
              <a:gd name="connsiteY0" fmla="*/ 1674303 h 1674303"/>
              <a:gd name="connsiteX1" fmla="*/ 542925 w 2357437"/>
              <a:gd name="connsiteY1" fmla="*/ 374141 h 1674303"/>
              <a:gd name="connsiteX2" fmla="*/ 1700212 w 2357437"/>
              <a:gd name="connsiteY2" fmla="*/ 2666 h 1674303"/>
              <a:gd name="connsiteX3" fmla="*/ 2357437 w 2357437"/>
              <a:gd name="connsiteY3" fmla="*/ 216978 h 1674303"/>
              <a:gd name="connsiteX0" fmla="*/ 0 w 2357437"/>
              <a:gd name="connsiteY0" fmla="*/ 1677852 h 1677852"/>
              <a:gd name="connsiteX1" fmla="*/ 642938 w 2357437"/>
              <a:gd name="connsiteY1" fmla="*/ 477702 h 1677852"/>
              <a:gd name="connsiteX2" fmla="*/ 1700212 w 2357437"/>
              <a:gd name="connsiteY2" fmla="*/ 6215 h 1677852"/>
              <a:gd name="connsiteX3" fmla="*/ 2357437 w 2357437"/>
              <a:gd name="connsiteY3" fmla="*/ 220527 h 1677852"/>
              <a:gd name="connsiteX0" fmla="*/ 0 w 2357437"/>
              <a:gd name="connsiteY0" fmla="*/ 1650182 h 1650182"/>
              <a:gd name="connsiteX1" fmla="*/ 642938 w 2357437"/>
              <a:gd name="connsiteY1" fmla="*/ 450032 h 1650182"/>
              <a:gd name="connsiteX2" fmla="*/ 1457324 w 2357437"/>
              <a:gd name="connsiteY2" fmla="*/ 7120 h 1650182"/>
              <a:gd name="connsiteX3" fmla="*/ 2357437 w 2357437"/>
              <a:gd name="connsiteY3" fmla="*/ 192857 h 1650182"/>
              <a:gd name="connsiteX0" fmla="*/ 0 w 2778352"/>
              <a:gd name="connsiteY0" fmla="*/ 2868358 h 2868358"/>
              <a:gd name="connsiteX1" fmla="*/ 642938 w 2778352"/>
              <a:gd name="connsiteY1" fmla="*/ 1668208 h 2868358"/>
              <a:gd name="connsiteX2" fmla="*/ 1457324 w 2778352"/>
              <a:gd name="connsiteY2" fmla="*/ 1225296 h 2868358"/>
              <a:gd name="connsiteX3" fmla="*/ 2778352 w 2778352"/>
              <a:gd name="connsiteY3" fmla="*/ 3148 h 2868358"/>
              <a:gd name="connsiteX0" fmla="*/ 0 w 2778352"/>
              <a:gd name="connsiteY0" fmla="*/ 2867095 h 2867095"/>
              <a:gd name="connsiteX1" fmla="*/ 642938 w 2778352"/>
              <a:gd name="connsiteY1" fmla="*/ 1666945 h 2867095"/>
              <a:gd name="connsiteX2" fmla="*/ 2255609 w 2778352"/>
              <a:gd name="connsiteY2" fmla="*/ 1935233 h 2867095"/>
              <a:gd name="connsiteX3" fmla="*/ 2778352 w 2778352"/>
              <a:gd name="connsiteY3" fmla="*/ 1885 h 2867095"/>
              <a:gd name="connsiteX0" fmla="*/ 0 w 2778352"/>
              <a:gd name="connsiteY0" fmla="*/ 2867169 h 2867169"/>
              <a:gd name="connsiteX1" fmla="*/ 1179967 w 2778352"/>
              <a:gd name="connsiteY1" fmla="*/ 2073419 h 2867169"/>
              <a:gd name="connsiteX2" fmla="*/ 2255609 w 2778352"/>
              <a:gd name="connsiteY2" fmla="*/ 1935307 h 2867169"/>
              <a:gd name="connsiteX3" fmla="*/ 2778352 w 2778352"/>
              <a:gd name="connsiteY3" fmla="*/ 1959 h 2867169"/>
              <a:gd name="connsiteX0" fmla="*/ 0 w 2778352"/>
              <a:gd name="connsiteY0" fmla="*/ 2867169 h 2867169"/>
              <a:gd name="connsiteX1" fmla="*/ 1179967 w 2778352"/>
              <a:gd name="connsiteY1" fmla="*/ 2073419 h 2867169"/>
              <a:gd name="connsiteX2" fmla="*/ 2255609 w 2778352"/>
              <a:gd name="connsiteY2" fmla="*/ 1935307 h 2867169"/>
              <a:gd name="connsiteX3" fmla="*/ 2778352 w 2778352"/>
              <a:gd name="connsiteY3" fmla="*/ 1959 h 2867169"/>
              <a:gd name="connsiteX0" fmla="*/ 0 w 2154237"/>
              <a:gd name="connsiteY0" fmla="*/ 2751055 h 2751055"/>
              <a:gd name="connsiteX1" fmla="*/ 555852 w 2154237"/>
              <a:gd name="connsiteY1" fmla="*/ 2073419 h 2751055"/>
              <a:gd name="connsiteX2" fmla="*/ 1631494 w 2154237"/>
              <a:gd name="connsiteY2" fmla="*/ 1935307 h 2751055"/>
              <a:gd name="connsiteX3" fmla="*/ 2154237 w 2154237"/>
              <a:gd name="connsiteY3" fmla="*/ 1959 h 2751055"/>
              <a:gd name="connsiteX0" fmla="*/ 0 w 2154237"/>
              <a:gd name="connsiteY0" fmla="*/ 2751055 h 2751055"/>
              <a:gd name="connsiteX1" fmla="*/ 1631494 w 2154237"/>
              <a:gd name="connsiteY1" fmla="*/ 1935307 h 2751055"/>
              <a:gd name="connsiteX2" fmla="*/ 2154237 w 2154237"/>
              <a:gd name="connsiteY2" fmla="*/ 1959 h 2751055"/>
              <a:gd name="connsiteX0" fmla="*/ 0 w 2154237"/>
              <a:gd name="connsiteY0" fmla="*/ 2750967 h 2750967"/>
              <a:gd name="connsiteX1" fmla="*/ 1457323 w 2154237"/>
              <a:gd name="connsiteY1" fmla="*/ 2015771 h 2750967"/>
              <a:gd name="connsiteX2" fmla="*/ 2154237 w 2154237"/>
              <a:gd name="connsiteY2" fmla="*/ 1871 h 2750967"/>
              <a:gd name="connsiteX0" fmla="*/ 0 w 2154237"/>
              <a:gd name="connsiteY0" fmla="*/ 2750892 h 2750892"/>
              <a:gd name="connsiteX1" fmla="*/ 1457323 w 2154237"/>
              <a:gd name="connsiteY1" fmla="*/ 2015696 h 2750892"/>
              <a:gd name="connsiteX2" fmla="*/ 2154237 w 2154237"/>
              <a:gd name="connsiteY2" fmla="*/ 1796 h 2750892"/>
              <a:gd name="connsiteX0" fmla="*/ 0 w 2154237"/>
              <a:gd name="connsiteY0" fmla="*/ 2750892 h 2750892"/>
              <a:gd name="connsiteX1" fmla="*/ 1457323 w 2154237"/>
              <a:gd name="connsiteY1" fmla="*/ 2015696 h 2750892"/>
              <a:gd name="connsiteX2" fmla="*/ 2154237 w 2154237"/>
              <a:gd name="connsiteY2" fmla="*/ 1796 h 2750892"/>
              <a:gd name="connsiteX0" fmla="*/ 0 w 1459205"/>
              <a:gd name="connsiteY0" fmla="*/ 3010508 h 3010508"/>
              <a:gd name="connsiteX1" fmla="*/ 1457323 w 1459205"/>
              <a:gd name="connsiteY1" fmla="*/ 2275312 h 3010508"/>
              <a:gd name="connsiteX2" fmla="*/ 354465 w 1459205"/>
              <a:gd name="connsiteY2" fmla="*/ 1767 h 3010508"/>
              <a:gd name="connsiteX0" fmla="*/ 289318 w 643783"/>
              <a:gd name="connsiteY0" fmla="*/ 3011291 h 3011291"/>
              <a:gd name="connsiteX1" fmla="*/ 4926 w 643783"/>
              <a:gd name="connsiteY1" fmla="*/ 1695711 h 3011291"/>
              <a:gd name="connsiteX2" fmla="*/ 643783 w 643783"/>
              <a:gd name="connsiteY2" fmla="*/ 2550 h 3011291"/>
              <a:gd name="connsiteX0" fmla="*/ 852280 w 868325"/>
              <a:gd name="connsiteY0" fmla="*/ 3102962 h 3102961"/>
              <a:gd name="connsiteX1" fmla="*/ 1831 w 868325"/>
              <a:gd name="connsiteY1" fmla="*/ 1695742 h 3102961"/>
              <a:gd name="connsiteX2" fmla="*/ 640688 w 868325"/>
              <a:gd name="connsiteY2" fmla="*/ 2581 h 3102961"/>
              <a:gd name="connsiteX0" fmla="*/ 852280 w 852280"/>
              <a:gd name="connsiteY0" fmla="*/ 3102962 h 3102962"/>
              <a:gd name="connsiteX1" fmla="*/ 1831 w 852280"/>
              <a:gd name="connsiteY1" fmla="*/ 1695742 h 3102962"/>
              <a:gd name="connsiteX2" fmla="*/ 640688 w 852280"/>
              <a:gd name="connsiteY2" fmla="*/ 2581 h 3102962"/>
              <a:gd name="connsiteX0" fmla="*/ 861193 w 861193"/>
              <a:gd name="connsiteY0" fmla="*/ 2813361 h 2813361"/>
              <a:gd name="connsiteX1" fmla="*/ 10744 w 861193"/>
              <a:gd name="connsiteY1" fmla="*/ 1406141 h 2813361"/>
              <a:gd name="connsiteX2" fmla="*/ 431886 w 861193"/>
              <a:gd name="connsiteY2" fmla="*/ 3173 h 2813361"/>
              <a:gd name="connsiteX0" fmla="*/ 2161462 w 2161462"/>
              <a:gd name="connsiteY0" fmla="*/ 2282012 h 2282012"/>
              <a:gd name="connsiteX1" fmla="*/ 1311013 w 2161462"/>
              <a:gd name="connsiteY1" fmla="*/ 874792 h 2282012"/>
              <a:gd name="connsiteX2" fmla="*/ 17655 w 2161462"/>
              <a:gd name="connsiteY2" fmla="*/ 6388 h 2282012"/>
              <a:gd name="connsiteX0" fmla="*/ 2158969 w 2158969"/>
              <a:gd name="connsiteY0" fmla="*/ 2436911 h 2436911"/>
              <a:gd name="connsiteX1" fmla="*/ 1562520 w 2158969"/>
              <a:gd name="connsiteY1" fmla="*/ 254573 h 2436911"/>
              <a:gd name="connsiteX2" fmla="*/ 15162 w 2158969"/>
              <a:gd name="connsiteY2" fmla="*/ 161287 h 2436911"/>
              <a:gd name="connsiteX0" fmla="*/ 3276569 w 3276569"/>
              <a:gd name="connsiteY0" fmla="*/ 271927 h 413141"/>
              <a:gd name="connsiteX1" fmla="*/ 1562520 w 3276569"/>
              <a:gd name="connsiteY1" fmla="*/ 254574 h 413141"/>
              <a:gd name="connsiteX2" fmla="*/ 15162 w 3276569"/>
              <a:gd name="connsiteY2" fmla="*/ 161288 h 413141"/>
              <a:gd name="connsiteX0" fmla="*/ 3261406 w 3261406"/>
              <a:gd name="connsiteY0" fmla="*/ 110637 h 110637"/>
              <a:gd name="connsiteX1" fmla="*/ -1 w 3261406"/>
              <a:gd name="connsiteY1" fmla="*/ -2 h 110637"/>
              <a:gd name="connsiteX0" fmla="*/ 3261406 w 3261406"/>
              <a:gd name="connsiteY0" fmla="*/ 801940 h 801940"/>
              <a:gd name="connsiteX1" fmla="*/ -1 w 3261406"/>
              <a:gd name="connsiteY1" fmla="*/ 691301 h 801940"/>
              <a:gd name="connsiteX0" fmla="*/ 3261406 w 3261406"/>
              <a:gd name="connsiteY0" fmla="*/ 110642 h 564389"/>
              <a:gd name="connsiteX1" fmla="*/ -1 w 3261406"/>
              <a:gd name="connsiteY1" fmla="*/ 3 h 564389"/>
              <a:gd name="connsiteX0" fmla="*/ 6498343 w 6498342"/>
              <a:gd name="connsiteY0" fmla="*/ 1294970 h 1574103"/>
              <a:gd name="connsiteX1" fmla="*/ -1 w 6498342"/>
              <a:gd name="connsiteY1" fmla="*/ 3 h 157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98342" h="1574103">
                <a:moveTo>
                  <a:pt x="6498343" y="1294970"/>
                </a:moveTo>
                <a:cubicBezTo>
                  <a:pt x="5717604" y="2359953"/>
                  <a:pt x="1087135" y="36883"/>
                  <a:pt x="-1" y="3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3413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Create project and add the STemWin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01205D-2679-4020-88FF-E8612624913F}" type="datetime1">
              <a:rPr lang="fr-FR" smtClean="0"/>
              <a:t>07/12/2015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99488" y="677863"/>
            <a:ext cx="544512" cy="198437"/>
          </a:xfrm>
        </p:spPr>
        <p:txBody>
          <a:bodyPr/>
          <a:lstStyle/>
          <a:p>
            <a:pPr>
              <a:defRPr/>
            </a:pPr>
            <a:fld id="{2A8BB716-59AC-4EF3-AEB3-49E4EB5AB54C}" type="slidenum">
              <a:rPr lang="fr-FR" smtClean="0"/>
              <a:pPr>
                <a:defRPr/>
              </a:pPr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237163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STM32F429 </a:t>
            </a:r>
            <a:r>
              <a:rPr lang="fr-FR" dirty="0" err="1"/>
              <a:t>Graphic</a:t>
            </a:r>
            <a:r>
              <a:rPr lang="fr-FR" dirty="0"/>
              <a:t> </a:t>
            </a:r>
            <a:r>
              <a:rPr lang="fr-FR" dirty="0" err="1"/>
              <a:t>Enablers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1002770"/>
              </p:ext>
            </p:extLst>
          </p:nvPr>
        </p:nvGraphicFramePr>
        <p:xfrm>
          <a:off x="395536" y="1340768"/>
          <a:ext cx="8229600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424496"/>
            <a:ext cx="972853" cy="514759"/>
          </a:xfrm>
          <a:prstGeom prst="rect">
            <a:avLst/>
          </a:prstGeom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9" name="Picture 1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451373"/>
            <a:ext cx="933862" cy="461004"/>
          </a:xfrm>
          <a:prstGeom prst="rect">
            <a:avLst/>
          </a:prstGeom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10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460503"/>
            <a:ext cx="1187623" cy="442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410366" y="6398693"/>
            <a:ext cx="1846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n-NO" sz="1400" b="1" dirty="0" smtClean="0">
                <a:solidFill>
                  <a:schemeClr val="accent2"/>
                </a:solidFill>
              </a:rPr>
              <a:t>ST</a:t>
            </a:r>
            <a:r>
              <a:rPr lang="fr-FR" sz="1400" b="1" dirty="0" smtClean="0">
                <a:solidFill>
                  <a:schemeClr val="accent2"/>
                </a:solidFill>
              </a:rPr>
              <a:t>M32F</a:t>
            </a:r>
            <a:r>
              <a:rPr lang="nn-NO" sz="1400" b="1" dirty="0" smtClean="0">
                <a:solidFill>
                  <a:schemeClr val="accent2"/>
                </a:solidFill>
              </a:rPr>
              <a:t>429I-DISCO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2" b="14439"/>
          <a:stretch/>
        </p:blipFill>
        <p:spPr>
          <a:xfrm>
            <a:off x="5565675" y="4703135"/>
            <a:ext cx="1421660" cy="148547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59069" y="6367493"/>
            <a:ext cx="16348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b="1" dirty="0" smtClean="0">
                <a:solidFill>
                  <a:schemeClr val="accent2"/>
                </a:solidFill>
              </a:rPr>
              <a:t>STM32439I-EVAL</a:t>
            </a:r>
            <a:endParaRPr lang="nn-NO" sz="1400" b="1" dirty="0">
              <a:solidFill>
                <a:schemeClr val="accent2"/>
              </a:solidFill>
            </a:endParaRPr>
          </a:p>
        </p:txBody>
      </p:sp>
      <p:pic>
        <p:nvPicPr>
          <p:cNvPr id="14" name="Picture 2" descr="C:\Users\claire long\Documents\Claire\STM32\BRSTM32F4\STM32F429 Discovery Rectoblanc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2" t="7759" r="17012" b="7676"/>
          <a:stretch/>
        </p:blipFill>
        <p:spPr bwMode="auto">
          <a:xfrm rot="21205798">
            <a:off x="2844821" y="4653811"/>
            <a:ext cx="936104" cy="16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7114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Create project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800493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STM32F4 &gt; STM32F429/439 &gt; LQFP144 &gt; </a:t>
            </a:r>
            <a:r>
              <a:rPr lang="en-GB" sz="1400" dirty="0" smtClean="0"/>
              <a:t>STM32F439ZITx</a:t>
            </a:r>
            <a:endParaRPr lang="en-GB" sz="1800" dirty="0" smtClean="0"/>
          </a:p>
          <a:p>
            <a:r>
              <a:rPr lang="en-US" sz="2400" dirty="0" smtClean="0"/>
              <a:t>We need only blank project with clock initialization</a:t>
            </a:r>
          </a:p>
          <a:p>
            <a:pPr lvl="1"/>
            <a:r>
              <a:rPr lang="en-US" dirty="0" smtClean="0"/>
              <a:t>We only set the RCC and configure the core to maximum speed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40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084569"/>
            <a:ext cx="5039795" cy="10645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4293096"/>
            <a:ext cx="8928992" cy="18380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71054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Setup project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3170099"/>
          </a:xfrm>
        </p:spPr>
        <p:txBody>
          <a:bodyPr/>
          <a:lstStyle/>
          <a:p>
            <a:r>
              <a:rPr lang="pt-BR" dirty="0" smtClean="0"/>
              <a:t>Configure the TIM3 to have the internal clock source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Enable it’s interrupt service and configure it to have a 10KHz update</a:t>
            </a:r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299FCA-C490-4C43-AA02-A6096FBC69E9}" type="slidenum">
              <a:rPr lang="fr-FR" smtClean="0"/>
              <a:pPr>
                <a:defRPr/>
              </a:pPr>
              <a:t>41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2568207-DF40-45BA-9340-2AA41162000B}" type="datetime1">
              <a:rPr lang="fr-FR" smtClean="0"/>
              <a:t>07/12/2015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61363"/>
            <a:ext cx="2781300" cy="1914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063392"/>
            <a:ext cx="2630239" cy="2605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4063392"/>
            <a:ext cx="2630239" cy="260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31237"/>
      </p:ext>
    </p:extLst>
  </p:cSld>
  <p:clrMapOvr>
    <a:masterClrMapping/>
  </p:clrMapOvr>
  <p:transition spd="slow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9" y="4629248"/>
            <a:ext cx="3808456" cy="12470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958" y="4065121"/>
            <a:ext cx="3629442" cy="25406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2"/>
                </a:solidFill>
              </a:rPr>
              <a:t>SDRAM </a:t>
            </a:r>
            <a:r>
              <a:rPr lang="en-US" dirty="0">
                <a:solidFill>
                  <a:schemeClr val="accent2"/>
                </a:solidFill>
              </a:rPr>
              <a:t>initialization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954929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The copy part</a:t>
            </a:r>
          </a:p>
          <a:p>
            <a:pPr lvl="1"/>
            <a:r>
              <a:rPr lang="en-US" sz="1400" dirty="0" smtClean="0"/>
              <a:t>In our project in Drivers folder create folder BSP</a:t>
            </a:r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r>
              <a:rPr lang="en-US" sz="1400" dirty="0" smtClean="0"/>
              <a:t>Now go into </a:t>
            </a:r>
            <a:r>
              <a:rPr lang="en-US" sz="1400" dirty="0"/>
              <a:t>CubeMX repository </a:t>
            </a:r>
            <a:r>
              <a:rPr lang="en-US" sz="1400" dirty="0" smtClean="0"/>
              <a:t>…\STM32Cube_FW_F4_V1.3.0\Drivers\BSP\</a:t>
            </a:r>
          </a:p>
          <a:p>
            <a:pPr lvl="1"/>
            <a:r>
              <a:rPr lang="en-US" sz="1400" dirty="0" smtClean="0"/>
              <a:t>And </a:t>
            </a:r>
            <a:r>
              <a:rPr lang="en-US" sz="1400" dirty="0"/>
              <a:t>copy </a:t>
            </a:r>
            <a:r>
              <a:rPr lang="en-US" sz="1400" b="1" dirty="0"/>
              <a:t>Components</a:t>
            </a:r>
            <a:r>
              <a:rPr lang="en-US" sz="1400" dirty="0"/>
              <a:t> and </a:t>
            </a:r>
            <a:r>
              <a:rPr lang="en-US" sz="1400" b="1" dirty="0" smtClean="0"/>
              <a:t>STM32F429I-Discovery</a:t>
            </a:r>
            <a:r>
              <a:rPr lang="en-US" sz="1400" dirty="0" smtClean="0"/>
              <a:t> into </a:t>
            </a:r>
            <a:r>
              <a:rPr lang="en-US" sz="1400" b="1" dirty="0" smtClean="0"/>
              <a:t>BSP </a:t>
            </a:r>
            <a:r>
              <a:rPr lang="en-US" sz="1400" dirty="0" smtClean="0"/>
              <a:t>folder</a:t>
            </a:r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825437"/>
            <a:ext cx="3600400" cy="13155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3944" y="1857951"/>
            <a:ext cx="3808456" cy="12470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3786262" y="2276872"/>
            <a:ext cx="56971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3986335" y="5151681"/>
            <a:ext cx="592015" cy="582056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/>
          <p:cNvSpPr txBox="1"/>
          <p:nvPr/>
        </p:nvSpPr>
        <p:spPr>
          <a:xfrm>
            <a:off x="208719" y="4865290"/>
            <a:ext cx="3777616" cy="2863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4562475" y="5733737"/>
            <a:ext cx="2945978" cy="28755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4578350" y="4647177"/>
            <a:ext cx="2369914" cy="2346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endParaRPr lang="en-GB" dirty="0"/>
          </a:p>
        </p:txBody>
      </p:sp>
      <p:cxnSp>
        <p:nvCxnSpPr>
          <p:cNvPr id="24" name="Straight Arrow Connector 23"/>
          <p:cNvCxnSpPr>
            <a:stCxn id="21" idx="1"/>
          </p:cNvCxnSpPr>
          <p:nvPr/>
        </p:nvCxnSpPr>
        <p:spPr>
          <a:xfrm flipH="1">
            <a:off x="3986336" y="4764519"/>
            <a:ext cx="592014" cy="96136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Oval Callout 26"/>
          <p:cNvSpPr/>
          <p:nvPr/>
        </p:nvSpPr>
        <p:spPr>
          <a:xfrm>
            <a:off x="1187624" y="4004404"/>
            <a:ext cx="3437634" cy="526241"/>
          </a:xfrm>
          <a:prstGeom prst="wedgeEllipseCallout">
            <a:avLst>
              <a:gd name="adj1" fmla="val 30897"/>
              <a:gd name="adj2" fmla="val 111013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Copy folders into </a:t>
            </a:r>
            <a:r>
              <a:rPr lang="en-US" dirty="0" smtClean="0">
                <a:solidFill>
                  <a:schemeClr val="accent2"/>
                </a:solidFill>
              </a:rPr>
              <a:t>BSP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1556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2"/>
                </a:solidFill>
              </a:rPr>
              <a:t>SDRAM </a:t>
            </a:r>
            <a:r>
              <a:rPr lang="en-US" dirty="0">
                <a:solidFill>
                  <a:schemeClr val="accent2"/>
                </a:solidFill>
              </a:rPr>
              <a:t>initialization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801041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Now we need to add this files also in project</a:t>
            </a:r>
          </a:p>
          <a:p>
            <a:pPr lvl="1"/>
            <a:r>
              <a:rPr lang="en-US" sz="1400" dirty="0" smtClean="0"/>
              <a:t>Create BSP folder in project</a:t>
            </a:r>
          </a:p>
          <a:p>
            <a:pPr lvl="1"/>
            <a:r>
              <a:rPr lang="en-US" sz="1400" dirty="0" smtClean="0"/>
              <a:t>Right click on project in Workplace&gt;ADD&gt;Group</a:t>
            </a:r>
          </a:p>
          <a:p>
            <a:pPr lvl="1"/>
            <a:r>
              <a:rPr lang="en-US" sz="1400" dirty="0" smtClean="0"/>
              <a:t>Name it BSP</a:t>
            </a:r>
          </a:p>
          <a:p>
            <a:pPr lvl="1"/>
            <a:r>
              <a:rPr lang="en-US" sz="1400" dirty="0" smtClean="0"/>
              <a:t>Now right click on BSP&gt;ADD&gt;Files</a:t>
            </a:r>
          </a:p>
          <a:p>
            <a:pPr lvl="1"/>
            <a:r>
              <a:rPr lang="en-US" sz="1400" dirty="0"/>
              <a:t>From Drivers\BSP\STM32F429I-Discovery\</a:t>
            </a:r>
            <a:br>
              <a:rPr lang="en-US" sz="1400" dirty="0"/>
            </a:br>
            <a:r>
              <a:rPr lang="en-US" sz="1400" dirty="0"/>
              <a:t>add stm32f429i_discovery.c</a:t>
            </a:r>
            <a:br>
              <a:rPr lang="en-US" sz="1400" dirty="0"/>
            </a:br>
            <a:r>
              <a:rPr lang="en-US" sz="1400" dirty="0"/>
              <a:t>and </a:t>
            </a:r>
            <a:r>
              <a:rPr lang="en-US" sz="1400" dirty="0" smtClean="0"/>
              <a:t>stm32f429i_discovery_sdram.c</a:t>
            </a:r>
          </a:p>
          <a:p>
            <a:pPr lvl="1"/>
            <a:endParaRPr lang="en-US" sz="1400" dirty="0" smtClean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48" y="980728"/>
            <a:ext cx="3131840" cy="58103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5.1</a:t>
            </a:r>
          </a:p>
        </p:txBody>
      </p:sp>
    </p:spTree>
    <p:extLst>
      <p:ext uri="{BB962C8B-B14F-4D97-AF65-F5344CB8AC3E}">
        <p14:creationId xmlns:p14="http://schemas.microsoft.com/office/powerpoint/2010/main" val="12232321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927" y="2571576"/>
            <a:ext cx="3707801" cy="42803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2"/>
                </a:solidFill>
              </a:rPr>
              <a:t>SDRAM </a:t>
            </a:r>
            <a:r>
              <a:rPr lang="en-US" dirty="0">
                <a:solidFill>
                  <a:schemeClr val="accent2"/>
                </a:solidFill>
              </a:rPr>
              <a:t>initialization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5262979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The stm32f429i_discovery.c contains functions </a:t>
            </a:r>
            <a:br>
              <a:rPr lang="en-US" sz="1800" dirty="0" smtClean="0"/>
            </a:br>
            <a:r>
              <a:rPr lang="en-US" sz="1800" dirty="0" smtClean="0"/>
              <a:t>for all components on discovery kit </a:t>
            </a:r>
            <a:br>
              <a:rPr lang="en-US" sz="1800" dirty="0" smtClean="0"/>
            </a:br>
            <a:r>
              <a:rPr lang="en-US" sz="1800" dirty="0" smtClean="0"/>
              <a:t>(LCD, GYRO,…)</a:t>
            </a:r>
          </a:p>
          <a:p>
            <a:r>
              <a:rPr lang="en-US" sz="1800" dirty="0" smtClean="0"/>
              <a:t>Then we also need add into project HAL library</a:t>
            </a:r>
            <a:br>
              <a:rPr lang="en-US" sz="1800" dirty="0" smtClean="0"/>
            </a:br>
            <a:r>
              <a:rPr lang="en-US" sz="1800" dirty="0" smtClean="0"/>
              <a:t>which handle their interface (I2C, SPI, … )</a:t>
            </a:r>
          </a:p>
          <a:p>
            <a:r>
              <a:rPr lang="en-US" sz="1800" dirty="0"/>
              <a:t>Right click on STM32F4xx_HAL_Drive&gt;ADD</a:t>
            </a:r>
            <a:br>
              <a:rPr lang="en-US" sz="1800" dirty="0"/>
            </a:br>
            <a:r>
              <a:rPr lang="en-US" sz="1800" dirty="0" smtClean="0"/>
              <a:t>from \Drivers\STM32F4xx_HAL_Driver\</a:t>
            </a:r>
            <a:r>
              <a:rPr lang="en-US" sz="1800" dirty="0" err="1" smtClean="0"/>
              <a:t>Src</a:t>
            </a:r>
            <a:endParaRPr lang="en-US" sz="1800" dirty="0" smtClean="0"/>
          </a:p>
          <a:p>
            <a:pPr lvl="1"/>
            <a:r>
              <a:rPr lang="en-US" sz="1400" b="1" dirty="0" smtClean="0"/>
              <a:t>stm32f4xx_hal_i2c.c</a:t>
            </a:r>
          </a:p>
          <a:p>
            <a:pPr lvl="1"/>
            <a:r>
              <a:rPr lang="en-US" sz="1400" b="1" dirty="0" smtClean="0"/>
              <a:t>stm32f4xx_hal_spi.c</a:t>
            </a:r>
          </a:p>
          <a:p>
            <a:pPr lvl="1"/>
            <a:r>
              <a:rPr lang="en-US" sz="1400" b="1" dirty="0" smtClean="0"/>
              <a:t>stm32f4xx_hal_sdram.c</a:t>
            </a:r>
          </a:p>
          <a:p>
            <a:pPr lvl="1"/>
            <a:r>
              <a:rPr lang="en-US" sz="1400" b="1" dirty="0" smtClean="0"/>
              <a:t>stm32f4xx_II_fmc.c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 </a:t>
            </a:r>
            <a:endParaRPr lang="en-US" sz="1000" dirty="0" smtClean="0"/>
          </a:p>
          <a:p>
            <a:pPr lvl="1"/>
            <a:endParaRPr lang="en-US" sz="1400" dirty="0" smtClean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2810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92" y="4293096"/>
            <a:ext cx="8439135" cy="24748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2"/>
                </a:solidFill>
              </a:rPr>
              <a:t>SDRAM </a:t>
            </a:r>
            <a:r>
              <a:rPr lang="en-US" dirty="0">
                <a:solidFill>
                  <a:schemeClr val="accent2"/>
                </a:solidFill>
              </a:rPr>
              <a:t>initialization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4154984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Now add the include paths for this new files</a:t>
            </a:r>
          </a:p>
          <a:p>
            <a:pPr lvl="1"/>
            <a:r>
              <a:rPr lang="en-US" dirty="0" smtClean="0"/>
              <a:t>Right click on project&gt;Options&gt;Category</a:t>
            </a:r>
            <a:r>
              <a:rPr lang="en-US" dirty="0"/>
              <a:t> </a:t>
            </a:r>
            <a:r>
              <a:rPr lang="en-US" dirty="0" smtClean="0"/>
              <a:t>C/C++Compiler&gt;</a:t>
            </a:r>
            <a:r>
              <a:rPr lang="en-US" dirty="0" err="1" smtClean="0"/>
              <a:t>Preprocesor</a:t>
            </a:r>
            <a:endParaRPr lang="en-US" dirty="0" smtClean="0"/>
          </a:p>
          <a:p>
            <a:pPr lvl="1"/>
            <a:r>
              <a:rPr lang="en-US" dirty="0" smtClean="0"/>
              <a:t>Into </a:t>
            </a:r>
            <a:r>
              <a:rPr lang="en-US" dirty="0"/>
              <a:t>Defined symbols add </a:t>
            </a:r>
            <a:r>
              <a:rPr lang="en-US" dirty="0" smtClean="0"/>
              <a:t>USE_STM32F429I_DISCO</a:t>
            </a:r>
          </a:p>
          <a:p>
            <a:pPr lvl="1"/>
            <a:r>
              <a:rPr lang="en-US" dirty="0" smtClean="0"/>
              <a:t>This allow use BSP functions</a:t>
            </a:r>
          </a:p>
          <a:p>
            <a:pPr lvl="1"/>
            <a:r>
              <a:rPr lang="en-US" dirty="0" smtClean="0"/>
              <a:t>Into additional includes add</a:t>
            </a:r>
            <a:br>
              <a:rPr lang="en-US" dirty="0" smtClean="0"/>
            </a:br>
            <a:r>
              <a:rPr lang="en-US" dirty="0" smtClean="0"/>
              <a:t>$PROJ_DIR$\..\..\Drivers\BSP\STM32F429I-Discovery</a:t>
            </a:r>
          </a:p>
          <a:p>
            <a:pPr lvl="1"/>
            <a:r>
              <a:rPr lang="en-US" dirty="0" smtClean="0"/>
              <a:t>Button OK</a:t>
            </a:r>
          </a:p>
          <a:p>
            <a:pPr lvl="1"/>
            <a:r>
              <a:rPr lang="en-US" dirty="0" smtClean="0"/>
              <a:t>Button OK close project options</a:t>
            </a:r>
          </a:p>
          <a:p>
            <a:pPr lvl="1"/>
            <a:endParaRPr lang="en-US" dirty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296" y="3143770"/>
            <a:ext cx="4611200" cy="18694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34766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2"/>
                </a:solidFill>
              </a:rPr>
              <a:t>SDRAM </a:t>
            </a:r>
            <a:r>
              <a:rPr lang="en-US" dirty="0">
                <a:solidFill>
                  <a:schemeClr val="accent2"/>
                </a:solidFill>
              </a:rPr>
              <a:t>initialization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4539704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Now last thing is allow to include </a:t>
            </a:r>
            <a:br>
              <a:rPr lang="en-US" dirty="0" smtClean="0"/>
            </a:br>
            <a:r>
              <a:rPr lang="en-US" dirty="0" smtClean="0"/>
              <a:t>new HAL files which we added</a:t>
            </a:r>
          </a:p>
          <a:p>
            <a:pPr lvl="1"/>
            <a:r>
              <a:rPr lang="en-US" dirty="0"/>
              <a:t>Open stm32f4xx_hal_conf.h in </a:t>
            </a:r>
            <a:r>
              <a:rPr lang="en-US" dirty="0" smtClean="0"/>
              <a:t>..\</a:t>
            </a:r>
            <a:r>
              <a:rPr lang="en-US" dirty="0" err="1"/>
              <a:t>Inc</a:t>
            </a:r>
            <a:r>
              <a:rPr lang="en-US" dirty="0" smtClean="0"/>
              <a:t>\</a:t>
            </a:r>
          </a:p>
          <a:p>
            <a:pPr lvl="1"/>
            <a:r>
              <a:rPr lang="en-US" dirty="0" smtClean="0"/>
              <a:t>Uncomment files which we added</a:t>
            </a:r>
          </a:p>
          <a:p>
            <a:pPr lvl="1"/>
            <a:r>
              <a:rPr lang="en-US" dirty="0" smtClean="0"/>
              <a:t>HAL_SDRAM_MODULE_ENABLED</a:t>
            </a:r>
          </a:p>
          <a:p>
            <a:pPr lvl="1"/>
            <a:r>
              <a:rPr lang="en-US" dirty="0" smtClean="0"/>
              <a:t>HAL_I2C_MODULE_ENABLED</a:t>
            </a:r>
          </a:p>
          <a:p>
            <a:pPr lvl="1"/>
            <a:r>
              <a:rPr lang="en-US" dirty="0" smtClean="0"/>
              <a:t>HAL_SPI_MODULE_ENABLED</a:t>
            </a:r>
            <a:endParaRPr lang="en-US" dirty="0"/>
          </a:p>
          <a:p>
            <a:pPr marL="3556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46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116" y="1052736"/>
            <a:ext cx="4491388" cy="57553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16043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08" y="4016378"/>
            <a:ext cx="2949685" cy="25809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075376"/>
            <a:ext cx="2859350" cy="23547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 LCD </a:t>
            </a:r>
            <a:r>
              <a:rPr lang="en-US" dirty="0" err="1">
                <a:solidFill>
                  <a:schemeClr val="accent2"/>
                </a:solidFill>
              </a:rPr>
              <a:t>init</a:t>
            </a:r>
            <a:r>
              <a:rPr lang="en-US" dirty="0">
                <a:solidFill>
                  <a:schemeClr val="accent2"/>
                </a:solidFill>
              </a:rPr>
              <a:t> and writing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95492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The copy part</a:t>
            </a:r>
          </a:p>
          <a:p>
            <a:pPr lvl="1"/>
            <a:r>
              <a:rPr lang="en-US" sz="1400" dirty="0" smtClean="0"/>
              <a:t>In our project in Drivers folder create folder Utilities</a:t>
            </a:r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r>
              <a:rPr lang="en-US" sz="1400" dirty="0" smtClean="0"/>
              <a:t>Now go into </a:t>
            </a:r>
            <a:r>
              <a:rPr lang="en-US" sz="1400" dirty="0"/>
              <a:t>CubeMX repository </a:t>
            </a:r>
            <a:r>
              <a:rPr lang="en-US" sz="1400" dirty="0" smtClean="0"/>
              <a:t>…\STM32Cube_FW_F4_V1.3.0\Utilities\</a:t>
            </a:r>
          </a:p>
          <a:p>
            <a:pPr lvl="1"/>
            <a:r>
              <a:rPr lang="en-US" sz="1400" dirty="0" smtClean="0"/>
              <a:t>And </a:t>
            </a:r>
            <a:r>
              <a:rPr lang="en-US" sz="1400" dirty="0"/>
              <a:t>copy </a:t>
            </a:r>
            <a:r>
              <a:rPr lang="en-US" sz="1400" b="1" dirty="0" smtClean="0"/>
              <a:t>Fonts</a:t>
            </a:r>
            <a:r>
              <a:rPr lang="en-US" sz="1400" dirty="0"/>
              <a:t> </a:t>
            </a:r>
            <a:r>
              <a:rPr lang="en-US" sz="1400" dirty="0" smtClean="0"/>
              <a:t>into </a:t>
            </a:r>
            <a:r>
              <a:rPr lang="en-US" sz="1400" b="1" dirty="0" smtClean="0"/>
              <a:t>Utilities </a:t>
            </a:r>
            <a:r>
              <a:rPr lang="en-US" sz="1400" dirty="0" smtClean="0"/>
              <a:t>folder</a:t>
            </a:r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19" name="TextBox 18"/>
          <p:cNvSpPr txBox="1"/>
          <p:nvPr/>
        </p:nvSpPr>
        <p:spPr>
          <a:xfrm>
            <a:off x="611560" y="5445224"/>
            <a:ext cx="2882792" cy="28639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4578350" y="4769635"/>
            <a:ext cx="2853000" cy="31554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endParaRPr lang="en-GB" dirty="0"/>
          </a:p>
        </p:txBody>
      </p:sp>
      <p:cxnSp>
        <p:nvCxnSpPr>
          <p:cNvPr id="24" name="Straight Arrow Connector 23"/>
          <p:cNvCxnSpPr>
            <a:stCxn id="21" idx="1"/>
            <a:endCxn id="19" idx="3"/>
          </p:cNvCxnSpPr>
          <p:nvPr/>
        </p:nvCxnSpPr>
        <p:spPr>
          <a:xfrm flipH="1">
            <a:off x="3494352" y="4927410"/>
            <a:ext cx="1083998" cy="66101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Oval Callout 26"/>
          <p:cNvSpPr/>
          <p:nvPr/>
        </p:nvSpPr>
        <p:spPr>
          <a:xfrm>
            <a:off x="1187624" y="4004404"/>
            <a:ext cx="3437634" cy="526241"/>
          </a:xfrm>
          <a:prstGeom prst="wedgeEllipseCallout">
            <a:avLst>
              <a:gd name="adj1" fmla="val 30897"/>
              <a:gd name="adj2" fmla="val 111013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Copy folders into </a:t>
            </a:r>
            <a:r>
              <a:rPr lang="en-US" dirty="0" smtClean="0">
                <a:solidFill>
                  <a:schemeClr val="accent2"/>
                </a:solidFill>
              </a:rPr>
              <a:t>Utilities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50" y="1797705"/>
            <a:ext cx="1876202" cy="15258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59530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 LCD </a:t>
            </a:r>
            <a:r>
              <a:rPr lang="en-US" dirty="0" err="1">
                <a:solidFill>
                  <a:schemeClr val="accent2"/>
                </a:solidFill>
              </a:rPr>
              <a:t>init</a:t>
            </a:r>
            <a:r>
              <a:rPr lang="en-US" dirty="0">
                <a:solidFill>
                  <a:schemeClr val="accent2"/>
                </a:solidFill>
              </a:rPr>
              <a:t> and writing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41632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We add the driver for LCD from HAL</a:t>
            </a:r>
          </a:p>
          <a:p>
            <a:r>
              <a:rPr lang="en-US" sz="1800" dirty="0" smtClean="0"/>
              <a:t>Right </a:t>
            </a:r>
            <a:r>
              <a:rPr lang="en-US" sz="1800" dirty="0"/>
              <a:t>click on STM32F4xx_HAL_Drive&gt;ADD</a:t>
            </a:r>
            <a:br>
              <a:rPr lang="en-US" sz="1800" dirty="0"/>
            </a:br>
            <a:r>
              <a:rPr lang="en-US" sz="1800" dirty="0" smtClean="0"/>
              <a:t>from \Drivers\STM32F4xx_HAL_Driver\</a:t>
            </a:r>
            <a:r>
              <a:rPr lang="en-US" sz="1800" dirty="0" err="1" smtClean="0"/>
              <a:t>Src</a:t>
            </a:r>
            <a:endParaRPr lang="en-US" sz="1800" dirty="0" smtClean="0"/>
          </a:p>
          <a:p>
            <a:pPr lvl="1"/>
            <a:r>
              <a:rPr lang="en-US" sz="1400" b="1" dirty="0" smtClean="0"/>
              <a:t>stm32f4xx_hal_ltdc.c</a:t>
            </a:r>
          </a:p>
          <a:p>
            <a:pPr lvl="1"/>
            <a:r>
              <a:rPr lang="en-US" sz="1400" b="1" dirty="0" smtClean="0"/>
              <a:t>Stm32f4xx_hal_dma2d.c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 </a:t>
            </a:r>
            <a:endParaRPr lang="en-US" sz="1000" dirty="0" smtClean="0"/>
          </a:p>
          <a:p>
            <a:pPr lvl="1"/>
            <a:endParaRPr lang="en-US" sz="1400" dirty="0" smtClean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403210"/>
            <a:ext cx="3744416" cy="52790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1003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2"/>
                </a:solidFill>
              </a:rPr>
              <a:t>Use</a:t>
            </a:r>
            <a:r>
              <a:rPr lang="en-US" smtClean="0"/>
              <a:t> BSP </a:t>
            </a:r>
            <a:r>
              <a:rPr lang="en-US" smtClean="0">
                <a:solidFill>
                  <a:schemeClr val="accent2"/>
                </a:solidFill>
              </a:rPr>
              <a:t>for LCD init and writing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57020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We add the driver for BSP LDC</a:t>
            </a:r>
          </a:p>
          <a:p>
            <a:r>
              <a:rPr lang="en-US" sz="1800" dirty="0" smtClean="0"/>
              <a:t>Right </a:t>
            </a:r>
            <a:r>
              <a:rPr lang="en-US" sz="1800" dirty="0"/>
              <a:t>click on </a:t>
            </a:r>
            <a:r>
              <a:rPr lang="en-US" sz="1800" dirty="0" smtClean="0"/>
              <a:t>BSP&gt;ADD from \Drivers\BSP\STM32F429I-Discovery\</a:t>
            </a:r>
          </a:p>
          <a:p>
            <a:pPr lvl="1"/>
            <a:r>
              <a:rPr lang="en-US" sz="1400" b="1" dirty="0"/>
              <a:t>stm32f429i_discovery_lcd.c</a:t>
            </a:r>
          </a:p>
          <a:p>
            <a:r>
              <a:rPr lang="en-US" sz="1800" dirty="0"/>
              <a:t>Right click on </a:t>
            </a:r>
            <a:r>
              <a:rPr lang="en-US" sz="1800" dirty="0" smtClean="0"/>
              <a:t>BSP&gt;ADD from </a:t>
            </a:r>
            <a:r>
              <a:rPr lang="en-US" sz="1800" dirty="0"/>
              <a:t>\</a:t>
            </a:r>
            <a:r>
              <a:rPr lang="en-US" sz="1800" dirty="0" smtClean="0"/>
              <a:t>Drivers\BSP\Components\ili9341\</a:t>
            </a:r>
            <a:endParaRPr lang="en-US" sz="1400" b="1" dirty="0" smtClean="0"/>
          </a:p>
          <a:p>
            <a:pPr lvl="1"/>
            <a:r>
              <a:rPr lang="en-US" sz="1400" b="1" dirty="0"/>
              <a:t>ili9341.c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 </a:t>
            </a:r>
            <a:endParaRPr lang="en-US" sz="1000" dirty="0" smtClean="0"/>
          </a:p>
          <a:p>
            <a:pPr lvl="1"/>
            <a:endParaRPr lang="en-US" sz="1400" dirty="0" smtClean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49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037" y="3753600"/>
            <a:ext cx="5959316" cy="21796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84559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Image building </a:t>
            </a:r>
            <a:r>
              <a:rPr lang="fr-FR" dirty="0" err="1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81855"/>
            <a:ext cx="8229600" cy="4247317"/>
          </a:xfrm>
        </p:spPr>
        <p:txBody>
          <a:bodyPr/>
          <a:lstStyle/>
          <a:p>
            <a:r>
              <a:rPr lang="en-US" sz="1800" dirty="0" smtClean="0"/>
              <a:t>Displayed Images can have different resolution and color depth</a:t>
            </a:r>
          </a:p>
          <a:p>
            <a:pPr lvl="1"/>
            <a:r>
              <a:rPr lang="en-US" sz="1400" dirty="0" smtClean="0"/>
              <a:t>Resolution is referring </a:t>
            </a:r>
            <a:r>
              <a:rPr lang="fr-FR" sz="1400" dirty="0" smtClean="0"/>
              <a:t>to horizontal and vertical pixels </a:t>
            </a:r>
            <a:r>
              <a:rPr lang="en-US" sz="1400" dirty="0" smtClean="0"/>
              <a:t>numbers</a:t>
            </a:r>
          </a:p>
          <a:p>
            <a:pPr lvl="2"/>
            <a:r>
              <a:rPr lang="en-US" sz="1200" dirty="0" smtClean="0"/>
              <a:t>Resolution</a:t>
            </a:r>
            <a:r>
              <a:rPr lang="fr-FR" sz="1200" dirty="0" smtClean="0"/>
              <a:t> = </a:t>
            </a:r>
            <a:r>
              <a:rPr lang="en-US" sz="1200" dirty="0" smtClean="0"/>
              <a:t>number of horizontal pixels x number of vertical pixels</a:t>
            </a:r>
          </a:p>
          <a:p>
            <a:pPr lvl="1"/>
            <a:r>
              <a:rPr lang="en-US" sz="1400" dirty="0" smtClean="0"/>
              <a:t>higher resolution ensures better rendering</a:t>
            </a:r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lvl="1"/>
            <a:endParaRPr lang="fr-FR" sz="1400" dirty="0"/>
          </a:p>
          <a:p>
            <a:pPr lvl="1"/>
            <a:endParaRPr lang="fr-FR" sz="1400" dirty="0" smtClean="0"/>
          </a:p>
          <a:p>
            <a:pPr marL="355600" lvl="1" indent="0">
              <a:buNone/>
            </a:pPr>
            <a:endParaRPr lang="en-US" sz="1400" dirty="0" smtClean="0"/>
          </a:p>
          <a:p>
            <a:pPr lvl="1"/>
            <a:r>
              <a:rPr lang="en-US" sz="1400" dirty="0" smtClean="0"/>
              <a:t>Color depth is referring to how each pixel is represented in terms of color</a:t>
            </a:r>
          </a:p>
          <a:p>
            <a:pPr lvl="2"/>
            <a:r>
              <a:rPr lang="en-US" sz="1200" dirty="0" smtClean="0"/>
              <a:t>the higher number of bits we use to represent a pixel, the better image quality we have</a:t>
            </a:r>
          </a:p>
          <a:p>
            <a:pPr lvl="2"/>
            <a:endParaRPr lang="fr-FR" dirty="0"/>
          </a:p>
          <a:p>
            <a:pPr lvl="2"/>
            <a:endParaRPr lang="fr-FR" dirty="0" smtClean="0"/>
          </a:p>
          <a:p>
            <a:pPr marL="0" indent="0">
              <a:buNone/>
            </a:pPr>
            <a:endParaRPr lang="fr-FR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026" name="Picture 2" descr="File:1 b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11373"/>
            <a:ext cx="1737940" cy="130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6/69/2_b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702" y="4611373"/>
            <a:ext cx="1748258" cy="131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4 bi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794" y="4603633"/>
            <a:ext cx="1748258" cy="131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le:8 bi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747" y="4611372"/>
            <a:ext cx="1737940" cy="130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le:Truecolo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542" y="4611371"/>
            <a:ext cx="1737940" cy="130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3262" y="5969740"/>
            <a:ext cx="526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/>
              <a:t>1</a:t>
            </a:r>
            <a:r>
              <a:rPr lang="fr-FR" sz="1000" i="1" dirty="0" smtClean="0"/>
              <a:t> bit</a:t>
            </a:r>
            <a:endParaRPr lang="en-US" sz="10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2488619" y="5970657"/>
            <a:ext cx="556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 smtClean="0"/>
              <a:t> 2 bits</a:t>
            </a:r>
            <a:endParaRPr lang="en-US" sz="10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41425" y="5969739"/>
            <a:ext cx="556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 smtClean="0"/>
              <a:t> 4 bits</a:t>
            </a:r>
            <a:endParaRPr lang="en-US" sz="10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6104507" y="5969738"/>
            <a:ext cx="556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 smtClean="0"/>
              <a:t> 8 bits</a:t>
            </a:r>
            <a:endParaRPr lang="en-US" sz="10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7798988" y="5970318"/>
            <a:ext cx="741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 smtClean="0"/>
              <a:t> 24 bits</a:t>
            </a:r>
            <a:endParaRPr lang="en-US" sz="1000" i="1" dirty="0"/>
          </a:p>
        </p:txBody>
      </p:sp>
      <p:pic>
        <p:nvPicPr>
          <p:cNvPr id="5" name="Picture 2" descr="File:Resolution illustrati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73" y="2708920"/>
            <a:ext cx="7505700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5924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497" y="1124744"/>
            <a:ext cx="5074071" cy="56886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2"/>
                </a:solidFill>
              </a:rPr>
              <a:t>Use</a:t>
            </a:r>
            <a:r>
              <a:rPr lang="en-US" smtClean="0"/>
              <a:t> BSP </a:t>
            </a:r>
            <a:r>
              <a:rPr lang="en-US" smtClean="0">
                <a:solidFill>
                  <a:schemeClr val="accent2"/>
                </a:solidFill>
              </a:rPr>
              <a:t>for LCD init and writing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893374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Now last thing is allow to include </a:t>
            </a:r>
            <a:br>
              <a:rPr lang="en-US" dirty="0" smtClean="0"/>
            </a:br>
            <a:r>
              <a:rPr lang="en-US" dirty="0" smtClean="0"/>
              <a:t>new HAL files which we added</a:t>
            </a:r>
          </a:p>
          <a:p>
            <a:pPr lvl="1"/>
            <a:r>
              <a:rPr lang="en-US" dirty="0"/>
              <a:t>Open stm32f4xx_hal_conf.h in </a:t>
            </a:r>
            <a:r>
              <a:rPr lang="en-US" dirty="0" smtClean="0"/>
              <a:t>..\</a:t>
            </a:r>
            <a:r>
              <a:rPr lang="en-US" dirty="0" err="1"/>
              <a:t>Inc</a:t>
            </a:r>
            <a:r>
              <a:rPr lang="en-US" dirty="0" smtClean="0"/>
              <a:t>\</a:t>
            </a:r>
          </a:p>
          <a:p>
            <a:pPr lvl="1"/>
            <a:r>
              <a:rPr lang="en-US" dirty="0" smtClean="0"/>
              <a:t>Uncomment files which we added</a:t>
            </a:r>
          </a:p>
          <a:p>
            <a:pPr lvl="1"/>
            <a:r>
              <a:rPr lang="en-US" dirty="0" smtClean="0"/>
              <a:t>HAL_DMA2D_MODULE_ENABLED </a:t>
            </a:r>
          </a:p>
          <a:p>
            <a:pPr lvl="1"/>
            <a:r>
              <a:rPr lang="en-US" dirty="0" smtClean="0"/>
              <a:t>HAL_LTDC_MODULE_ENABLED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41883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Middleware </a:t>
            </a:r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</a:rPr>
              <a:t>STemWin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483209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The copy part</a:t>
            </a:r>
          </a:p>
          <a:p>
            <a:pPr lvl="1"/>
            <a:r>
              <a:rPr lang="en-US" sz="1400" dirty="0" smtClean="0"/>
              <a:t>In our project </a:t>
            </a:r>
            <a:r>
              <a:rPr lang="en-US" sz="1400" dirty="0" smtClean="0"/>
              <a:t>folder </a:t>
            </a:r>
            <a:r>
              <a:rPr lang="en-US" sz="1400" dirty="0" smtClean="0"/>
              <a:t>create </a:t>
            </a:r>
            <a:r>
              <a:rPr lang="en-US" sz="1400" dirty="0" err="1" smtClean="0"/>
              <a:t>Middlewares</a:t>
            </a:r>
            <a:r>
              <a:rPr lang="en-US" sz="1400" dirty="0" smtClean="0"/>
              <a:t> and </a:t>
            </a:r>
            <a:r>
              <a:rPr lang="en-US" sz="1400" dirty="0" smtClean="0"/>
              <a:t>inside it create ST </a:t>
            </a:r>
            <a:r>
              <a:rPr lang="en-US" sz="1400" dirty="0" smtClean="0"/>
              <a:t>folder</a:t>
            </a:r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r>
              <a:rPr lang="en-US" sz="1400" dirty="0" smtClean="0"/>
              <a:t>Now go into </a:t>
            </a:r>
            <a:r>
              <a:rPr lang="en-US" sz="1400" dirty="0"/>
              <a:t>CubeMX repository </a:t>
            </a:r>
            <a:r>
              <a:rPr lang="en-US" sz="1400" dirty="0" smtClean="0"/>
              <a:t>…\</a:t>
            </a:r>
            <a:r>
              <a:rPr lang="en-US" sz="1400" dirty="0" smtClean="0"/>
              <a:t>STM32Cube_FW_F4_V1.9.0\</a:t>
            </a:r>
            <a:r>
              <a:rPr lang="en-US" sz="1400" dirty="0" err="1" smtClean="0"/>
              <a:t>Middlewares</a:t>
            </a:r>
            <a:r>
              <a:rPr lang="en-US" sz="1400" dirty="0" smtClean="0"/>
              <a:t>\ST</a:t>
            </a:r>
            <a:endParaRPr lang="en-US" sz="1400" dirty="0" smtClean="0"/>
          </a:p>
          <a:p>
            <a:pPr lvl="1"/>
            <a:r>
              <a:rPr lang="en-US" sz="1400" dirty="0" smtClean="0"/>
              <a:t>And </a:t>
            </a:r>
            <a:r>
              <a:rPr lang="en-US" sz="1400" dirty="0"/>
              <a:t>copy </a:t>
            </a:r>
            <a:r>
              <a:rPr lang="en-US" sz="1400" b="1" dirty="0" err="1" smtClean="0"/>
              <a:t>STemWin</a:t>
            </a:r>
            <a:r>
              <a:rPr lang="en-US" sz="1400" b="1" dirty="0" smtClean="0"/>
              <a:t> </a:t>
            </a:r>
            <a:r>
              <a:rPr lang="en-US" sz="1400" dirty="0" smtClean="0"/>
              <a:t>folder</a:t>
            </a:r>
            <a:endParaRPr lang="en-US" sz="1400" dirty="0" smtClean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51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74" y="4784718"/>
            <a:ext cx="3168352" cy="1695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87" y="1926428"/>
            <a:ext cx="1943100" cy="2190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095" y="2638493"/>
            <a:ext cx="1771650" cy="7429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71095" y="2735412"/>
            <a:ext cx="815732" cy="28639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859287" y="2712140"/>
            <a:ext cx="1300666" cy="30966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endParaRPr lang="en-GB" dirty="0"/>
          </a:p>
        </p:txBody>
      </p:sp>
      <p:cxnSp>
        <p:nvCxnSpPr>
          <p:cNvPr id="17" name="Straight Arrow Connector 16"/>
          <p:cNvCxnSpPr>
            <a:stCxn id="16" idx="3"/>
            <a:endCxn id="15" idx="1"/>
          </p:cNvCxnSpPr>
          <p:nvPr/>
        </p:nvCxnSpPr>
        <p:spPr>
          <a:xfrm>
            <a:off x="2159953" y="2866972"/>
            <a:ext cx="1111142" cy="11636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292433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Middleware </a:t>
            </a:r>
            <a:r>
              <a:rPr lang="en-US" dirty="0" smtClean="0">
                <a:solidFill>
                  <a:schemeClr val="accent2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STemWin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658641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Create a folder named </a:t>
            </a:r>
            <a:r>
              <a:rPr lang="en-US" sz="1800" dirty="0" err="1" smtClean="0"/>
              <a:t>Middlewares</a:t>
            </a:r>
            <a:r>
              <a:rPr lang="en-US" sz="1800" dirty="0" smtClean="0"/>
              <a:t> and follow the image below for further structure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The files needed are:</a:t>
            </a:r>
            <a:endParaRPr lang="en-US" sz="1800" dirty="0" smtClean="0"/>
          </a:p>
          <a:p>
            <a:pPr lvl="1"/>
            <a:r>
              <a:rPr lang="en-US" sz="1400" b="1" dirty="0" err="1" smtClean="0"/>
              <a:t>GUI_X.c</a:t>
            </a:r>
            <a:endParaRPr lang="en-US" sz="1400" b="1" dirty="0" smtClean="0"/>
          </a:p>
          <a:p>
            <a:pPr lvl="1"/>
            <a:r>
              <a:rPr lang="en-US" sz="1400" b="1" dirty="0" err="1" smtClean="0"/>
              <a:t>GuiConf.c</a:t>
            </a:r>
            <a:endParaRPr lang="en-US" sz="1400" b="1" dirty="0" smtClean="0"/>
          </a:p>
          <a:p>
            <a:pPr lvl="1"/>
            <a:r>
              <a:rPr lang="en-US" sz="1400" b="1" dirty="0" smtClean="0"/>
              <a:t>LCDConf_stm32f429i_disco_MB1075.c</a:t>
            </a:r>
            <a:endParaRPr lang="en-US" sz="1400" b="1" dirty="0" smtClean="0"/>
          </a:p>
          <a:p>
            <a:pPr lvl="1"/>
            <a:r>
              <a:rPr lang="en-US" sz="1400" b="1" dirty="0" smtClean="0"/>
              <a:t>STemWin524b_CM4_IAR.a</a:t>
            </a:r>
            <a:r>
              <a:rPr lang="en-US" sz="1400" dirty="0" smtClean="0"/>
              <a:t> </a:t>
            </a:r>
            <a:endParaRPr lang="en-US" sz="1000" dirty="0" smtClean="0"/>
          </a:p>
          <a:p>
            <a:pPr lvl="1"/>
            <a:endParaRPr lang="en-US" sz="1400" dirty="0" smtClean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52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64" y="1988840"/>
            <a:ext cx="5807972" cy="23854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3082" y="3999031"/>
            <a:ext cx="3212934" cy="37522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416735" y="5259928"/>
            <a:ext cx="3270958" cy="81878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Copy </a:t>
            </a:r>
            <a:r>
              <a:rPr lang="en-GB" dirty="0">
                <a:solidFill>
                  <a:schemeClr val="tx1"/>
                </a:solidFill>
              </a:rPr>
              <a:t>from repository.. </a:t>
            </a:r>
            <a:r>
              <a:rPr lang="en-GB" dirty="0" smtClean="0">
                <a:solidFill>
                  <a:schemeClr val="tx1"/>
                </a:solidFill>
              </a:rPr>
              <a:t>STM32Cube_FW_F4_V1.9.0\</a:t>
            </a:r>
            <a:r>
              <a:rPr lang="en-GB" dirty="0" err="1" smtClean="0">
                <a:solidFill>
                  <a:schemeClr val="tx1"/>
                </a:solidFill>
              </a:rPr>
              <a:t>Middlewares</a:t>
            </a:r>
            <a:r>
              <a:rPr lang="en-GB" dirty="0" smtClean="0">
                <a:solidFill>
                  <a:schemeClr val="tx1"/>
                </a:solidFill>
              </a:rPr>
              <a:t>\ST\</a:t>
            </a:r>
            <a:r>
              <a:rPr lang="en-GB" dirty="0" err="1" smtClean="0">
                <a:solidFill>
                  <a:schemeClr val="tx1"/>
                </a:solidFill>
              </a:rPr>
              <a:t>STemWin</a:t>
            </a:r>
            <a:r>
              <a:rPr lang="en-GB" dirty="0" smtClean="0">
                <a:solidFill>
                  <a:schemeClr val="tx1"/>
                </a:solidFill>
              </a:rPr>
              <a:t>\Lib</a:t>
            </a:r>
          </a:p>
        </p:txBody>
      </p:sp>
      <p:cxnSp>
        <p:nvCxnSpPr>
          <p:cNvPr id="10" name="Straight Arrow Connector 9"/>
          <p:cNvCxnSpPr>
            <a:stCxn id="9" idx="1"/>
            <a:endCxn id="8" idx="3"/>
          </p:cNvCxnSpPr>
          <p:nvPr/>
        </p:nvCxnSpPr>
        <p:spPr>
          <a:xfrm flipH="1" flipV="1">
            <a:off x="4716016" y="4186644"/>
            <a:ext cx="700719" cy="1482677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/>
          <p:cNvSpPr txBox="1"/>
          <p:nvPr/>
        </p:nvSpPr>
        <p:spPr>
          <a:xfrm>
            <a:off x="5873042" y="2996951"/>
            <a:ext cx="3270958" cy="152407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Copy </a:t>
            </a:r>
            <a:r>
              <a:rPr lang="en-GB" dirty="0">
                <a:solidFill>
                  <a:schemeClr val="tx1"/>
                </a:solidFill>
              </a:rPr>
              <a:t>from repository.. STM32Cube_FW_F4_V1.9.0\Projects\STM32F429I-Discovery\Applications\</a:t>
            </a:r>
            <a:r>
              <a:rPr lang="en-GB" dirty="0" err="1">
                <a:solidFill>
                  <a:schemeClr val="tx1"/>
                </a:solidFill>
              </a:rPr>
              <a:t>STemWin</a:t>
            </a:r>
            <a:r>
              <a:rPr lang="en-GB" dirty="0">
                <a:solidFill>
                  <a:schemeClr val="tx1"/>
                </a:solidFill>
              </a:rPr>
              <a:t>\</a:t>
            </a:r>
            <a:r>
              <a:rPr lang="en-GB" dirty="0" err="1">
                <a:solidFill>
                  <a:schemeClr val="tx1"/>
                </a:solidFill>
              </a:rPr>
              <a:t>STemWin_HelloWorld</a:t>
            </a:r>
            <a:r>
              <a:rPr lang="en-GB" dirty="0">
                <a:solidFill>
                  <a:schemeClr val="tx1"/>
                </a:solidFill>
              </a:rPr>
              <a:t>\</a:t>
            </a:r>
            <a:r>
              <a:rPr lang="en-GB" dirty="0" err="1">
                <a:solidFill>
                  <a:schemeClr val="tx1"/>
                </a:solidFill>
              </a:rPr>
              <a:t>Src</a:t>
            </a:r>
            <a:endParaRPr lang="en-GB" dirty="0" smtClean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5148064" y="3777252"/>
            <a:ext cx="720081" cy="702378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Box 23"/>
          <p:cNvSpPr txBox="1"/>
          <p:nvPr/>
        </p:nvSpPr>
        <p:spPr>
          <a:xfrm>
            <a:off x="1547664" y="3140968"/>
            <a:ext cx="4304828" cy="63628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5837546" y="2034151"/>
            <a:ext cx="3270958" cy="81878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Copy </a:t>
            </a:r>
            <a:r>
              <a:rPr lang="en-GB" dirty="0">
                <a:solidFill>
                  <a:schemeClr val="tx1"/>
                </a:solidFill>
              </a:rPr>
              <a:t>from repository.. </a:t>
            </a:r>
            <a:r>
              <a:rPr lang="en-GB" dirty="0" smtClean="0">
                <a:solidFill>
                  <a:schemeClr val="tx1"/>
                </a:solidFill>
              </a:rPr>
              <a:t>STM32Cube_FW_F4_V1.9.0\</a:t>
            </a:r>
            <a:r>
              <a:rPr lang="en-GB" dirty="0" err="1" smtClean="0">
                <a:solidFill>
                  <a:schemeClr val="tx1"/>
                </a:solidFill>
              </a:rPr>
              <a:t>Middlewares</a:t>
            </a:r>
            <a:r>
              <a:rPr lang="en-GB" dirty="0" smtClean="0">
                <a:solidFill>
                  <a:schemeClr val="tx1"/>
                </a:solidFill>
              </a:rPr>
              <a:t>\ST\</a:t>
            </a:r>
            <a:r>
              <a:rPr lang="en-GB" dirty="0" err="1" smtClean="0">
                <a:solidFill>
                  <a:schemeClr val="tx1"/>
                </a:solidFill>
              </a:rPr>
              <a:t>STemWin</a:t>
            </a:r>
            <a:r>
              <a:rPr lang="en-GB" dirty="0" smtClean="0">
                <a:solidFill>
                  <a:schemeClr val="tx1"/>
                </a:solidFill>
              </a:rPr>
              <a:t>\OS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03082" y="2807625"/>
            <a:ext cx="1484742" cy="34852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endParaRPr lang="en-GB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2987824" y="2411017"/>
            <a:ext cx="2685157" cy="508172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50487108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Adding touch sense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846933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We add the driver for </a:t>
            </a:r>
            <a:r>
              <a:rPr lang="en-US" sz="1800" dirty="0" smtClean="0"/>
              <a:t>the BSP touch sense</a:t>
            </a:r>
            <a:endParaRPr lang="en-US" sz="1800" dirty="0" smtClean="0"/>
          </a:p>
          <a:p>
            <a:r>
              <a:rPr lang="en-US" sz="1800" dirty="0" smtClean="0"/>
              <a:t>Right </a:t>
            </a:r>
            <a:r>
              <a:rPr lang="en-US" sz="1800" dirty="0"/>
              <a:t>click on </a:t>
            </a:r>
            <a:r>
              <a:rPr lang="en-US" sz="1800" dirty="0" smtClean="0"/>
              <a:t>BSP&gt;ADD from </a:t>
            </a:r>
            <a:r>
              <a:rPr lang="en-US" sz="1800" dirty="0"/>
              <a:t>\</a:t>
            </a:r>
            <a:r>
              <a:rPr lang="en-US" sz="1800" dirty="0" smtClean="0"/>
              <a:t>Drivers\BSP\Components\ili9341\</a:t>
            </a:r>
            <a:endParaRPr lang="en-US" sz="1400" b="1" dirty="0" smtClean="0"/>
          </a:p>
          <a:p>
            <a:pPr lvl="1"/>
            <a:r>
              <a:rPr lang="en-US" sz="1400" b="1" dirty="0"/>
              <a:t>stmpe811.c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 </a:t>
            </a:r>
            <a:endParaRPr lang="en-US" sz="1000" dirty="0" smtClean="0"/>
          </a:p>
          <a:p>
            <a:pPr lvl="1"/>
            <a:endParaRPr lang="en-US" sz="1400" dirty="0" smtClean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53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2744886"/>
            <a:ext cx="5070921" cy="248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01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Adding touch sense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707886"/>
          </a:xfrm>
        </p:spPr>
        <p:txBody>
          <a:bodyPr/>
          <a:lstStyle/>
          <a:p>
            <a:r>
              <a:rPr lang="pt-BR" dirty="0" smtClean="0"/>
              <a:t>In order to enable the touch sense interface for the display the following code needs to be added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299FCA-C490-4C43-AA02-A6096FBC69E9}" type="slidenum">
              <a:rPr lang="fr-FR" smtClean="0"/>
              <a:pPr>
                <a:defRPr/>
              </a:pPr>
              <a:t>54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2568207-DF40-45BA-9340-2AA41162000B}" type="datetime1">
              <a:rPr lang="fr-FR" smtClean="0"/>
              <a:t>07/12/2015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" y="2001936"/>
            <a:ext cx="8686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void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HAL_TIM_PeriodElapsedCallback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TIM_HandleTypeDef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htim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BSP_Background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70C0"/>
                </a:solidFill>
              </a:rPr>
              <a:t>void</a:t>
            </a:r>
            <a:r>
              <a:rPr lang="en-GB" dirty="0"/>
              <a:t> </a:t>
            </a:r>
            <a:r>
              <a:rPr lang="en-GB" dirty="0" err="1"/>
              <a:t>BSP_Background</a:t>
            </a:r>
            <a:r>
              <a:rPr lang="en-GB" dirty="0"/>
              <a:t>(</a:t>
            </a:r>
            <a:r>
              <a:rPr lang="en-GB" dirty="0">
                <a:solidFill>
                  <a:srgbClr val="0070C0"/>
                </a:solidFill>
              </a:rPr>
              <a:t>void</a:t>
            </a:r>
            <a:r>
              <a:rPr lang="en-GB" dirty="0"/>
              <a:t>)</a:t>
            </a:r>
          </a:p>
          <a:p>
            <a:r>
              <a:rPr lang="en-GB" dirty="0"/>
              <a:t>{</a:t>
            </a:r>
          </a:p>
          <a:p>
            <a:r>
              <a:rPr lang="en-GB" dirty="0" smtClean="0"/>
              <a:t>  </a:t>
            </a:r>
            <a:r>
              <a:rPr lang="en-GB" dirty="0" err="1"/>
              <a:t>BSP_LED_Toggle</a:t>
            </a:r>
            <a:r>
              <a:rPr lang="en-GB" dirty="0"/>
              <a:t>(LED4);</a:t>
            </a:r>
          </a:p>
          <a:p>
            <a:r>
              <a:rPr lang="en-GB" dirty="0" smtClean="0"/>
              <a:t>  </a:t>
            </a:r>
            <a:r>
              <a:rPr lang="en-GB" dirty="0">
                <a:solidFill>
                  <a:srgbClr val="00B050"/>
                </a:solidFill>
              </a:rPr>
              <a:t>/* Capture input event and </a:t>
            </a:r>
            <a:r>
              <a:rPr lang="en-GB" dirty="0" err="1">
                <a:solidFill>
                  <a:srgbClr val="00B050"/>
                </a:solidFill>
              </a:rPr>
              <a:t>updade</a:t>
            </a:r>
            <a:r>
              <a:rPr lang="en-GB" dirty="0">
                <a:solidFill>
                  <a:srgbClr val="00B050"/>
                </a:solidFill>
              </a:rPr>
              <a:t> cursor */</a:t>
            </a:r>
          </a:p>
          <a:p>
            <a:r>
              <a:rPr lang="en-GB" dirty="0"/>
              <a:t>  </a:t>
            </a:r>
            <a:r>
              <a:rPr lang="en-GB" dirty="0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f</a:t>
            </a:r>
            <a:r>
              <a:rPr lang="en-GB" dirty="0"/>
              <a:t>(</a:t>
            </a:r>
            <a:r>
              <a:rPr lang="en-GB" dirty="0" err="1"/>
              <a:t>GUI_Initialized</a:t>
            </a:r>
            <a:r>
              <a:rPr lang="en-GB" dirty="0"/>
              <a:t> == 1)</a:t>
            </a:r>
          </a:p>
          <a:p>
            <a:r>
              <a:rPr lang="en-GB" dirty="0"/>
              <a:t>  {</a:t>
            </a:r>
          </a:p>
          <a:p>
            <a:r>
              <a:rPr lang="en-GB" dirty="0"/>
              <a:t>    </a:t>
            </a:r>
            <a:r>
              <a:rPr lang="en-GB" dirty="0" err="1"/>
              <a:t>BSP_Pointer_Update</a:t>
            </a:r>
            <a:r>
              <a:rPr lang="en-GB" dirty="0"/>
              <a:t>();</a:t>
            </a:r>
          </a:p>
          <a:p>
            <a:r>
              <a:rPr lang="en-GB" dirty="0"/>
              <a:t>  }</a:t>
            </a:r>
          </a:p>
          <a:p>
            <a:r>
              <a:rPr lang="en-GB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4123380"/>
      </p:ext>
    </p:extLst>
  </p:cSld>
  <p:clrMapOvr>
    <a:masterClrMapping/>
  </p:clrMapOvr>
  <p:transition spd="slow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Adding touch sense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9833"/>
            <a:ext cx="8229600" cy="707886"/>
          </a:xfrm>
        </p:spPr>
        <p:txBody>
          <a:bodyPr/>
          <a:lstStyle/>
          <a:p>
            <a:r>
              <a:rPr lang="pt-BR" dirty="0" smtClean="0"/>
              <a:t>In order to enable the touch sense interface for the display the following code needs to be added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299FCA-C490-4C43-AA02-A6096FBC69E9}" type="slidenum">
              <a:rPr lang="fr-FR" smtClean="0"/>
              <a:pPr>
                <a:defRPr/>
              </a:pPr>
              <a:t>55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2568207-DF40-45BA-9340-2AA41162000B}" type="datetime1">
              <a:rPr lang="fr-FR" smtClean="0"/>
              <a:t>07/12/2015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5616" y="1596612"/>
            <a:ext cx="836327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void </a:t>
            </a:r>
            <a:r>
              <a:rPr lang="en-GB" dirty="0" err="1"/>
              <a:t>BSP_Pointer_Update</a:t>
            </a:r>
            <a:r>
              <a:rPr lang="en-GB" dirty="0"/>
              <a:t>(</a:t>
            </a:r>
            <a:r>
              <a:rPr lang="en-GB" dirty="0">
                <a:solidFill>
                  <a:srgbClr val="0070C0"/>
                </a:solidFill>
              </a:rPr>
              <a:t>void</a:t>
            </a:r>
            <a:r>
              <a:rPr lang="en-GB" dirty="0"/>
              <a:t>)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GUI_PID_STATE </a:t>
            </a:r>
            <a:r>
              <a:rPr lang="en-GB" dirty="0" err="1"/>
              <a:t>TS_State</a:t>
            </a:r>
            <a:r>
              <a:rPr lang="en-GB" dirty="0"/>
              <a:t>;</a:t>
            </a:r>
          </a:p>
          <a:p>
            <a:r>
              <a:rPr lang="en-GB" dirty="0">
                <a:solidFill>
                  <a:srgbClr val="0070C0"/>
                </a:solidFill>
              </a:rPr>
              <a:t>  static </a:t>
            </a:r>
            <a:r>
              <a:rPr lang="en-GB" dirty="0" err="1"/>
              <a:t>TS_StateTypeDef</a:t>
            </a:r>
            <a:r>
              <a:rPr lang="en-GB" dirty="0"/>
              <a:t> </a:t>
            </a:r>
            <a:r>
              <a:rPr lang="en-GB" dirty="0" err="1"/>
              <a:t>prev_state</a:t>
            </a:r>
            <a:r>
              <a:rPr lang="en-GB" dirty="0"/>
              <a:t>;</a:t>
            </a:r>
          </a:p>
          <a:p>
            <a:r>
              <a:rPr lang="en-GB" dirty="0"/>
              <a:t>  </a:t>
            </a:r>
            <a:r>
              <a:rPr lang="en-GB" dirty="0" err="1"/>
              <a:t>TS_StateTypeDef</a:t>
            </a:r>
            <a:r>
              <a:rPr lang="en-GB" dirty="0"/>
              <a:t>  </a:t>
            </a:r>
            <a:r>
              <a:rPr lang="en-GB" dirty="0" err="1"/>
              <a:t>ts</a:t>
            </a:r>
            <a:r>
              <a:rPr lang="en-GB" dirty="0"/>
              <a:t>;</a:t>
            </a:r>
          </a:p>
          <a:p>
            <a:r>
              <a:rPr lang="en-GB" dirty="0">
                <a:solidFill>
                  <a:srgbClr val="0070C0"/>
                </a:solidFill>
              </a:rPr>
              <a:t>  </a:t>
            </a:r>
            <a:r>
              <a:rPr lang="en-GB" dirty="0"/>
              <a:t>uint16_t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dirty="0" err="1"/>
              <a:t>xDiff</a:t>
            </a:r>
            <a:r>
              <a:rPr lang="en-GB" dirty="0"/>
              <a:t>, </a:t>
            </a:r>
            <a:r>
              <a:rPr lang="en-GB" dirty="0" err="1"/>
              <a:t>yDiff</a:t>
            </a:r>
            <a:r>
              <a:rPr lang="en-GB" dirty="0"/>
              <a:t>;  </a:t>
            </a:r>
          </a:p>
          <a:p>
            <a:r>
              <a:rPr lang="en-GB" dirty="0"/>
              <a:t>  </a:t>
            </a:r>
            <a:r>
              <a:rPr lang="en-GB" dirty="0" err="1" smtClean="0"/>
              <a:t>BSP_TS_GetState</a:t>
            </a:r>
            <a:r>
              <a:rPr lang="en-GB" dirty="0"/>
              <a:t>(&amp;</a:t>
            </a:r>
            <a:r>
              <a:rPr lang="en-GB" dirty="0" err="1"/>
              <a:t>ts</a:t>
            </a:r>
            <a:r>
              <a:rPr lang="en-GB" dirty="0"/>
              <a:t>);</a:t>
            </a:r>
          </a:p>
          <a:p>
            <a:r>
              <a:rPr lang="en-GB" dirty="0"/>
              <a:t>  </a:t>
            </a:r>
            <a:r>
              <a:rPr lang="en-GB" dirty="0" err="1" smtClean="0"/>
              <a:t>TS_State.Pressed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err="1"/>
              <a:t>ts.TouchDetected</a:t>
            </a:r>
            <a:r>
              <a:rPr lang="en-GB" dirty="0"/>
              <a:t>;</a:t>
            </a:r>
          </a:p>
          <a:p>
            <a:r>
              <a:rPr lang="en-GB" dirty="0"/>
              <a:t>  </a:t>
            </a:r>
            <a:r>
              <a:rPr lang="en-GB" dirty="0" err="1" smtClean="0"/>
              <a:t>xDiff</a:t>
            </a:r>
            <a:r>
              <a:rPr lang="en-GB" dirty="0" smtClean="0"/>
              <a:t> </a:t>
            </a:r>
            <a:r>
              <a:rPr lang="en-GB" dirty="0"/>
              <a:t>= (</a:t>
            </a:r>
            <a:r>
              <a:rPr lang="en-GB" dirty="0" err="1"/>
              <a:t>prev_state.X</a:t>
            </a:r>
            <a:r>
              <a:rPr lang="en-GB" dirty="0"/>
              <a:t> &gt; </a:t>
            </a:r>
            <a:r>
              <a:rPr lang="en-GB" dirty="0" err="1"/>
              <a:t>ts.X</a:t>
            </a:r>
            <a:r>
              <a:rPr lang="en-GB" dirty="0"/>
              <a:t>) ? (</a:t>
            </a:r>
            <a:r>
              <a:rPr lang="en-GB" dirty="0" err="1"/>
              <a:t>prev_state.X</a:t>
            </a:r>
            <a:r>
              <a:rPr lang="en-GB" dirty="0"/>
              <a:t> - </a:t>
            </a:r>
            <a:r>
              <a:rPr lang="en-GB" dirty="0" err="1"/>
              <a:t>ts.X</a:t>
            </a:r>
            <a:r>
              <a:rPr lang="en-GB" dirty="0"/>
              <a:t>) : (</a:t>
            </a:r>
            <a:r>
              <a:rPr lang="en-GB" dirty="0" err="1"/>
              <a:t>ts.X</a:t>
            </a:r>
            <a:r>
              <a:rPr lang="en-GB" dirty="0"/>
              <a:t> - </a:t>
            </a:r>
            <a:r>
              <a:rPr lang="en-GB" dirty="0" err="1"/>
              <a:t>prev_state.X</a:t>
            </a:r>
            <a:r>
              <a:rPr lang="en-GB" dirty="0"/>
              <a:t>);</a:t>
            </a:r>
          </a:p>
          <a:p>
            <a:r>
              <a:rPr lang="en-GB" dirty="0"/>
              <a:t>  </a:t>
            </a:r>
            <a:r>
              <a:rPr lang="en-GB" dirty="0" err="1"/>
              <a:t>yDiff</a:t>
            </a:r>
            <a:r>
              <a:rPr lang="en-GB" dirty="0"/>
              <a:t> = (</a:t>
            </a:r>
            <a:r>
              <a:rPr lang="en-GB" dirty="0" err="1"/>
              <a:t>prev_state.Y</a:t>
            </a:r>
            <a:r>
              <a:rPr lang="en-GB" dirty="0"/>
              <a:t> &gt; </a:t>
            </a:r>
            <a:r>
              <a:rPr lang="en-GB" dirty="0" err="1"/>
              <a:t>ts.Y</a:t>
            </a:r>
            <a:r>
              <a:rPr lang="en-GB" dirty="0"/>
              <a:t>) ? (</a:t>
            </a:r>
            <a:r>
              <a:rPr lang="en-GB" dirty="0" err="1"/>
              <a:t>prev_state.Y</a:t>
            </a:r>
            <a:r>
              <a:rPr lang="en-GB" dirty="0"/>
              <a:t> - </a:t>
            </a:r>
            <a:r>
              <a:rPr lang="en-GB" dirty="0" err="1"/>
              <a:t>ts.Y</a:t>
            </a:r>
            <a:r>
              <a:rPr lang="en-GB" dirty="0"/>
              <a:t>) : (</a:t>
            </a:r>
            <a:r>
              <a:rPr lang="en-GB" dirty="0" err="1"/>
              <a:t>ts.Y</a:t>
            </a:r>
            <a:r>
              <a:rPr lang="en-GB" dirty="0"/>
              <a:t> - </a:t>
            </a:r>
            <a:r>
              <a:rPr lang="en-GB" dirty="0" err="1"/>
              <a:t>prev_state.Y</a:t>
            </a:r>
            <a:r>
              <a:rPr lang="en-GB" dirty="0"/>
              <a:t>);</a:t>
            </a:r>
          </a:p>
          <a:p>
            <a:r>
              <a:rPr lang="en-GB" dirty="0">
                <a:solidFill>
                  <a:srgbClr val="0070C0"/>
                </a:solidFill>
              </a:rPr>
              <a:t>  </a:t>
            </a:r>
            <a:r>
              <a:rPr lang="en-GB" dirty="0" smtClean="0">
                <a:solidFill>
                  <a:srgbClr val="0070C0"/>
                </a:solidFill>
              </a:rPr>
              <a:t>if</a:t>
            </a:r>
            <a:r>
              <a:rPr lang="en-GB" dirty="0"/>
              <a:t>((</a:t>
            </a:r>
            <a:r>
              <a:rPr lang="en-GB" dirty="0" err="1"/>
              <a:t>prev_state.TouchDetected</a:t>
            </a:r>
            <a:r>
              <a:rPr lang="en-GB" dirty="0"/>
              <a:t> != </a:t>
            </a:r>
            <a:r>
              <a:rPr lang="en-GB" dirty="0" err="1"/>
              <a:t>ts.TouchDetected</a:t>
            </a:r>
            <a:r>
              <a:rPr lang="en-GB" dirty="0"/>
              <a:t> )||(</a:t>
            </a:r>
            <a:r>
              <a:rPr lang="en-GB" dirty="0" err="1"/>
              <a:t>xDiff</a:t>
            </a:r>
            <a:r>
              <a:rPr lang="en-GB" dirty="0"/>
              <a:t> &gt; 3 )|| (</a:t>
            </a:r>
            <a:r>
              <a:rPr lang="en-GB" dirty="0" err="1"/>
              <a:t>yDiff</a:t>
            </a:r>
            <a:r>
              <a:rPr lang="en-GB" dirty="0"/>
              <a:t> &gt; 3))</a:t>
            </a:r>
          </a:p>
          <a:p>
            <a:r>
              <a:rPr lang="en-GB" dirty="0"/>
              <a:t>  {</a:t>
            </a:r>
          </a:p>
          <a:p>
            <a:r>
              <a:rPr lang="en-GB" dirty="0"/>
              <a:t>    </a:t>
            </a:r>
            <a:r>
              <a:rPr lang="en-GB" dirty="0" err="1"/>
              <a:t>prev_state</a:t>
            </a:r>
            <a:r>
              <a:rPr lang="en-GB" dirty="0"/>
              <a:t> = </a:t>
            </a:r>
            <a:r>
              <a:rPr lang="en-GB" dirty="0" err="1"/>
              <a:t>ts</a:t>
            </a:r>
            <a:r>
              <a:rPr lang="en-GB" dirty="0"/>
              <a:t>;</a:t>
            </a:r>
          </a:p>
          <a:p>
            <a:r>
              <a:rPr lang="en-GB" dirty="0"/>
              <a:t>  </a:t>
            </a:r>
            <a:r>
              <a:rPr lang="en-GB" dirty="0" smtClean="0"/>
              <a:t>  </a:t>
            </a:r>
            <a:r>
              <a:rPr lang="en-GB" dirty="0" err="1"/>
              <a:t>TS_State.Layer</a:t>
            </a:r>
            <a:r>
              <a:rPr lang="en-GB" dirty="0"/>
              <a:t> = 0;</a:t>
            </a:r>
          </a:p>
          <a:p>
            <a:r>
              <a:rPr lang="en-GB" dirty="0"/>
              <a:t>    </a:t>
            </a:r>
            <a:r>
              <a:rPr lang="en-GB" dirty="0" err="1"/>
              <a:t>TS_State.x</a:t>
            </a:r>
            <a:r>
              <a:rPr lang="en-GB" dirty="0"/>
              <a:t> = </a:t>
            </a:r>
            <a:r>
              <a:rPr lang="en-GB" dirty="0" err="1"/>
              <a:t>ts.X</a:t>
            </a:r>
            <a:r>
              <a:rPr lang="en-GB" dirty="0"/>
              <a:t>;</a:t>
            </a:r>
          </a:p>
          <a:p>
            <a:r>
              <a:rPr lang="en-GB" dirty="0"/>
              <a:t>    </a:t>
            </a:r>
            <a:r>
              <a:rPr lang="en-GB" dirty="0" err="1"/>
              <a:t>TS_State.y</a:t>
            </a:r>
            <a:r>
              <a:rPr lang="en-GB" dirty="0"/>
              <a:t> = </a:t>
            </a:r>
            <a:r>
              <a:rPr lang="en-GB" dirty="0" err="1"/>
              <a:t>ts.Y</a:t>
            </a:r>
            <a:r>
              <a:rPr lang="en-GB" dirty="0"/>
              <a:t>;</a:t>
            </a:r>
          </a:p>
          <a:p>
            <a:r>
              <a:rPr lang="en-GB" dirty="0"/>
              <a:t>  </a:t>
            </a:r>
            <a:r>
              <a:rPr lang="en-GB" dirty="0" smtClean="0"/>
              <a:t>  </a:t>
            </a:r>
            <a:r>
              <a:rPr lang="en-GB" dirty="0" err="1"/>
              <a:t>GUI_TOUCH_StoreStateEx</a:t>
            </a:r>
            <a:r>
              <a:rPr lang="en-GB" dirty="0"/>
              <a:t>(&amp;</a:t>
            </a:r>
            <a:r>
              <a:rPr lang="en-GB" dirty="0" err="1"/>
              <a:t>TS_State</a:t>
            </a:r>
            <a:r>
              <a:rPr lang="en-GB" dirty="0"/>
              <a:t>);</a:t>
            </a:r>
          </a:p>
          <a:p>
            <a:r>
              <a:rPr lang="en-GB" dirty="0"/>
              <a:t>  }</a:t>
            </a:r>
          </a:p>
          <a:p>
            <a:r>
              <a:rPr lang="en-GB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0995633"/>
      </p:ext>
    </p:extLst>
  </p:cSld>
  <p:clrMapOvr>
    <a:masterClrMapping/>
  </p:clrMapOvr>
  <p:transition spd="slow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Adding Interrupt Service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400110"/>
          </a:xfrm>
        </p:spPr>
        <p:txBody>
          <a:bodyPr/>
          <a:lstStyle/>
          <a:p>
            <a:r>
              <a:rPr lang="pt-BR" dirty="0"/>
              <a:t>In </a:t>
            </a:r>
            <a:r>
              <a:rPr lang="pt-BR" dirty="0" smtClean="0"/>
              <a:t>stm32f4xx_it.c add the following code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299FCA-C490-4C43-AA02-A6096FBC69E9}" type="slidenum">
              <a:rPr lang="fr-FR" smtClean="0"/>
              <a:pPr>
                <a:defRPr/>
              </a:pPr>
              <a:t>56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2568207-DF40-45BA-9340-2AA41162000B}" type="datetime1">
              <a:rPr lang="fr-FR" smtClean="0"/>
              <a:t>07/12/2015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1004" y="1844824"/>
            <a:ext cx="822579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/* Includes ------------------------------------------------------------------*/</a:t>
            </a:r>
          </a:p>
          <a:p>
            <a:r>
              <a:rPr lang="pt-BR" dirty="0">
                <a:solidFill>
                  <a:srgbClr val="0070C0"/>
                </a:solidFill>
              </a:rPr>
              <a:t>#include </a:t>
            </a:r>
            <a:r>
              <a:rPr lang="pt-BR" dirty="0"/>
              <a:t>"stm32f4xx_hal.h"</a:t>
            </a:r>
          </a:p>
          <a:p>
            <a:r>
              <a:rPr lang="pt-BR" dirty="0">
                <a:solidFill>
                  <a:srgbClr val="0070C0"/>
                </a:solidFill>
              </a:rPr>
              <a:t>#include </a:t>
            </a:r>
            <a:r>
              <a:rPr lang="pt-BR" dirty="0"/>
              <a:t>"main.h"</a:t>
            </a:r>
          </a:p>
          <a:p>
            <a:r>
              <a:rPr lang="pt-BR" dirty="0">
                <a:solidFill>
                  <a:srgbClr val="0070C0"/>
                </a:solidFill>
              </a:rPr>
              <a:t>#include </a:t>
            </a:r>
            <a:r>
              <a:rPr lang="pt-BR" dirty="0"/>
              <a:t>"stm32f4xx_it.h"</a:t>
            </a:r>
          </a:p>
          <a:p>
            <a:r>
              <a:rPr lang="pt-BR" dirty="0">
                <a:solidFill>
                  <a:srgbClr val="0070C0"/>
                </a:solidFill>
              </a:rPr>
              <a:t>#include </a:t>
            </a:r>
            <a:r>
              <a:rPr lang="pt-BR" dirty="0"/>
              <a:t>"GUI.h"</a:t>
            </a:r>
          </a:p>
          <a:p>
            <a:endParaRPr lang="pt-BR" dirty="0"/>
          </a:p>
          <a:p>
            <a:r>
              <a:rPr lang="pt-BR" dirty="0">
                <a:solidFill>
                  <a:srgbClr val="00B050"/>
                </a:solidFill>
              </a:rPr>
              <a:t>/* Private typedef -----------------------------------------------------------*/</a:t>
            </a:r>
          </a:p>
          <a:p>
            <a:r>
              <a:rPr lang="pt-BR" dirty="0">
                <a:solidFill>
                  <a:srgbClr val="00B050"/>
                </a:solidFill>
              </a:rPr>
              <a:t>/* Private define ------------------------------------------------------------*/</a:t>
            </a:r>
          </a:p>
          <a:p>
            <a:r>
              <a:rPr lang="pt-BR" dirty="0">
                <a:solidFill>
                  <a:srgbClr val="00B050"/>
                </a:solidFill>
              </a:rPr>
              <a:t>/* Private macro -------------------------------------------------------------*/</a:t>
            </a:r>
          </a:p>
          <a:p>
            <a:r>
              <a:rPr lang="pt-BR" dirty="0">
                <a:solidFill>
                  <a:srgbClr val="00B050"/>
                </a:solidFill>
              </a:rPr>
              <a:t>/* Private variables ---------------------------------------------------------*/</a:t>
            </a:r>
          </a:p>
          <a:p>
            <a:r>
              <a:rPr lang="pt-BR" dirty="0">
                <a:solidFill>
                  <a:srgbClr val="0070C0"/>
                </a:solidFill>
              </a:rPr>
              <a:t>extern</a:t>
            </a:r>
            <a:r>
              <a:rPr lang="pt-BR" dirty="0"/>
              <a:t> </a:t>
            </a:r>
            <a:r>
              <a:rPr lang="pt-BR" dirty="0">
                <a:solidFill>
                  <a:srgbClr val="0070C0"/>
                </a:solidFill>
              </a:rPr>
              <a:t>volatile</a:t>
            </a:r>
            <a:r>
              <a:rPr lang="pt-BR" dirty="0"/>
              <a:t> GUI_TIMER_TIME OS_TimeMS;</a:t>
            </a:r>
          </a:p>
          <a:p>
            <a:r>
              <a:rPr lang="pt-BR" dirty="0">
                <a:solidFill>
                  <a:srgbClr val="0070C0"/>
                </a:solidFill>
              </a:rPr>
              <a:t>extern</a:t>
            </a:r>
            <a:r>
              <a:rPr lang="pt-BR" dirty="0"/>
              <a:t> LTDC_HandleTypeDef hltdc;</a:t>
            </a:r>
          </a:p>
          <a:p>
            <a:r>
              <a:rPr lang="pt-BR" dirty="0">
                <a:solidFill>
                  <a:srgbClr val="0070C0"/>
                </a:solidFill>
              </a:rPr>
              <a:t>extern</a:t>
            </a:r>
            <a:r>
              <a:rPr lang="pt-BR" dirty="0"/>
              <a:t> TIM_HandleTypeDef TimHandle;</a:t>
            </a:r>
          </a:p>
        </p:txBody>
      </p:sp>
    </p:spTree>
    <p:extLst>
      <p:ext uri="{BB962C8B-B14F-4D97-AF65-F5344CB8AC3E}">
        <p14:creationId xmlns:p14="http://schemas.microsoft.com/office/powerpoint/2010/main" val="4103855775"/>
      </p:ext>
    </p:extLst>
  </p:cSld>
  <p:clrMapOvr>
    <a:masterClrMapping/>
  </p:clrMapOvr>
  <p:transition spd="slow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Adding Interrupt Service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400110"/>
          </a:xfrm>
        </p:spPr>
        <p:txBody>
          <a:bodyPr/>
          <a:lstStyle/>
          <a:p>
            <a:r>
              <a:rPr lang="pt-BR" dirty="0"/>
              <a:t>In </a:t>
            </a:r>
            <a:r>
              <a:rPr lang="pt-BR" dirty="0" smtClean="0"/>
              <a:t>stm32f4xx_it.c add the following code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299FCA-C490-4C43-AA02-A6096FBC69E9}" type="slidenum">
              <a:rPr lang="fr-FR" smtClean="0"/>
              <a:pPr>
                <a:defRPr/>
              </a:pPr>
              <a:t>57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2568207-DF40-45BA-9340-2AA41162000B}" type="datetime1">
              <a:rPr lang="fr-FR" smtClean="0"/>
              <a:t>07/12/2015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3567" y="1803904"/>
            <a:ext cx="78492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void</a:t>
            </a:r>
            <a:r>
              <a:rPr lang="pt-BR" dirty="0"/>
              <a:t> SysTick_Handler(</a:t>
            </a:r>
            <a:r>
              <a:rPr lang="pt-BR" dirty="0">
                <a:solidFill>
                  <a:srgbClr val="0070C0"/>
                </a:solidFill>
              </a:rPr>
              <a:t>void</a:t>
            </a:r>
            <a:r>
              <a:rPr lang="pt-BR" dirty="0"/>
              <a:t>)</a:t>
            </a:r>
          </a:p>
          <a:p>
            <a:r>
              <a:rPr lang="pt-BR" dirty="0"/>
              <a:t>{</a:t>
            </a:r>
          </a:p>
          <a:p>
            <a:r>
              <a:rPr lang="pt-BR" dirty="0"/>
              <a:t>  </a:t>
            </a:r>
            <a:r>
              <a:rPr lang="pt-BR" dirty="0">
                <a:solidFill>
                  <a:srgbClr val="00B050"/>
                </a:solidFill>
              </a:rPr>
              <a:t>/* Update the LocalTime by adding 1 ms each SysTick interrupt */</a:t>
            </a:r>
          </a:p>
          <a:p>
            <a:r>
              <a:rPr lang="pt-BR" dirty="0"/>
              <a:t>  HAL_IncTick();</a:t>
            </a:r>
          </a:p>
          <a:p>
            <a:r>
              <a:rPr lang="pt-BR" dirty="0"/>
              <a:t>  </a:t>
            </a:r>
          </a:p>
          <a:p>
            <a:r>
              <a:rPr lang="pt-BR" dirty="0"/>
              <a:t>  OS_TimeMS++;</a:t>
            </a:r>
          </a:p>
          <a:p>
            <a:r>
              <a:rPr lang="pt-BR" dirty="0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706162" y="4149080"/>
            <a:ext cx="6890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void</a:t>
            </a:r>
            <a:r>
              <a:rPr lang="pt-BR" dirty="0"/>
              <a:t> LTDC_IRQHandler(</a:t>
            </a:r>
            <a:r>
              <a:rPr lang="pt-BR" dirty="0">
                <a:solidFill>
                  <a:srgbClr val="0070C0"/>
                </a:solidFill>
              </a:rPr>
              <a:t>void</a:t>
            </a:r>
            <a:r>
              <a:rPr lang="pt-BR" dirty="0"/>
              <a:t>)</a:t>
            </a:r>
          </a:p>
          <a:p>
            <a:r>
              <a:rPr lang="pt-BR" dirty="0"/>
              <a:t>{</a:t>
            </a:r>
          </a:p>
          <a:p>
            <a:r>
              <a:rPr lang="pt-BR" dirty="0"/>
              <a:t>  HAL_LTDC_IRQHandler(&amp;hltdc);</a:t>
            </a:r>
          </a:p>
          <a:p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1798311"/>
      </p:ext>
    </p:extLst>
  </p:cSld>
  <p:clrMapOvr>
    <a:masterClrMapping/>
  </p:clrMapOvr>
  <p:transition spd="slow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Adding includes and calls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400110"/>
          </a:xfrm>
        </p:spPr>
        <p:txBody>
          <a:bodyPr/>
          <a:lstStyle/>
          <a:p>
            <a:r>
              <a:rPr lang="pt-BR" dirty="0"/>
              <a:t>In </a:t>
            </a:r>
            <a:r>
              <a:rPr lang="pt-BR" dirty="0" smtClean="0"/>
              <a:t>main.c add the following code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299FCA-C490-4C43-AA02-A6096FBC69E9}" type="slidenum">
              <a:rPr lang="fr-FR" smtClean="0"/>
              <a:pPr>
                <a:defRPr/>
              </a:pPr>
              <a:t>58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2568207-DF40-45BA-9340-2AA41162000B}" type="datetime1">
              <a:rPr lang="fr-FR" smtClean="0"/>
              <a:t>07/12/2015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1560" y="1696214"/>
            <a:ext cx="83529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/* Includes ------------------------------------------------------------------*/</a:t>
            </a:r>
          </a:p>
          <a:p>
            <a:r>
              <a:rPr lang="pt-B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#include </a:t>
            </a:r>
            <a:r>
              <a:rPr lang="pt-BR" dirty="0"/>
              <a:t>"main.h"</a:t>
            </a:r>
          </a:p>
          <a:p>
            <a:r>
              <a:rPr lang="pt-B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#include </a:t>
            </a:r>
            <a:r>
              <a:rPr lang="pt-BR" dirty="0"/>
              <a:t>"WM.h"</a:t>
            </a:r>
          </a:p>
          <a:p>
            <a:r>
              <a:rPr lang="pt-BR" dirty="0"/>
              <a:t>extern char pisca;</a:t>
            </a:r>
          </a:p>
          <a:p>
            <a:r>
              <a:rPr lang="pt-BR" dirty="0">
                <a:solidFill>
                  <a:srgbClr val="00B050"/>
                </a:solidFill>
              </a:rPr>
              <a:t>/* Private typedef -----------------------------------------------------------*/</a:t>
            </a:r>
          </a:p>
          <a:p>
            <a:r>
              <a:rPr lang="pt-BR" dirty="0">
                <a:solidFill>
                  <a:srgbClr val="00B050"/>
                </a:solidFill>
              </a:rPr>
              <a:t>/* Private define ------------------------------------------------------------*/</a:t>
            </a:r>
          </a:p>
          <a:p>
            <a:r>
              <a:rPr lang="pt-BR" dirty="0">
                <a:solidFill>
                  <a:srgbClr val="00B050"/>
                </a:solidFill>
              </a:rPr>
              <a:t>/* Private macro -------------------------------------------------------------*/</a:t>
            </a:r>
          </a:p>
          <a:p>
            <a:r>
              <a:rPr lang="pt-BR" dirty="0">
                <a:solidFill>
                  <a:srgbClr val="00B050"/>
                </a:solidFill>
              </a:rPr>
              <a:t>/* Private variables ---------------------------------------------------------*/</a:t>
            </a:r>
          </a:p>
          <a:p>
            <a:r>
              <a:rPr lang="pt-BR" dirty="0"/>
              <a:t>uint8_t GUI_Initialized = 0;</a:t>
            </a:r>
          </a:p>
          <a:p>
            <a:endParaRPr lang="pt-BR" dirty="0"/>
          </a:p>
          <a:p>
            <a:r>
              <a:rPr lang="pt-BR" dirty="0">
                <a:solidFill>
                  <a:srgbClr val="00B050"/>
                </a:solidFill>
              </a:rPr>
              <a:t>/* Private function prototypes -----------------------------------------------*/</a:t>
            </a:r>
          </a:p>
          <a:p>
            <a:r>
              <a:rPr lang="pt-B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static void </a:t>
            </a:r>
            <a:r>
              <a:rPr lang="pt-BR" dirty="0" smtClean="0"/>
              <a:t>BSP_Config(</a:t>
            </a:r>
            <a:r>
              <a:rPr lang="pt-B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void</a:t>
            </a:r>
            <a:r>
              <a:rPr lang="pt-BR" dirty="0" smtClean="0"/>
              <a:t>);</a:t>
            </a:r>
            <a:endParaRPr lang="pt-BR" dirty="0"/>
          </a:p>
          <a:p>
            <a:r>
              <a:rPr lang="pt-B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void</a:t>
            </a:r>
            <a:r>
              <a:rPr lang="pt-BR" dirty="0" smtClean="0"/>
              <a:t> </a:t>
            </a:r>
            <a:r>
              <a:rPr lang="pt-BR" dirty="0"/>
              <a:t>BSP_Pointer_Update</a:t>
            </a:r>
            <a:r>
              <a:rPr lang="pt-B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(void</a:t>
            </a:r>
            <a:r>
              <a:rPr lang="pt-BR" dirty="0"/>
              <a:t>);</a:t>
            </a:r>
          </a:p>
          <a:p>
            <a:r>
              <a:rPr lang="pt-B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void</a:t>
            </a:r>
            <a:r>
              <a:rPr lang="pt-BR" dirty="0"/>
              <a:t> BSP_Background(</a:t>
            </a:r>
            <a:r>
              <a:rPr lang="pt-B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void</a:t>
            </a:r>
            <a:r>
              <a:rPr lang="pt-BR" dirty="0" smtClean="0"/>
              <a:t>);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5703256"/>
      </p:ext>
    </p:extLst>
  </p:cSld>
  <p:clrMapOvr>
    <a:masterClrMapping/>
  </p:clrMapOvr>
  <p:transition spd="slow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Adding includes and calls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400110"/>
          </a:xfrm>
        </p:spPr>
        <p:txBody>
          <a:bodyPr/>
          <a:lstStyle/>
          <a:p>
            <a:r>
              <a:rPr lang="pt-BR" dirty="0"/>
              <a:t>In </a:t>
            </a:r>
            <a:r>
              <a:rPr lang="pt-BR" dirty="0" smtClean="0"/>
              <a:t>main.c add the following code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299FCA-C490-4C43-AA02-A6096FBC69E9}" type="slidenum">
              <a:rPr lang="fr-FR" smtClean="0"/>
              <a:pPr>
                <a:defRPr/>
              </a:pPr>
              <a:t>59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2568207-DF40-45BA-9340-2AA41162000B}" type="datetime1">
              <a:rPr lang="fr-FR" smtClean="0"/>
              <a:t>07/12/2015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3568" y="1803904"/>
            <a:ext cx="669674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 HAL_Init();</a:t>
            </a:r>
          </a:p>
          <a:p>
            <a:r>
              <a:rPr lang="pt-BR" dirty="0">
                <a:solidFill>
                  <a:srgbClr val="00B050"/>
                </a:solidFill>
              </a:rPr>
              <a:t> </a:t>
            </a:r>
            <a:r>
              <a:rPr lang="pt-BR" dirty="0" smtClean="0">
                <a:solidFill>
                  <a:srgbClr val="00B050"/>
                </a:solidFill>
              </a:rPr>
              <a:t>/* </a:t>
            </a:r>
            <a:r>
              <a:rPr lang="pt-BR" dirty="0">
                <a:solidFill>
                  <a:srgbClr val="00B050"/>
                </a:solidFill>
              </a:rPr>
              <a:t>Initialize LCD and LEDs */</a:t>
            </a:r>
          </a:p>
          <a:p>
            <a:r>
              <a:rPr lang="pt-BR" dirty="0"/>
              <a:t>  BSP_Config();</a:t>
            </a:r>
          </a:p>
          <a:p>
            <a:r>
              <a:rPr lang="pt-BR" dirty="0"/>
              <a:t>  </a:t>
            </a:r>
          </a:p>
          <a:p>
            <a:r>
              <a:rPr lang="pt-BR" dirty="0">
                <a:solidFill>
                  <a:srgbClr val="00B050"/>
                </a:solidFill>
              </a:rPr>
              <a:t>  /* Configure the system clock to 180 Mhz */</a:t>
            </a:r>
          </a:p>
          <a:p>
            <a:r>
              <a:rPr lang="pt-BR" dirty="0"/>
              <a:t>  SystemClock_Config</a:t>
            </a:r>
            <a:r>
              <a:rPr lang="pt-BR" dirty="0" smtClean="0"/>
              <a:t>();</a:t>
            </a:r>
          </a:p>
          <a:p>
            <a:endParaRPr lang="pt-BR" dirty="0" smtClean="0"/>
          </a:p>
          <a:p>
            <a:r>
              <a:rPr lang="pt-BR" dirty="0" smtClean="0"/>
              <a:t>  HAL_TIM_Base_Start_IT</a:t>
            </a:r>
            <a:r>
              <a:rPr lang="pt-BR" dirty="0"/>
              <a:t>(&amp;TimHandle</a:t>
            </a:r>
            <a:r>
              <a:rPr lang="pt-BR" dirty="0" smtClean="0"/>
              <a:t>);</a:t>
            </a:r>
          </a:p>
          <a:p>
            <a:endParaRPr lang="pt-BR" dirty="0" smtClean="0"/>
          </a:p>
          <a:p>
            <a:r>
              <a:rPr lang="en-US" dirty="0">
                <a:solidFill>
                  <a:srgbClr val="00B050"/>
                </a:solidFill>
              </a:rPr>
              <a:t> /* </a:t>
            </a:r>
            <a:r>
              <a:rPr lang="en-US" dirty="0" err="1">
                <a:solidFill>
                  <a:srgbClr val="00B050"/>
                </a:solidFill>
              </a:rPr>
              <a:t>Init</a:t>
            </a:r>
            <a:r>
              <a:rPr lang="en-US" dirty="0">
                <a:solidFill>
                  <a:srgbClr val="00B050"/>
                </a:solidFill>
              </a:rPr>
              <a:t> the </a:t>
            </a:r>
            <a:r>
              <a:rPr lang="en-US" dirty="0" err="1">
                <a:solidFill>
                  <a:srgbClr val="00B050"/>
                </a:solidFill>
              </a:rPr>
              <a:t>STemWin</a:t>
            </a:r>
            <a:r>
              <a:rPr lang="en-US" dirty="0">
                <a:solidFill>
                  <a:srgbClr val="00B050"/>
                </a:solidFill>
              </a:rPr>
              <a:t> GUI Library */</a:t>
            </a:r>
          </a:p>
          <a:p>
            <a:r>
              <a:rPr lang="en-US" dirty="0"/>
              <a:t>  </a:t>
            </a:r>
            <a:r>
              <a:rPr lang="en-US" dirty="0" err="1"/>
              <a:t>GUI_Init</a:t>
            </a:r>
            <a:r>
              <a:rPr lang="en-US" dirty="0"/>
              <a:t>();</a:t>
            </a:r>
          </a:p>
          <a:p>
            <a:r>
              <a:rPr lang="en-US" dirty="0"/>
              <a:t>  </a:t>
            </a:r>
            <a:r>
              <a:rPr lang="en-US" dirty="0" err="1"/>
              <a:t>GUI_Initialized</a:t>
            </a:r>
            <a:r>
              <a:rPr lang="en-US" dirty="0"/>
              <a:t> = 1</a:t>
            </a:r>
            <a:r>
              <a:rPr lang="en-US" dirty="0" smtClean="0"/>
              <a:t>;</a:t>
            </a:r>
          </a:p>
          <a:p>
            <a:r>
              <a:rPr lang="pt-BR" dirty="0"/>
              <a:t> </a:t>
            </a:r>
            <a:r>
              <a:rPr lang="pt-BR" dirty="0" smtClean="0"/>
              <a:t> </a:t>
            </a:r>
            <a:r>
              <a:rPr lang="pt-B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while</a:t>
            </a:r>
            <a:r>
              <a:rPr lang="pt-BR" dirty="0" smtClean="0"/>
              <a:t> </a:t>
            </a:r>
            <a:r>
              <a:rPr lang="pt-BR" dirty="0"/>
              <a:t>(1) </a:t>
            </a:r>
          </a:p>
          <a:p>
            <a:r>
              <a:rPr lang="pt-BR" dirty="0"/>
              <a:t>  {</a:t>
            </a:r>
          </a:p>
          <a:p>
            <a:r>
              <a:rPr lang="pt-BR" dirty="0"/>
              <a:t>    GUI_Exec();</a:t>
            </a:r>
          </a:p>
          <a:p>
            <a:r>
              <a:rPr lang="pt-BR" dirty="0"/>
              <a:t>  }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9318842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0" name="Picture 2" descr="C:\Documents and Settings\olivier ferrand\Desktop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22" y="2565279"/>
            <a:ext cx="60960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/>
          <p:cNvSpPr/>
          <p:nvPr/>
        </p:nvSpPr>
        <p:spPr bwMode="auto">
          <a:xfrm>
            <a:off x="6172893" y="3099660"/>
            <a:ext cx="1364446" cy="1705049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Pie 31"/>
          <p:cNvSpPr/>
          <p:nvPr/>
        </p:nvSpPr>
        <p:spPr bwMode="auto">
          <a:xfrm>
            <a:off x="3361508" y="3102418"/>
            <a:ext cx="2506383" cy="2569143"/>
          </a:xfrm>
          <a:prstGeom prst="pie">
            <a:avLst>
              <a:gd name="adj1" fmla="val 1271963"/>
              <a:gd name="adj2" fmla="val 9288734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Pie 32"/>
          <p:cNvSpPr/>
          <p:nvPr/>
        </p:nvSpPr>
        <p:spPr bwMode="auto">
          <a:xfrm rot="5400000">
            <a:off x="3275328" y="3039287"/>
            <a:ext cx="2569143" cy="2506383"/>
          </a:xfrm>
          <a:prstGeom prst="pie">
            <a:avLst>
              <a:gd name="adj1" fmla="val 3903481"/>
              <a:gd name="adj2" fmla="val 1080731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Pie 35"/>
          <p:cNvSpPr/>
          <p:nvPr/>
        </p:nvSpPr>
        <p:spPr bwMode="auto">
          <a:xfrm rot="10800000">
            <a:off x="3399537" y="3007907"/>
            <a:ext cx="2506383" cy="2569143"/>
          </a:xfrm>
          <a:prstGeom prst="pie">
            <a:avLst>
              <a:gd name="adj1" fmla="val 5392725"/>
              <a:gd name="adj2" fmla="val 1209408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7" name="Rounded Rectangle 36"/>
          <p:cNvSpPr/>
          <p:nvPr/>
        </p:nvSpPr>
        <p:spPr bwMode="auto">
          <a:xfrm>
            <a:off x="1653768" y="3339907"/>
            <a:ext cx="1414337" cy="1464802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529649" y="4202323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Bauhaus 93" pitchFamily="82" charset="0"/>
              </a:rPr>
              <a:t>18 °C</a:t>
            </a:r>
            <a:endParaRPr lang="en-US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40" name="Picture 4" descr="C:\Documents and Settings\olivier ferrand\Desktop\lalimentation-maison-maison-icone-8010-1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740" y="3536773"/>
            <a:ext cx="753329" cy="75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Documents and Settings\olivier ferrand\Desktop\Security-Camera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985" y="4653217"/>
            <a:ext cx="741828" cy="74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:\Documents and Settings\olivier ferrand\Desktop\internet-ampoule-electrique-reseau-icone-8566-1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72" y="3564413"/>
            <a:ext cx="662088" cy="6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ounded Rectangle 42"/>
          <p:cNvSpPr/>
          <p:nvPr/>
        </p:nvSpPr>
        <p:spPr bwMode="auto">
          <a:xfrm>
            <a:off x="6175170" y="5179605"/>
            <a:ext cx="535320" cy="565190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ounded Rectangle 43"/>
          <p:cNvSpPr/>
          <p:nvPr/>
        </p:nvSpPr>
        <p:spPr bwMode="auto">
          <a:xfrm>
            <a:off x="6980479" y="5179605"/>
            <a:ext cx="535320" cy="565190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124290" y="251620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smtClean="0">
                <a:solidFill>
                  <a:schemeClr val="bg1"/>
                </a:solidFill>
                <a:latin typeface="Bauhaus 93" pitchFamily="82" charset="0"/>
              </a:rPr>
              <a:t>14</a:t>
            </a:r>
            <a:endParaRPr lang="en-US" sz="18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46" name="Picture 2" descr="C:\Documents and Settings\olivier ferrand\Desktop\wireless_wireless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809" y="2637069"/>
            <a:ext cx="314357" cy="29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C:\Documents and Settings\olivier ferrand\Desktop\engine-24274_64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753" y="5269781"/>
            <a:ext cx="354772" cy="38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5" descr="C:\Documents and Settings\olivier ferrand\Desktop\info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427" y="5244797"/>
            <a:ext cx="434805" cy="43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 descr="C:\Users\olivier ferrand\Desktop\DemoHMI\Element\icon_stm32f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436" y="348164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479085" y="2488065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auhaus 93" pitchFamily="82" charset="0"/>
              </a:rPr>
              <a:t>:</a:t>
            </a:r>
            <a:endParaRPr lang="en-US" sz="18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632509" y="251620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Bauhaus 93" pitchFamily="82" charset="0"/>
              </a:rPr>
              <a:t>21</a:t>
            </a:r>
            <a:endParaRPr lang="en-US" sz="18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1684549" y="5125829"/>
            <a:ext cx="1352773" cy="561920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770078" y="523775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Arial Black" pitchFamily="34" charset="0"/>
              </a:rPr>
              <a:t>ALARM</a:t>
            </a:r>
            <a:endParaRPr lang="en-US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4318065" y="5179605"/>
            <a:ext cx="75723" cy="65192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ontent Placeholder 2"/>
          <p:cNvSpPr>
            <a:spLocks noGrp="1"/>
          </p:cNvSpPr>
          <p:nvPr>
            <p:ph idx="1"/>
          </p:nvPr>
        </p:nvSpPr>
        <p:spPr>
          <a:xfrm>
            <a:off x="461210" y="1412776"/>
            <a:ext cx="8136904" cy="584775"/>
          </a:xfrm>
        </p:spPr>
        <p:txBody>
          <a:bodyPr/>
          <a:lstStyle/>
          <a:p>
            <a:pPr lvl="1"/>
            <a:r>
              <a:rPr lang="fr-FR" dirty="0" smtClean="0"/>
              <a:t>Final image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composed</a:t>
            </a:r>
            <a:r>
              <a:rPr lang="fr-FR" dirty="0" smtClean="0"/>
              <a:t> of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layers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are </a:t>
            </a:r>
            <a:r>
              <a:rPr lang="fr-FR" dirty="0" err="1" smtClean="0"/>
              <a:t>built</a:t>
            </a:r>
            <a:r>
              <a:rPr lang="fr-FR" dirty="0" smtClean="0"/>
              <a:t> one by one and </a:t>
            </a:r>
            <a:r>
              <a:rPr lang="fr-FR" dirty="0" err="1" smtClean="0"/>
              <a:t>stored</a:t>
            </a:r>
            <a:r>
              <a:rPr lang="fr-FR" dirty="0" smtClean="0"/>
              <a:t> in memory </a:t>
            </a: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being</a:t>
            </a:r>
            <a:r>
              <a:rPr lang="fr-FR" dirty="0" smtClean="0"/>
              <a:t> </a:t>
            </a:r>
            <a:r>
              <a:rPr lang="fr-FR" dirty="0" err="1" smtClean="0"/>
              <a:t>displayed</a:t>
            </a:r>
            <a:r>
              <a:rPr lang="fr-FR" dirty="0" smtClean="0"/>
              <a:t> on the panel</a:t>
            </a:r>
            <a:endParaRPr lang="fr-FR" dirty="0"/>
          </a:p>
        </p:txBody>
      </p: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279502" y="116632"/>
            <a:ext cx="8075240" cy="1143000"/>
          </a:xfrm>
        </p:spPr>
        <p:txBody>
          <a:bodyPr/>
          <a:lstStyle/>
          <a:p>
            <a:r>
              <a:rPr lang="fr-FR" dirty="0" smtClean="0"/>
              <a:t>Image building </a:t>
            </a:r>
            <a:r>
              <a:rPr lang="fr-FR" dirty="0" err="1" smtClean="0"/>
              <a:t>overview</a:t>
            </a:r>
            <a:endParaRPr lang="en-US" dirty="0"/>
          </a:p>
        </p:txBody>
      </p:sp>
      <p:pic>
        <p:nvPicPr>
          <p:cNvPr id="63" name="Picture 4" descr="https://encrypted-tbn3.gstatic.com/images?q=tbn:ANd9GcROOFXVoej7WE8KTr5O4Mgk3uueNGnyl-bSNjM2bhROxg-WO5QlD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471" y="3419619"/>
            <a:ext cx="724117" cy="72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https://encrypted-tbn1.gstatic.com/images?q=tbn:ANd9GcSe0SIeOjlWN5EHN1rcazNIzuKmbF7Vp-Na_0j965fKs9bueMq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162" y="3683138"/>
            <a:ext cx="858229" cy="460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216314" y="2347272"/>
            <a:ext cx="3750742" cy="3672407"/>
            <a:chOff x="-10851201" y="2859541"/>
            <a:chExt cx="7517031" cy="4007807"/>
          </a:xfrm>
          <a:scene3d>
            <a:camera prst="isometricLeftDown"/>
            <a:lightRig rig="threePt" dir="t"/>
          </a:scene3d>
        </p:grpSpPr>
        <p:sp>
          <p:nvSpPr>
            <p:cNvPr id="7" name="Flowchart: Process 6"/>
            <p:cNvSpPr/>
            <p:nvPr/>
          </p:nvSpPr>
          <p:spPr>
            <a:xfrm>
              <a:off x="-10851201" y="2859541"/>
              <a:ext cx="7517031" cy="4007807"/>
            </a:xfrm>
            <a:prstGeom prst="flowChartProcess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  <a:alpha val="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5400000" scaled="1"/>
              <a:tileRect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pic>
          <p:nvPicPr>
            <p:cNvPr id="29" name="Picture 2" descr="C:\Documents and Settings\olivier ferrand\Desktop\backgroun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40685" y="3184458"/>
              <a:ext cx="6096000" cy="345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3786597" y="2391450"/>
            <a:ext cx="3750742" cy="3672407"/>
            <a:chOff x="-8508750" y="-4018045"/>
            <a:chExt cx="7517031" cy="4007807"/>
          </a:xfrm>
          <a:effectLst>
            <a:glow rad="127000">
              <a:schemeClr val="accent1">
                <a:alpha val="0"/>
              </a:schemeClr>
            </a:glow>
          </a:effectLst>
          <a:scene3d>
            <a:camera prst="isometricLeftDown"/>
            <a:lightRig rig="threePt" dir="t"/>
          </a:scene3d>
        </p:grpSpPr>
        <p:sp>
          <p:nvSpPr>
            <p:cNvPr id="74" name="Flowchart: Process 73"/>
            <p:cNvSpPr/>
            <p:nvPr/>
          </p:nvSpPr>
          <p:spPr>
            <a:xfrm>
              <a:off x="-8508750" y="-4018045"/>
              <a:ext cx="7517031" cy="4007807"/>
            </a:xfrm>
            <a:prstGeom prst="flowChartProcess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  <a:alpha val="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5400000" scaled="1"/>
              <a:tileRect/>
            </a:gradFill>
            <a:effec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78" name="Rounded Rectangle 77"/>
            <p:cNvSpPr/>
            <p:nvPr/>
          </p:nvSpPr>
          <p:spPr bwMode="auto">
            <a:xfrm>
              <a:off x="-3233412" y="-3098185"/>
              <a:ext cx="1364446" cy="1705049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Pie 78"/>
            <p:cNvSpPr/>
            <p:nvPr/>
          </p:nvSpPr>
          <p:spPr bwMode="auto">
            <a:xfrm>
              <a:off x="-6044797" y="-3095427"/>
              <a:ext cx="2506383" cy="2569143"/>
            </a:xfrm>
            <a:prstGeom prst="pie">
              <a:avLst>
                <a:gd name="adj1" fmla="val 1271963"/>
                <a:gd name="adj2" fmla="val 9288734"/>
              </a:avLst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Pie 79"/>
            <p:cNvSpPr/>
            <p:nvPr/>
          </p:nvSpPr>
          <p:spPr bwMode="auto">
            <a:xfrm rot="5400000">
              <a:off x="-6130977" y="-3158558"/>
              <a:ext cx="2569143" cy="2506383"/>
            </a:xfrm>
            <a:prstGeom prst="pie">
              <a:avLst>
                <a:gd name="adj1" fmla="val 3903481"/>
                <a:gd name="adj2" fmla="val 10807316"/>
              </a:avLst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Pie 80"/>
            <p:cNvSpPr/>
            <p:nvPr/>
          </p:nvSpPr>
          <p:spPr bwMode="auto">
            <a:xfrm rot="10800000">
              <a:off x="-6006768" y="-3189938"/>
              <a:ext cx="2506383" cy="2569143"/>
            </a:xfrm>
            <a:prstGeom prst="pie">
              <a:avLst>
                <a:gd name="adj1" fmla="val 5392725"/>
                <a:gd name="adj2" fmla="val 12094086"/>
              </a:avLst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Rounded Rectangle 81"/>
            <p:cNvSpPr/>
            <p:nvPr/>
          </p:nvSpPr>
          <p:spPr bwMode="auto">
            <a:xfrm>
              <a:off x="-7752537" y="-2857938"/>
              <a:ext cx="1414337" cy="1464802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-3231135" y="-1018240"/>
              <a:ext cx="535320" cy="565190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bg1"/>
              </a:glow>
            </a:effectLst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ounded Rectangle 83"/>
            <p:cNvSpPr/>
            <p:nvPr/>
          </p:nvSpPr>
          <p:spPr bwMode="auto">
            <a:xfrm>
              <a:off x="-2425826" y="-1018240"/>
              <a:ext cx="535320" cy="565190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bg1"/>
              </a:glow>
            </a:effectLst>
            <a:sp3d prstMaterial="powder"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ounded Rectangle 84"/>
            <p:cNvSpPr/>
            <p:nvPr/>
          </p:nvSpPr>
          <p:spPr bwMode="auto">
            <a:xfrm>
              <a:off x="-7721756" y="-1072016"/>
              <a:ext cx="1352773" cy="561920"/>
            </a:xfrm>
            <a:prstGeom prst="roundRect">
              <a:avLst/>
            </a:prstGeom>
            <a:gradFill flip="none" rotWithShape="1">
              <a:gsLst>
                <a:gs pos="97000">
                  <a:schemeClr val="accent1">
                    <a:lumMod val="50000"/>
                  </a:schemeClr>
                </a:gs>
                <a:gs pos="0">
                  <a:schemeClr val="tx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p3d prstMaterial="powder">
              <a:bevelT/>
              <a:bevelB/>
              <a:extrusionClr>
                <a:schemeClr val="tx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909558" y="2347272"/>
            <a:ext cx="3750742" cy="3672407"/>
            <a:chOff x="3229737" y="8325544"/>
            <a:chExt cx="3750742" cy="3672407"/>
          </a:xfrm>
        </p:grpSpPr>
        <p:grpSp>
          <p:nvGrpSpPr>
            <p:cNvPr id="9" name="Group 8"/>
            <p:cNvGrpSpPr/>
            <p:nvPr/>
          </p:nvGrpSpPr>
          <p:grpSpPr>
            <a:xfrm>
              <a:off x="3229737" y="8325544"/>
              <a:ext cx="3750742" cy="3672407"/>
              <a:chOff x="11864867" y="3396145"/>
              <a:chExt cx="7517031" cy="4007807"/>
            </a:xfrm>
            <a:scene3d>
              <a:camera prst="isometricLeftDown"/>
              <a:lightRig rig="threePt" dir="t"/>
            </a:scene3d>
          </p:grpSpPr>
          <p:sp>
            <p:nvSpPr>
              <p:cNvPr id="76" name="Flowchart: Process 75"/>
              <p:cNvSpPr/>
              <p:nvPr/>
            </p:nvSpPr>
            <p:spPr>
              <a:xfrm>
                <a:off x="11864867" y="3396145"/>
                <a:ext cx="7517031" cy="4007807"/>
              </a:xfrm>
              <a:prstGeom prst="flowChartProcess">
                <a:avLst/>
              </a:prstGeom>
              <a:gradFill flip="none" rotWithShape="1">
                <a:gsLst>
                  <a:gs pos="0">
                    <a:schemeClr val="accent3">
                      <a:shade val="51000"/>
                      <a:satMod val="130000"/>
                      <a:alpha val="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pic>
            <p:nvPicPr>
              <p:cNvPr id="59" name="Picture 4" descr="C:\Documents and Settings\olivier ferrand\Desktop\lalimentation-maison-maison-icone-8010-128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58224" y="4708353"/>
                <a:ext cx="753329" cy="7533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5" descr="C:\Documents and Settings\olivier ferrand\Desktop\Security-Camera-icon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52469" y="5824797"/>
                <a:ext cx="741828" cy="7418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6" descr="C:\Documents and Settings\olivier ferrand\Desktop\internet-ampoule-electrique-reseau-icone-8566-128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11356" y="4735993"/>
                <a:ext cx="662088" cy="662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2" descr="C:\Documents and Settings\olivier ferrand\Desktop\wireless_wirelessicon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86465" y="3725803"/>
                <a:ext cx="314357" cy="2932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4" descr="C:\Documents and Settings\olivier ferrand\Desktop\engine-24274_640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34237" y="6441361"/>
                <a:ext cx="354772" cy="3848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5" descr="C:\Documents and Settings\olivier ferrand\Desktop\info1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8911" y="6416377"/>
                <a:ext cx="434805" cy="434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67" descr="C:\Users\olivier ferrand\Desktop\DemoHMI\Element\icon_stm32f4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52920" y="4653222"/>
                <a:ext cx="1143000" cy="1143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0" name="Oval 89"/>
              <p:cNvSpPr/>
              <p:nvPr/>
            </p:nvSpPr>
            <p:spPr>
              <a:xfrm>
                <a:off x="15412292" y="6376169"/>
                <a:ext cx="75723" cy="65192"/>
              </a:xfrm>
              <a:prstGeom prst="ellipse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5799048" y="10035231"/>
              <a:ext cx="444312" cy="515719"/>
              <a:chOff x="7481898" y="8673920"/>
              <a:chExt cx="873426" cy="724117"/>
            </a:xfrm>
            <a:scene3d>
              <a:camera prst="isometricLeftDown"/>
              <a:lightRig rig="threePt" dir="t"/>
            </a:scene3d>
          </p:grpSpPr>
          <p:pic>
            <p:nvPicPr>
              <p:cNvPr id="87" name="Picture 4" descr="https://encrypted-tbn3.gstatic.com/images?q=tbn:ANd9GcROOFXVoej7WE8KTr5O4Mgk3uueNGnyl-bSNjM2bhROxg-WO5QlDA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0000" b="90000" l="10000" r="90000"/>
                        </a14:imgEffect>
                        <a14:imgEffect>
                          <a14:colorTemperature colorTemp="7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1207" y="8673920"/>
                <a:ext cx="724117" cy="724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2" descr="https://encrypted-tbn1.gstatic.com/images?q=tbn:ANd9GcSe0SIeOjlWN5EHN1rcazNIzuKmbF7Vp-Na_0j965fKs9bueMqy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1898" y="8937439"/>
                <a:ext cx="858229" cy="4605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228340" y="2345469"/>
            <a:ext cx="3750742" cy="3672407"/>
            <a:chOff x="8316416" y="8397552"/>
            <a:chExt cx="7517031" cy="4007807"/>
          </a:xfrm>
          <a:scene3d>
            <a:camera prst="isometricLeftDown"/>
            <a:lightRig rig="threePt" dir="t"/>
          </a:scene3d>
        </p:grpSpPr>
        <p:sp>
          <p:nvSpPr>
            <p:cNvPr id="77" name="Flowchart: Process 76"/>
            <p:cNvSpPr/>
            <p:nvPr/>
          </p:nvSpPr>
          <p:spPr>
            <a:xfrm>
              <a:off x="8316416" y="8397552"/>
              <a:ext cx="7517031" cy="4007807"/>
            </a:xfrm>
            <a:prstGeom prst="flowChartProcess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  <a:alpha val="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5400000" scaled="1"/>
              <a:tileRect/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328646" y="10534777"/>
              <a:ext cx="6591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  <a:latin typeface="Bauhaus 93" pitchFamily="82" charset="0"/>
                </a:rPr>
                <a:t>-5C</a:t>
              </a:r>
              <a:endParaRPr lang="en-US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838019" y="870793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800" dirty="0" smtClean="0">
                  <a:solidFill>
                    <a:schemeClr val="bg1"/>
                  </a:solidFill>
                  <a:latin typeface="Bauhaus 93" pitchFamily="82" charset="0"/>
                </a:rPr>
                <a:t>14</a:t>
              </a:r>
              <a:endParaRPr lang="en-US" sz="1800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483807" y="11429492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  <a:latin typeface="Arial Black" pitchFamily="34" charset="0"/>
                </a:rPr>
                <a:t>ALARM</a:t>
              </a:r>
              <a:endParaRPr lang="en-US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192814" y="8679799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Bauhaus 93" pitchFamily="82" charset="0"/>
                </a:rPr>
                <a:t>:</a:t>
              </a:r>
              <a:endParaRPr lang="en-US" sz="1800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2346238" y="870793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  <a:latin typeface="Bauhaus 93" pitchFamily="82" charset="0"/>
                </a:rPr>
                <a:t>21</a:t>
              </a:r>
              <a:endParaRPr lang="en-US" sz="1800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06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3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3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4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4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5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5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6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6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7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7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8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8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9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9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0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0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1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1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2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6" grpId="0" animBg="1"/>
      <p:bldP spid="37" grpId="0" animBg="1"/>
      <p:bldP spid="39" grpId="0"/>
      <p:bldP spid="43" grpId="0" animBg="1"/>
      <p:bldP spid="44" grpId="0" animBg="1"/>
      <p:bldP spid="45" grpId="0"/>
      <p:bldP spid="52" grpId="0"/>
      <p:bldP spid="53" grpId="0"/>
      <p:bldP spid="50" grpId="0" animBg="1"/>
      <p:bldP spid="51" grpId="0"/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Configure the heap size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299FCA-C490-4C43-AA02-A6096FBC69E9}" type="slidenum">
              <a:rPr lang="fr-FR" smtClean="0"/>
              <a:pPr>
                <a:defRPr/>
              </a:pPr>
              <a:t>60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2568207-DF40-45BA-9340-2AA41162000B}" type="datetime1">
              <a:rPr lang="fr-FR" smtClean="0"/>
              <a:t>07/12/2015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732" y="1277496"/>
            <a:ext cx="6275412" cy="504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91751"/>
      </p:ext>
    </p:extLst>
  </p:cSld>
  <p:clrMapOvr>
    <a:masterClrMapping/>
  </p:clrMapOvr>
  <p:transition spd="slow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STemWin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8601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US" dirty="0" smtClean="0"/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467544" y="2132915"/>
            <a:ext cx="8229600" cy="3477875"/>
          </a:xfrm>
        </p:spPr>
        <p:txBody>
          <a:bodyPr/>
          <a:lstStyle/>
          <a:p>
            <a:r>
              <a:rPr lang="de-DE" dirty="0" smtClean="0"/>
              <a:t>Objectives of the STemWin solution</a:t>
            </a:r>
          </a:p>
          <a:p>
            <a:r>
              <a:rPr lang="de-DE" dirty="0" smtClean="0"/>
              <a:t>Basic 2D library</a:t>
            </a:r>
          </a:p>
          <a:p>
            <a:r>
              <a:rPr lang="de-DE" dirty="0" smtClean="0"/>
              <a:t>PC SW Tools</a:t>
            </a:r>
          </a:p>
          <a:p>
            <a:r>
              <a:rPr lang="de-DE" dirty="0" smtClean="0"/>
              <a:t>Window manager</a:t>
            </a:r>
          </a:p>
          <a:p>
            <a:r>
              <a:rPr lang="de-DE" dirty="0" smtClean="0"/>
              <a:t>Configuration</a:t>
            </a:r>
          </a:p>
          <a:p>
            <a:r>
              <a:rPr lang="de-DE" dirty="0" smtClean="0"/>
              <a:t>Other selected feautres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62</a:t>
            </a:fld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30DDD74-2643-4340-9C40-B8A73A294DAC}" type="datetime1">
              <a:rPr lang="fr-FR" smtClean="0"/>
              <a:pPr/>
              <a:t>07/12/2015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STM32F42xx Technical Training              </a:t>
            </a:r>
            <a:endParaRPr lang="en-US" dirty="0"/>
          </a:p>
        </p:txBody>
      </p: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6300192" y="2495768"/>
            <a:ext cx="1809750" cy="3116262"/>
            <a:chOff x="323557" y="514350"/>
            <a:chExt cx="1810043" cy="311690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57" y="514350"/>
              <a:ext cx="1276643" cy="1118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" name="Group 130"/>
            <p:cNvGrpSpPr>
              <a:grpSpLocks/>
            </p:cNvGrpSpPr>
            <p:nvPr/>
          </p:nvGrpSpPr>
          <p:grpSpPr bwMode="auto">
            <a:xfrm>
              <a:off x="845207" y="1331316"/>
              <a:ext cx="1288393" cy="2299938"/>
              <a:chOff x="971600" y="2429301"/>
              <a:chExt cx="2082771" cy="3717998"/>
            </a:xfrm>
          </p:grpSpPr>
          <p:pic>
            <p:nvPicPr>
              <p:cNvPr id="26" name="Picture 25" descr="stm32_module.jp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600" y="3429000"/>
                <a:ext cx="2082771" cy="27182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Freeform 26"/>
              <p:cNvSpPr/>
              <p:nvPr/>
            </p:nvSpPr>
            <p:spPr>
              <a:xfrm>
                <a:off x="2073887" y="2430536"/>
                <a:ext cx="513343" cy="1149938"/>
              </a:xfrm>
              <a:custGeom>
                <a:avLst/>
                <a:gdLst>
                  <a:gd name="connsiteX0" fmla="*/ 0 w 511791"/>
                  <a:gd name="connsiteY0" fmla="*/ 0 h 1150961"/>
                  <a:gd name="connsiteX1" fmla="*/ 491319 w 511791"/>
                  <a:gd name="connsiteY1" fmla="*/ 218365 h 1150961"/>
                  <a:gd name="connsiteX2" fmla="*/ 122830 w 511791"/>
                  <a:gd name="connsiteY2" fmla="*/ 764275 h 1150961"/>
                  <a:gd name="connsiteX3" fmla="*/ 368489 w 511791"/>
                  <a:gd name="connsiteY3" fmla="*/ 1091821 h 1150961"/>
                  <a:gd name="connsiteX4" fmla="*/ 368489 w 511791"/>
                  <a:gd name="connsiteY4" fmla="*/ 1119117 h 1150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1791" h="1150961">
                    <a:moveTo>
                      <a:pt x="0" y="0"/>
                    </a:moveTo>
                    <a:cubicBezTo>
                      <a:pt x="235423" y="45493"/>
                      <a:pt x="470847" y="90986"/>
                      <a:pt x="491319" y="218365"/>
                    </a:cubicBezTo>
                    <a:cubicBezTo>
                      <a:pt x="511791" y="345744"/>
                      <a:pt x="143302" y="618699"/>
                      <a:pt x="122830" y="764275"/>
                    </a:cubicBezTo>
                    <a:cubicBezTo>
                      <a:pt x="102358" y="909851"/>
                      <a:pt x="327546" y="1032681"/>
                      <a:pt x="368489" y="1091821"/>
                    </a:cubicBezTo>
                    <a:cubicBezTo>
                      <a:pt x="409432" y="1150961"/>
                      <a:pt x="388960" y="1135039"/>
                      <a:pt x="368489" y="1119117"/>
                    </a:cubicBezTo>
                  </a:path>
                </a:pathLst>
              </a:cu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4962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OBJECTIVES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4116512"/>
          </a:xfrm>
        </p:spPr>
        <p:txBody>
          <a:bodyPr/>
          <a:lstStyle/>
          <a:p>
            <a:r>
              <a:rPr lang="en-US" sz="2800" dirty="0" smtClean="0"/>
              <a:t>Provide a high level graphical library which:</a:t>
            </a:r>
          </a:p>
          <a:p>
            <a:pPr lvl="1"/>
            <a:r>
              <a:rPr lang="en-US" sz="2000" dirty="0" smtClean="0"/>
              <a:t>Is easy to use</a:t>
            </a:r>
          </a:p>
          <a:p>
            <a:pPr lvl="1"/>
            <a:r>
              <a:rPr lang="en-US" sz="2000" dirty="0" smtClean="0"/>
              <a:t>Is flexible to customize</a:t>
            </a:r>
          </a:p>
          <a:p>
            <a:pPr lvl="1"/>
            <a:r>
              <a:rPr lang="en-US" sz="2000" dirty="0" smtClean="0"/>
              <a:t>Provides graphical objects from simple 2D elements to complex window driven objects</a:t>
            </a:r>
          </a:p>
          <a:p>
            <a:pPr lvl="1"/>
            <a:r>
              <a:rPr lang="en-US" sz="2000" dirty="0" smtClean="0"/>
              <a:t>Uses the ST LTDC and Chrome-ART HW features without their detailed knowledge</a:t>
            </a:r>
          </a:p>
          <a:p>
            <a:pPr lvl="1"/>
            <a:r>
              <a:rPr lang="en-US" sz="2000" dirty="0" smtClean="0"/>
              <a:t>Is the industry standard in embedded field</a:t>
            </a:r>
          </a:p>
          <a:p>
            <a:pPr lvl="1"/>
            <a:r>
              <a:rPr lang="en-US" sz="2000" dirty="0" smtClean="0"/>
              <a:t>Suits to project of every size → </a:t>
            </a:r>
            <a:r>
              <a:rPr lang="en-US" sz="2000" dirty="0" smtClean="0">
                <a:solidFill>
                  <a:schemeClr val="accent2"/>
                </a:solidFill>
              </a:rPr>
              <a:t>STemWin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accent2"/>
                </a:solidFill>
              </a:rPr>
              <a:t>is free of charge</a:t>
            </a:r>
            <a:r>
              <a:rPr lang="en-US" sz="2000" dirty="0" smtClean="0"/>
              <a:t>!</a:t>
            </a:r>
          </a:p>
          <a:p>
            <a:pPr lvl="2"/>
            <a:r>
              <a:rPr lang="en-US" sz="1800" dirty="0" smtClean="0"/>
              <a:t>As the precompiled object library</a:t>
            </a:r>
          </a:p>
          <a:p>
            <a:pPr lvl="2"/>
            <a:r>
              <a:rPr lang="en-US" sz="1800" dirty="0" smtClean="0"/>
              <a:t>Source codes available for the LTDC low </a:t>
            </a:r>
            <a:r>
              <a:rPr lang="en-US" sz="1800" smtClean="0"/>
              <a:t>level driver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63</a:t>
            </a:fld>
            <a:endParaRPr lang="fr-FR" dirty="0"/>
          </a:p>
        </p:txBody>
      </p:sp>
      <p:sp>
        <p:nvSpPr>
          <p:cNvPr id="12292" name="Slide Number Placeholder 3"/>
          <p:cNvSpPr txBox="1">
            <a:spLocks noGrp="1"/>
          </p:cNvSpPr>
          <p:nvPr/>
        </p:nvSpPr>
        <p:spPr bwMode="auto">
          <a:xfrm>
            <a:off x="8693150" y="6381750"/>
            <a:ext cx="457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5F19BD4-765C-4B49-A7B8-ED423EAA228A}" type="slidenum">
              <a:rPr lang="en-US" sz="1000">
                <a:solidFill>
                  <a:srgbClr val="000000"/>
                </a:solidFill>
                <a:latin typeface="Arial" pitchFamily="34" charset="0"/>
              </a:rPr>
              <a:pPr algn="r" eaLnBrk="0" hangingPunct="0"/>
              <a:t>63</a:t>
            </a:fld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1562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US" dirty="0" smtClean="0"/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3477875"/>
          </a:xfrm>
        </p:spPr>
        <p:txBody>
          <a:bodyPr/>
          <a:lstStyle/>
          <a:p>
            <a:r>
              <a:rPr lang="de-DE" dirty="0" smtClean="0"/>
              <a:t>Objectives of the STemWin solution</a:t>
            </a:r>
          </a:p>
          <a:p>
            <a:r>
              <a:rPr lang="de-DE" dirty="0" smtClean="0">
                <a:solidFill>
                  <a:schemeClr val="accent2"/>
                </a:solidFill>
              </a:rPr>
              <a:t>Basic 2D library</a:t>
            </a:r>
          </a:p>
          <a:p>
            <a:r>
              <a:rPr lang="de-DE" dirty="0" smtClean="0"/>
              <a:t>PC SW Tools</a:t>
            </a:r>
          </a:p>
          <a:p>
            <a:r>
              <a:rPr lang="de-DE" dirty="0" smtClean="0"/>
              <a:t>Window manager</a:t>
            </a:r>
          </a:p>
          <a:p>
            <a:r>
              <a:rPr lang="de-DE" dirty="0" smtClean="0"/>
              <a:t>Configuration</a:t>
            </a:r>
          </a:p>
          <a:p>
            <a:r>
              <a:rPr lang="de-DE" dirty="0" smtClean="0"/>
              <a:t>Other selected feautres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30DDD74-2643-4340-9C40-B8A73A294DAC}" type="datetime1">
              <a:rPr lang="fr-FR" smtClean="0"/>
              <a:pPr/>
              <a:t>07/12/2015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STM32F42xx Technical Training              </a:t>
            </a:r>
            <a:endParaRPr lang="en-US" dirty="0"/>
          </a:p>
        </p:txBody>
      </p: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6300192" y="2495768"/>
            <a:ext cx="1809750" cy="3116262"/>
            <a:chOff x="323557" y="514350"/>
            <a:chExt cx="1810043" cy="311690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57" y="514350"/>
              <a:ext cx="1276643" cy="1118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" name="Group 130"/>
            <p:cNvGrpSpPr>
              <a:grpSpLocks/>
            </p:cNvGrpSpPr>
            <p:nvPr/>
          </p:nvGrpSpPr>
          <p:grpSpPr bwMode="auto">
            <a:xfrm>
              <a:off x="845207" y="1331316"/>
              <a:ext cx="1288393" cy="2299938"/>
              <a:chOff x="971600" y="2429301"/>
              <a:chExt cx="2082771" cy="3717998"/>
            </a:xfrm>
          </p:grpSpPr>
          <p:pic>
            <p:nvPicPr>
              <p:cNvPr id="26" name="Picture 25" descr="stm32_module.jp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600" y="3429000"/>
                <a:ext cx="2082771" cy="27182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Freeform 26"/>
              <p:cNvSpPr/>
              <p:nvPr/>
            </p:nvSpPr>
            <p:spPr>
              <a:xfrm>
                <a:off x="2073887" y="2430536"/>
                <a:ext cx="513343" cy="1149938"/>
              </a:xfrm>
              <a:custGeom>
                <a:avLst/>
                <a:gdLst>
                  <a:gd name="connsiteX0" fmla="*/ 0 w 511791"/>
                  <a:gd name="connsiteY0" fmla="*/ 0 h 1150961"/>
                  <a:gd name="connsiteX1" fmla="*/ 491319 w 511791"/>
                  <a:gd name="connsiteY1" fmla="*/ 218365 h 1150961"/>
                  <a:gd name="connsiteX2" fmla="*/ 122830 w 511791"/>
                  <a:gd name="connsiteY2" fmla="*/ 764275 h 1150961"/>
                  <a:gd name="connsiteX3" fmla="*/ 368489 w 511791"/>
                  <a:gd name="connsiteY3" fmla="*/ 1091821 h 1150961"/>
                  <a:gd name="connsiteX4" fmla="*/ 368489 w 511791"/>
                  <a:gd name="connsiteY4" fmla="*/ 1119117 h 1150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1791" h="1150961">
                    <a:moveTo>
                      <a:pt x="0" y="0"/>
                    </a:moveTo>
                    <a:cubicBezTo>
                      <a:pt x="235423" y="45493"/>
                      <a:pt x="470847" y="90986"/>
                      <a:pt x="491319" y="218365"/>
                    </a:cubicBezTo>
                    <a:cubicBezTo>
                      <a:pt x="511791" y="345744"/>
                      <a:pt x="143302" y="618699"/>
                      <a:pt x="122830" y="764275"/>
                    </a:cubicBezTo>
                    <a:cubicBezTo>
                      <a:pt x="102358" y="909851"/>
                      <a:pt x="327546" y="1032681"/>
                      <a:pt x="368489" y="1091821"/>
                    </a:cubicBezTo>
                    <a:cubicBezTo>
                      <a:pt x="409432" y="1150961"/>
                      <a:pt x="388960" y="1135039"/>
                      <a:pt x="368489" y="1119117"/>
                    </a:cubicBezTo>
                  </a:path>
                </a:pathLst>
              </a:cu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805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2D </a:t>
            </a:r>
            <a:r>
              <a:rPr lang="de-DE" dirty="0" smtClean="0"/>
              <a:t>library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4124206"/>
          </a:xfrm>
        </p:spPr>
        <p:txBody>
          <a:bodyPr/>
          <a:lstStyle/>
          <a:p>
            <a:r>
              <a:rPr lang="en-US" dirty="0" smtClean="0"/>
              <a:t>With STemWin you can easily draw basic vector objects as</a:t>
            </a:r>
          </a:p>
          <a:p>
            <a:pPr lvl="1"/>
            <a:r>
              <a:rPr lang="en-US" dirty="0" smtClean="0"/>
              <a:t>Lines, rectangles, arcs, polygons, graphs, bitmaps, JPEGs, PNGs and more</a:t>
            </a:r>
          </a:p>
          <a:p>
            <a:r>
              <a:rPr lang="en-US" dirty="0" smtClean="0"/>
              <a:t>Objects are drawn by a foreground color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GUI_SetColor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(GUI_RED);</a:t>
            </a:r>
          </a:p>
          <a:p>
            <a:r>
              <a:rPr lang="en-US" dirty="0" smtClean="0"/>
              <a:t>STemWin </a:t>
            </a:r>
            <a:r>
              <a:rPr lang="en-US" dirty="0"/>
              <a:t>supports Alpha blending – objects can </a:t>
            </a:r>
            <a:r>
              <a:rPr lang="en-US" dirty="0" smtClean="0"/>
              <a:t>overlay each other.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Text and values can be easily written on the screen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12292" name="Slide Number Placeholder 3"/>
          <p:cNvSpPr txBox="1">
            <a:spLocks noGrp="1"/>
          </p:cNvSpPr>
          <p:nvPr/>
        </p:nvSpPr>
        <p:spPr bwMode="auto">
          <a:xfrm>
            <a:off x="8693150" y="6381750"/>
            <a:ext cx="457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5F19BD4-765C-4B49-A7B8-ED423EAA228A}" type="slidenum">
              <a:rPr lang="en-US" sz="1000">
                <a:solidFill>
                  <a:srgbClr val="000000"/>
                </a:solidFill>
                <a:latin typeface="Arial" pitchFamily="34" charset="0"/>
              </a:rPr>
              <a:pPr algn="r" eaLnBrk="0" hangingPunct="0"/>
              <a:t>65</a:t>
            </a:fld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3254417"/>
            <a:ext cx="1905000" cy="9525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86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2D </a:t>
            </a:r>
            <a:r>
              <a:rPr lang="de-DE" dirty="0" smtClean="0"/>
              <a:t>library - examples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12292" name="Slide Number Placeholder 3"/>
          <p:cNvSpPr txBox="1">
            <a:spLocks noGrp="1"/>
          </p:cNvSpPr>
          <p:nvPr/>
        </p:nvSpPr>
        <p:spPr bwMode="auto">
          <a:xfrm>
            <a:off x="8693150" y="6381750"/>
            <a:ext cx="457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5F19BD4-765C-4B49-A7B8-ED423EAA228A}" type="slidenum">
              <a:rPr lang="en-US" sz="1000">
                <a:solidFill>
                  <a:srgbClr val="000000"/>
                </a:solidFill>
                <a:latin typeface="Arial" pitchFamily="34" charset="0"/>
              </a:rPr>
              <a:pPr algn="r" eaLnBrk="0" hangingPunct="0"/>
              <a:t>66</a:t>
            </a:fld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3648" y="1628799"/>
            <a:ext cx="669674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GUI_SetColor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(GUI_RED);</a:t>
            </a:r>
          </a:p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GUI_SetDrawMode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(GUI_DRAWMODE_NORMAL);</a:t>
            </a:r>
          </a:p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GUI_FillCircle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(120, 120, 80);</a:t>
            </a:r>
          </a:p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GUI_SetDrawMode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(GUI_DRAWMODE_XOR);</a:t>
            </a:r>
          </a:p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GUI_FillCircle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(140, 140, 80);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3501008"/>
            <a:ext cx="3048000" cy="2286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9183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2D </a:t>
            </a:r>
            <a:r>
              <a:rPr lang="de-DE" dirty="0" smtClean="0"/>
              <a:t>library - examples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12292" name="Slide Number Placeholder 3"/>
          <p:cNvSpPr txBox="1">
            <a:spLocks noGrp="1"/>
          </p:cNvSpPr>
          <p:nvPr/>
        </p:nvSpPr>
        <p:spPr bwMode="auto">
          <a:xfrm>
            <a:off x="8693150" y="6381750"/>
            <a:ext cx="457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5F19BD4-765C-4B49-A7B8-ED423EAA228A}" type="slidenum">
              <a:rPr lang="en-US" sz="1000">
                <a:solidFill>
                  <a:srgbClr val="000000"/>
                </a:solidFill>
                <a:latin typeface="Arial" pitchFamily="34" charset="0"/>
              </a:rPr>
              <a:pPr algn="r" eaLnBrk="0" hangingPunct="0"/>
              <a:t>67</a:t>
            </a:fld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7292" y="1009869"/>
            <a:ext cx="559085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44500"/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defTabSz="444500"/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GUI_SetBkColor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(GUI_YELLOW);</a:t>
            </a:r>
          </a:p>
          <a:p>
            <a:pPr defTabSz="444500"/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GUI_Clear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defTabSz="444500"/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GUI_SetColor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(GUI_BLUE);</a:t>
            </a:r>
          </a:p>
          <a:p>
            <a:pPr defTabSz="444500"/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GUI_SetPenSize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(4);</a:t>
            </a:r>
          </a:p>
          <a:p>
            <a:pPr defTabSz="444500"/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GUI_DrawLine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(20, 20, 50, 190);</a:t>
            </a:r>
          </a:p>
          <a:p>
            <a:pPr defTabSz="444500"/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GUI_DrawLine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(20, 190, 50, 20);</a:t>
            </a:r>
          </a:p>
          <a:p>
            <a:pPr defTabSz="444500"/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defTabSz="444500"/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GUI_DrawRoundedRect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(70, 30, 170, 190, 15);</a:t>
            </a:r>
          </a:p>
          <a:p>
            <a:pPr defTabSz="444500"/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defTabSz="444500"/>
            <a:r>
              <a:rPr lang="en-US" sz="160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 defTabSz="444500"/>
            <a:r>
              <a:rPr lang="en-US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GUI_POINT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aPoints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[8] = {</a:t>
            </a:r>
          </a:p>
          <a:p>
            <a:pPr defTabSz="444500"/>
            <a:r>
              <a:rPr lang="en-US" sz="1600" dirty="0">
                <a:latin typeface="Courier New" pitchFamily="49" charset="0"/>
                <a:cs typeface="Courier New" pitchFamily="49" charset="0"/>
              </a:rPr>
              <a:t>      { 160, 30},{ 170, 100},</a:t>
            </a:r>
          </a:p>
          <a:p>
            <a:pPr defTabSz="444500"/>
            <a:r>
              <a:rPr lang="en-US" sz="1600" dirty="0">
                <a:latin typeface="Courier New" pitchFamily="49" charset="0"/>
                <a:cs typeface="Courier New" pitchFamily="49" charset="0"/>
              </a:rPr>
              <a:t>      { 240, 110}, { 170, 120},</a:t>
            </a:r>
          </a:p>
          <a:p>
            <a:pPr defTabSz="444500"/>
            <a:r>
              <a:rPr lang="en-US" sz="1600" dirty="0">
                <a:latin typeface="Courier New" pitchFamily="49" charset="0"/>
                <a:cs typeface="Courier New" pitchFamily="49" charset="0"/>
              </a:rPr>
              <a:t>      { 160, 190}, { 150, 120},</a:t>
            </a:r>
          </a:p>
          <a:p>
            <a:pPr defTabSz="444500"/>
            <a:r>
              <a:rPr lang="en-US" sz="1600" dirty="0">
                <a:latin typeface="Courier New" pitchFamily="49" charset="0"/>
                <a:cs typeface="Courier New" pitchFamily="49" charset="0"/>
              </a:rPr>
              <a:t>      { 90, 110}, { 150, 100},</a:t>
            </a:r>
          </a:p>
          <a:p>
            <a:pPr defTabSz="444500"/>
            <a:r>
              <a:rPr lang="en-US" sz="1600" dirty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pPr defTabSz="444500"/>
            <a:r>
              <a:rPr lang="en-US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GUI_FillPolygon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((GUI_POINT *)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aPoints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8, 0, 0);</a:t>
            </a:r>
          </a:p>
          <a:p>
            <a:pPr defTabSz="444500"/>
            <a:r>
              <a:rPr lang="en-US" sz="1600" dirty="0">
                <a:latin typeface="Courier New" pitchFamily="49" charset="0"/>
                <a:cs typeface="Courier New" pitchFamily="49" charset="0"/>
              </a:rPr>
              <a:t>  }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2996952"/>
            <a:ext cx="3048000" cy="2286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85834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2D </a:t>
            </a:r>
            <a:r>
              <a:rPr lang="de-DE" dirty="0" smtClean="0"/>
              <a:t>library - examples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12292" name="Slide Number Placeholder 3"/>
          <p:cNvSpPr txBox="1">
            <a:spLocks noGrp="1"/>
          </p:cNvSpPr>
          <p:nvPr/>
        </p:nvSpPr>
        <p:spPr bwMode="auto">
          <a:xfrm>
            <a:off x="8693150" y="6381750"/>
            <a:ext cx="457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5F19BD4-765C-4B49-A7B8-ED423EAA228A}" type="slidenum">
              <a:rPr lang="en-US" sz="1000">
                <a:solidFill>
                  <a:srgbClr val="000000"/>
                </a:solidFill>
                <a:latin typeface="Arial" pitchFamily="34" charset="0"/>
              </a:rPr>
              <a:pPr algn="r" eaLnBrk="0" hangingPunct="0"/>
              <a:t>68</a:t>
            </a:fld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3528" y="1217464"/>
            <a:ext cx="54726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it-IT" sz="1600" dirty="0" err="1">
                <a:latin typeface="Courier New" pitchFamily="49" charset="0"/>
                <a:cs typeface="Courier New" pitchFamily="49" charset="0"/>
              </a:rPr>
              <a:t>GUI_SetBkColor</a:t>
            </a:r>
            <a:r>
              <a:rPr lang="it-IT" sz="1600" dirty="0">
                <a:latin typeface="Courier New" pitchFamily="49" charset="0"/>
                <a:cs typeface="Courier New" pitchFamily="49" charset="0"/>
              </a:rPr>
              <a:t>(GUI_YELLOW);</a:t>
            </a:r>
          </a:p>
          <a:p>
            <a:r>
              <a:rPr lang="it-IT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it-IT" sz="1600" dirty="0" err="1">
                <a:latin typeface="Courier New" pitchFamily="49" charset="0"/>
                <a:cs typeface="Courier New" pitchFamily="49" charset="0"/>
              </a:rPr>
              <a:t>GUI_Clear</a:t>
            </a:r>
            <a:r>
              <a:rPr lang="it-IT" sz="16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it-IT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it-IT" sz="1600" dirty="0" err="1">
                <a:latin typeface="Courier New" pitchFamily="49" charset="0"/>
                <a:cs typeface="Courier New" pitchFamily="49" charset="0"/>
              </a:rPr>
              <a:t>GUI_SetColor</a:t>
            </a:r>
            <a:r>
              <a:rPr lang="it-IT" sz="1600" dirty="0">
                <a:latin typeface="Courier New" pitchFamily="49" charset="0"/>
                <a:cs typeface="Courier New" pitchFamily="49" charset="0"/>
              </a:rPr>
              <a:t>(GUI_BLACK);</a:t>
            </a:r>
          </a:p>
          <a:p>
            <a:endParaRPr lang="it-IT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it-IT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it-IT" sz="1600" dirty="0" err="1">
                <a:latin typeface="Courier New" pitchFamily="49" charset="0"/>
                <a:cs typeface="Courier New" pitchFamily="49" charset="0"/>
              </a:rPr>
              <a:t>GUI_DrawPie</a:t>
            </a:r>
            <a:r>
              <a:rPr lang="it-IT" sz="1600" dirty="0">
                <a:latin typeface="Courier New" pitchFamily="49" charset="0"/>
                <a:cs typeface="Courier New" pitchFamily="49" charset="0"/>
              </a:rPr>
              <a:t>(100, 100, 50, 0, 60, 0);</a:t>
            </a:r>
          </a:p>
          <a:p>
            <a:r>
              <a:rPr lang="it-IT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it-IT" sz="1600" dirty="0" err="1">
                <a:latin typeface="Courier New" pitchFamily="49" charset="0"/>
                <a:cs typeface="Courier New" pitchFamily="49" charset="0"/>
              </a:rPr>
              <a:t>GUI_DrawPie</a:t>
            </a:r>
            <a:r>
              <a:rPr lang="it-IT" sz="1600" dirty="0">
                <a:latin typeface="Courier New" pitchFamily="49" charset="0"/>
                <a:cs typeface="Courier New" pitchFamily="49" charset="0"/>
              </a:rPr>
              <a:t>(100, 100, 50, 120, 180, 0);</a:t>
            </a:r>
          </a:p>
          <a:p>
            <a:r>
              <a:rPr lang="it-IT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it-IT" sz="1600" dirty="0" err="1">
                <a:latin typeface="Courier New" pitchFamily="49" charset="0"/>
                <a:cs typeface="Courier New" pitchFamily="49" charset="0"/>
              </a:rPr>
              <a:t>GUI_DrawPie</a:t>
            </a:r>
            <a:r>
              <a:rPr lang="it-IT" sz="1600" dirty="0">
                <a:latin typeface="Courier New" pitchFamily="49" charset="0"/>
                <a:cs typeface="Courier New" pitchFamily="49" charset="0"/>
              </a:rPr>
              <a:t>(100, 100, 50, 240, 300, 0);</a:t>
            </a:r>
          </a:p>
          <a:p>
            <a:r>
              <a:rPr lang="it-IT" sz="160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it-IT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it-IT" sz="1600" dirty="0" err="1">
                <a:latin typeface="Courier New" pitchFamily="49" charset="0"/>
                <a:cs typeface="Courier New" pitchFamily="49" charset="0"/>
              </a:rPr>
              <a:t>GUI_DrawArc</a:t>
            </a:r>
            <a:r>
              <a:rPr lang="it-IT" sz="1600" dirty="0">
                <a:latin typeface="Courier New" pitchFamily="49" charset="0"/>
                <a:cs typeface="Courier New" pitchFamily="49" charset="0"/>
              </a:rPr>
              <a:t>(120, 240, 40, 0, 0, 180);</a:t>
            </a:r>
          </a:p>
          <a:p>
            <a:r>
              <a:rPr lang="it-IT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it-IT" sz="1600" dirty="0" err="1">
                <a:latin typeface="Courier New" pitchFamily="49" charset="0"/>
                <a:cs typeface="Courier New" pitchFamily="49" charset="0"/>
              </a:rPr>
              <a:t>GUI_DrawArc</a:t>
            </a:r>
            <a:r>
              <a:rPr lang="it-IT" sz="1600" dirty="0">
                <a:latin typeface="Courier New" pitchFamily="49" charset="0"/>
                <a:cs typeface="Courier New" pitchFamily="49" charset="0"/>
              </a:rPr>
              <a:t>(120, 240, 50, 0, 30, 90);</a:t>
            </a:r>
          </a:p>
          <a:p>
            <a:r>
              <a:rPr lang="it-IT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it-IT" sz="1600" dirty="0" err="1">
                <a:latin typeface="Courier New" pitchFamily="49" charset="0"/>
                <a:cs typeface="Courier New" pitchFamily="49" charset="0"/>
              </a:rPr>
              <a:t>GUI_DrawArc</a:t>
            </a:r>
            <a:r>
              <a:rPr lang="it-IT" sz="1600" dirty="0">
                <a:latin typeface="Courier New" pitchFamily="49" charset="0"/>
                <a:cs typeface="Courier New" pitchFamily="49" charset="0"/>
              </a:rPr>
              <a:t>(120, 240, 60, 0, 30, 90);</a:t>
            </a:r>
          </a:p>
          <a:p>
            <a:r>
              <a:rPr lang="it-IT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it-IT" sz="1600" dirty="0" err="1">
                <a:latin typeface="Courier New" pitchFamily="49" charset="0"/>
                <a:cs typeface="Courier New" pitchFamily="49" charset="0"/>
              </a:rPr>
              <a:t>GUI_DrawArc</a:t>
            </a:r>
            <a:r>
              <a:rPr lang="it-IT" sz="1600" dirty="0">
                <a:latin typeface="Courier New" pitchFamily="49" charset="0"/>
                <a:cs typeface="Courier New" pitchFamily="49" charset="0"/>
              </a:rPr>
              <a:t>(120, 240, 70, 0, 30, 90);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102" y="4119994"/>
            <a:ext cx="3048000" cy="2286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48312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2D library - Antialiasing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24744"/>
            <a:ext cx="8229600" cy="3223959"/>
          </a:xfrm>
        </p:spPr>
        <p:txBody>
          <a:bodyPr/>
          <a:lstStyle/>
          <a:p>
            <a:r>
              <a:rPr lang="en-US" dirty="0"/>
              <a:t>Antialiasing </a:t>
            </a:r>
            <a:r>
              <a:rPr lang="en-US" dirty="0" smtClean="0"/>
              <a:t>(AA) smoothens </a:t>
            </a:r>
            <a:r>
              <a:rPr lang="en-US" dirty="0"/>
              <a:t>curves and diagonal lines by "blending" the background </a:t>
            </a:r>
            <a:r>
              <a:rPr lang="en-US" dirty="0" smtClean="0"/>
              <a:t>color with </a:t>
            </a:r>
            <a:r>
              <a:rPr lang="en-US" dirty="0"/>
              <a:t>that of the foreground. </a:t>
            </a:r>
            <a:endParaRPr lang="en-US" dirty="0" smtClean="0"/>
          </a:p>
          <a:p>
            <a:pPr lvl="1"/>
            <a:r>
              <a:rPr lang="en-US" dirty="0" smtClean="0"/>
              <a:t>Text</a:t>
            </a:r>
            <a:endParaRPr lang="en-US" dirty="0"/>
          </a:p>
          <a:p>
            <a:pPr lvl="2"/>
            <a:r>
              <a:rPr lang="en-US" dirty="0" smtClean="0">
                <a:solidFill>
                  <a:srgbClr val="002152"/>
                </a:solidFill>
              </a:rPr>
              <a:t>Font </a:t>
            </a:r>
            <a:r>
              <a:rPr lang="en-US" dirty="0">
                <a:solidFill>
                  <a:srgbClr val="002152"/>
                </a:solidFill>
              </a:rPr>
              <a:t>converter is </a:t>
            </a:r>
            <a:r>
              <a:rPr lang="en-US" dirty="0" smtClean="0">
                <a:solidFill>
                  <a:srgbClr val="002152"/>
                </a:solidFill>
              </a:rPr>
              <a:t>required </a:t>
            </a:r>
            <a:r>
              <a:rPr lang="en-US" dirty="0">
                <a:solidFill>
                  <a:srgbClr val="002152"/>
                </a:solidFill>
              </a:rPr>
              <a:t>for creating AA fonts</a:t>
            </a:r>
            <a:r>
              <a:rPr lang="en-US" dirty="0" smtClean="0">
                <a:solidFill>
                  <a:srgbClr val="002152"/>
                </a:solidFill>
              </a:rPr>
              <a:t>.</a:t>
            </a:r>
            <a:endParaRPr lang="en-US" dirty="0" smtClean="0"/>
          </a:p>
          <a:p>
            <a:pPr lvl="1"/>
            <a:r>
              <a:rPr lang="en-US" dirty="0" smtClean="0"/>
              <a:t>Circles</a:t>
            </a:r>
          </a:p>
          <a:p>
            <a:pPr lvl="1"/>
            <a:r>
              <a:rPr lang="en-US" dirty="0" smtClean="0"/>
              <a:t>Arcs</a:t>
            </a:r>
          </a:p>
          <a:p>
            <a:pPr lvl="1"/>
            <a:r>
              <a:rPr lang="en-US" dirty="0" smtClean="0"/>
              <a:t>Lines</a:t>
            </a:r>
          </a:p>
          <a:p>
            <a:pPr lvl="1"/>
            <a:r>
              <a:rPr lang="en-US" dirty="0" smtClean="0"/>
              <a:t>Polygons</a:t>
            </a:r>
          </a:p>
          <a:p>
            <a:pPr lvl="1"/>
            <a:endParaRPr lang="en-US" dirty="0"/>
          </a:p>
          <a:p>
            <a:pPr lvl="1"/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12292" name="Slide Number Placeholder 3"/>
          <p:cNvSpPr txBox="1">
            <a:spLocks noGrp="1"/>
          </p:cNvSpPr>
          <p:nvPr/>
        </p:nvSpPr>
        <p:spPr bwMode="auto">
          <a:xfrm>
            <a:off x="8693150" y="6381750"/>
            <a:ext cx="457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5F19BD4-765C-4B49-A7B8-ED423EAA228A}" type="slidenum">
              <a:rPr lang="en-US" sz="1000">
                <a:solidFill>
                  <a:srgbClr val="000000"/>
                </a:solidFill>
                <a:latin typeface="Arial" pitchFamily="34" charset="0"/>
              </a:rPr>
              <a:pPr algn="r" eaLnBrk="0" hangingPunct="0"/>
              <a:t>69</a:t>
            </a:fld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780337"/>
            <a:ext cx="2327920" cy="174594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83360" y="2420888"/>
            <a:ext cx="57606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GUI_SetBkColor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(GUI_YELLOW);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GUI_Clear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GUI_SetColor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(GUI_BLACK);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GUI_AA_SetFactor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(4);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GUI_AA_DrawArc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(120, 240, 40, 0, 0, 180);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GUI_AA_DrawArc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(120, 240, 50, 0, 30, 90);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GUI_AA_DrawArc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(120, 240, 60, 0, 30, 90);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GUI_AA_DrawArc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(120, 240, 70, 0, 30, 90);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2202" y="4303078"/>
            <a:ext cx="38869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dirty="0">
                <a:solidFill>
                  <a:srgbClr val="002152"/>
                </a:solidFill>
                <a:latin typeface="Arial" pitchFamily="34" charset="0"/>
                <a:cs typeface="Arial" pitchFamily="34" charset="0"/>
              </a:rPr>
              <a:t>The higher the number of shades used between background and foreground colors, the better the antialiasing result (and the longer the computation time).</a:t>
            </a:r>
          </a:p>
          <a:p>
            <a:endParaRPr lang="en-US" dirty="0"/>
          </a:p>
        </p:txBody>
      </p:sp>
      <p:pic>
        <p:nvPicPr>
          <p:cNvPr id="10" name="Picture 5" descr="C:\Users\jiri husak\AppData\Local\Microsoft\Windows\Temporary Internet Files\Content.IE5\IYQ6Y3W0\MP900439244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063949"/>
            <a:ext cx="716124" cy="4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5985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30" name="Picture 2" descr="C:\Documents and Settings\olivier ferrand\Desktop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28" y="2259466"/>
            <a:ext cx="60960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/>
          <p:cNvSpPr/>
          <p:nvPr/>
        </p:nvSpPr>
        <p:spPr bwMode="auto">
          <a:xfrm>
            <a:off x="6137496" y="2859825"/>
            <a:ext cx="1364446" cy="1705049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Pie 31"/>
          <p:cNvSpPr/>
          <p:nvPr/>
        </p:nvSpPr>
        <p:spPr bwMode="auto">
          <a:xfrm>
            <a:off x="3439762" y="2862583"/>
            <a:ext cx="2506383" cy="2569143"/>
          </a:xfrm>
          <a:prstGeom prst="pie">
            <a:avLst>
              <a:gd name="adj1" fmla="val 1271963"/>
              <a:gd name="adj2" fmla="val 9288734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Pie 32"/>
          <p:cNvSpPr/>
          <p:nvPr/>
        </p:nvSpPr>
        <p:spPr bwMode="auto">
          <a:xfrm rot="5400000">
            <a:off x="3353582" y="2799452"/>
            <a:ext cx="2569143" cy="2506383"/>
          </a:xfrm>
          <a:prstGeom prst="pie">
            <a:avLst>
              <a:gd name="adj1" fmla="val 3903481"/>
              <a:gd name="adj2" fmla="val 1080731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Pie 35"/>
          <p:cNvSpPr/>
          <p:nvPr/>
        </p:nvSpPr>
        <p:spPr bwMode="auto">
          <a:xfrm rot="10800000">
            <a:off x="3477791" y="2768072"/>
            <a:ext cx="2506383" cy="2569143"/>
          </a:xfrm>
          <a:prstGeom prst="pie">
            <a:avLst>
              <a:gd name="adj1" fmla="val 5392725"/>
              <a:gd name="adj2" fmla="val 12094086"/>
            </a:avLst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7" name="Rounded Rectangle 36"/>
          <p:cNvSpPr/>
          <p:nvPr/>
        </p:nvSpPr>
        <p:spPr bwMode="auto">
          <a:xfrm>
            <a:off x="1732022" y="3100072"/>
            <a:ext cx="1414337" cy="1464802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494777" y="40526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Bauhaus 93" pitchFamily="82" charset="0"/>
              </a:rPr>
              <a:t>18 °C</a:t>
            </a:r>
            <a:endParaRPr lang="en-US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40" name="Picture 4" descr="C:\Documents and Settings\olivier ferrand\Desktop\lalimentation-maison-maison-icone-8010-1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994" y="3296938"/>
            <a:ext cx="753329" cy="75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Documents and Settings\olivier ferrand\Desktop\Security-Camera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39" y="4413382"/>
            <a:ext cx="741828" cy="74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:\Documents and Settings\olivier ferrand\Desktop\internet-ampoule-electrique-reseau-icone-8566-1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126" y="3324578"/>
            <a:ext cx="662088" cy="6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ounded Rectangle 42"/>
          <p:cNvSpPr/>
          <p:nvPr/>
        </p:nvSpPr>
        <p:spPr bwMode="auto">
          <a:xfrm>
            <a:off x="6253424" y="4939770"/>
            <a:ext cx="535320" cy="565190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ounded Rectangle 43"/>
          <p:cNvSpPr/>
          <p:nvPr/>
        </p:nvSpPr>
        <p:spPr bwMode="auto">
          <a:xfrm>
            <a:off x="6966622" y="4939770"/>
            <a:ext cx="535320" cy="565190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202544" y="227636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smtClean="0">
                <a:solidFill>
                  <a:schemeClr val="bg1"/>
                </a:solidFill>
                <a:latin typeface="Bauhaus 93" pitchFamily="82" charset="0"/>
              </a:rPr>
              <a:t>14</a:t>
            </a:r>
            <a:endParaRPr lang="en-US" sz="18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46" name="Picture 2" descr="C:\Documents and Settings\olivier ferrand\Desktop\wireless_wireless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793" y="2432896"/>
            <a:ext cx="314357" cy="29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C:\Documents and Settings\olivier ferrand\Desktop\engine-24274_64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896" y="5029945"/>
            <a:ext cx="354772" cy="38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5" descr="C:\Documents and Settings\olivier ferrand\Desktop\info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681" y="5004962"/>
            <a:ext cx="434805" cy="43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 descr="C:\Users\olivier ferrand\Desktop\DemoHMI\Element\icon_stm32f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90" y="3241807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557339" y="2248230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auhaus 93" pitchFamily="82" charset="0"/>
              </a:rPr>
              <a:t>:</a:t>
            </a:r>
            <a:endParaRPr lang="en-US" sz="18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10763" y="227636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Bauhaus 93" pitchFamily="82" charset="0"/>
              </a:rPr>
              <a:t>21</a:t>
            </a:r>
            <a:endParaRPr lang="en-US" sz="18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1762803" y="4885994"/>
            <a:ext cx="1352773" cy="561920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848332" y="499792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Arial Black" pitchFamily="34" charset="0"/>
              </a:rPr>
              <a:t>ALARM</a:t>
            </a:r>
            <a:endParaRPr lang="en-US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4396319" y="4939770"/>
            <a:ext cx="75723" cy="65192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ontent Placeholder 2"/>
          <p:cNvSpPr>
            <a:spLocks noGrp="1"/>
          </p:cNvSpPr>
          <p:nvPr>
            <p:ph idx="1"/>
          </p:nvPr>
        </p:nvSpPr>
        <p:spPr>
          <a:xfrm>
            <a:off x="461210" y="1412776"/>
            <a:ext cx="8136904" cy="584775"/>
          </a:xfrm>
        </p:spPr>
        <p:txBody>
          <a:bodyPr/>
          <a:lstStyle/>
          <a:p>
            <a:pPr lvl="1"/>
            <a:r>
              <a:rPr lang="fr-FR" dirty="0" err="1" smtClean="0"/>
              <a:t>Adding</a:t>
            </a:r>
            <a:r>
              <a:rPr lang="fr-FR" dirty="0" smtClean="0"/>
              <a:t> motion and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effects</a:t>
            </a:r>
            <a:r>
              <a:rPr lang="fr-FR" dirty="0" smtClean="0"/>
              <a:t> </a:t>
            </a:r>
            <a:r>
              <a:rPr lang="fr-FR" dirty="0" err="1" smtClean="0"/>
              <a:t>require</a:t>
            </a:r>
            <a:r>
              <a:rPr lang="fr-FR" dirty="0" smtClean="0"/>
              <a:t> to </a:t>
            </a:r>
            <a:r>
              <a:rPr lang="fr-FR" dirty="0" err="1" smtClean="0"/>
              <a:t>build</a:t>
            </a:r>
            <a:r>
              <a:rPr lang="fr-FR" dirty="0" smtClean="0"/>
              <a:t> 10 to 25 new image </a:t>
            </a:r>
            <a:r>
              <a:rPr lang="fr-FR" dirty="0" err="1" smtClean="0"/>
              <a:t>each</a:t>
            </a:r>
            <a:r>
              <a:rPr lang="fr-FR" dirty="0" smtClean="0"/>
              <a:t> second</a:t>
            </a:r>
            <a:endParaRPr lang="fr-FR" dirty="0"/>
          </a:p>
        </p:txBody>
      </p: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279502" y="116632"/>
            <a:ext cx="8075240" cy="1143000"/>
          </a:xfrm>
        </p:spPr>
        <p:txBody>
          <a:bodyPr/>
          <a:lstStyle/>
          <a:p>
            <a:r>
              <a:rPr lang="fr-FR" dirty="0" smtClean="0"/>
              <a:t>Image building </a:t>
            </a:r>
            <a:r>
              <a:rPr lang="fr-FR" dirty="0" err="1" smtClean="0"/>
              <a:t>overview</a:t>
            </a:r>
            <a:endParaRPr lang="en-US" dirty="0"/>
          </a:p>
        </p:txBody>
      </p:sp>
      <p:pic>
        <p:nvPicPr>
          <p:cNvPr id="63" name="Picture 4" descr="https://encrypted-tbn3.gstatic.com/images?q=tbn:ANd9GcROOFXVoej7WE8KTr5O4Mgk3uueNGnyl-bSNjM2bhROxg-WO5QlD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601" y="3234070"/>
            <a:ext cx="724117" cy="72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https://encrypted-tbn1.gstatic.com/images?q=tbn:ANd9GcSe0SIeOjlWN5EHN1rcazNIzuKmbF7Vp-Na_0j965fKs9bueMqy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  <a14:imgEffect>
                      <a14:colorTemperature colorTemp="1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35" y="3497589"/>
            <a:ext cx="858229" cy="4605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047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-0.00162 L -0.02657 -0.00162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1" grpId="0"/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Basic 2D library – </a:t>
            </a:r>
            <a:r>
              <a:rPr lang="en-US" dirty="0" smtClean="0"/>
              <a:t>text</a:t>
            </a: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052736"/>
            <a:ext cx="8229600" cy="1661993"/>
          </a:xfrm>
        </p:spPr>
        <p:txBody>
          <a:bodyPr/>
          <a:lstStyle/>
          <a:p>
            <a:r>
              <a:rPr lang="en-GB" dirty="0" smtClean="0"/>
              <a:t>STemWin enables you to add text of any font into your GUI</a:t>
            </a:r>
          </a:p>
          <a:p>
            <a:r>
              <a:rPr lang="en-GB" dirty="0" smtClean="0"/>
              <a:t>Several API functions are available to ease text use</a:t>
            </a:r>
          </a:p>
          <a:p>
            <a:pPr lvl="1"/>
            <a:r>
              <a:rPr lang="en-GB" dirty="0" smtClean="0"/>
              <a:t>Display text at specific position</a:t>
            </a:r>
          </a:p>
          <a:p>
            <a:pPr lvl="1"/>
            <a:r>
              <a:rPr lang="en-GB" dirty="0" smtClean="0"/>
              <a:t>Manage text inside a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12292" name="Slide Number Placeholder 3"/>
          <p:cNvSpPr txBox="1">
            <a:spLocks noGrp="1"/>
          </p:cNvSpPr>
          <p:nvPr/>
        </p:nvSpPr>
        <p:spPr bwMode="auto">
          <a:xfrm>
            <a:off x="8693150" y="6381750"/>
            <a:ext cx="457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5F19BD4-765C-4B49-A7B8-ED423EAA228A}" type="slidenum">
              <a:rPr lang="en-US" sz="1000">
                <a:solidFill>
                  <a:srgbClr val="000000"/>
                </a:solidFill>
                <a:latin typeface="Arial" pitchFamily="34" charset="0"/>
              </a:rPr>
              <a:pPr algn="r" eaLnBrk="0" hangingPunct="0"/>
              <a:t>70</a:t>
            </a:fld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1520" y="2564904"/>
            <a:ext cx="57606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GUI_SetBkColor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(GUI_YELLOW);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GUI_Clear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GUI_SetColor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(GUI_BLACK);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GUI_SetFont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(&amp;GUI_Font8x16);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GUI_DispString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("Hello from origin");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GUI_DispStringAt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("Hello here, I'm at: 20,30", 20,30);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GUI_RECT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pRect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{60, 100, 220, 300};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GUI_DrawRect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(60, 100, 220, 300);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GUI_DispStringInRectWrap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("Hello from rectangle, my name is STM32F4 and I love C programming", &amp;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pRect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GUI_TA_VCENTER | GUI_TA_HCENTER, GUI_WRAPMODE_WORD);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}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2996952"/>
            <a:ext cx="3048000" cy="2286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5374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71</a:t>
            </a:fld>
            <a:endParaRPr lang="fr-FR" dirty="0"/>
          </a:p>
        </p:txBody>
      </p:sp>
      <p:sp>
        <p:nvSpPr>
          <p:cNvPr id="12292" name="Slide Number Placeholder 3"/>
          <p:cNvSpPr txBox="1">
            <a:spLocks noGrp="1"/>
          </p:cNvSpPr>
          <p:nvPr/>
        </p:nvSpPr>
        <p:spPr bwMode="auto">
          <a:xfrm>
            <a:off x="8693150" y="6381750"/>
            <a:ext cx="457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5F19BD4-765C-4B49-A7B8-ED423EAA228A}" type="slidenum">
              <a:rPr lang="en-US" sz="1000">
                <a:solidFill>
                  <a:srgbClr val="000000"/>
                </a:solidFill>
                <a:latin typeface="Arial" pitchFamily="34" charset="0"/>
              </a:rPr>
              <a:pPr algn="r" eaLnBrk="0" hangingPunct="0"/>
              <a:t>71</a:t>
            </a:fld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800" y="1224362"/>
            <a:ext cx="8229600" cy="10156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Communication between the application and the user </a:t>
            </a:r>
            <a:r>
              <a:rPr lang="en-US" dirty="0" smtClean="0"/>
              <a:t>is mostly </a:t>
            </a:r>
            <a:r>
              <a:rPr lang="en-US" dirty="0"/>
              <a:t>done by keyboard and/or </a:t>
            </a:r>
            <a:r>
              <a:rPr lang="en-US" b="1" dirty="0"/>
              <a:t>P</a:t>
            </a:r>
            <a:r>
              <a:rPr lang="en-US" dirty="0"/>
              <a:t>ointer </a:t>
            </a:r>
            <a:r>
              <a:rPr lang="en-US" b="1" dirty="0"/>
              <a:t>I</a:t>
            </a:r>
            <a:r>
              <a:rPr lang="en-US" dirty="0"/>
              <a:t>nput </a:t>
            </a:r>
            <a:r>
              <a:rPr lang="en-US" b="1" dirty="0" smtClean="0"/>
              <a:t>D</a:t>
            </a:r>
            <a:r>
              <a:rPr lang="en-US" dirty="0" smtClean="0"/>
              <a:t>evices or touch devices. The </a:t>
            </a:r>
            <a:r>
              <a:rPr lang="en-US" dirty="0"/>
              <a:t>following functions are </a:t>
            </a:r>
            <a:r>
              <a:rPr lang="en-US" dirty="0" smtClean="0"/>
              <a:t>available:</a:t>
            </a:r>
            <a:endParaRPr lang="en-US" dirty="0"/>
          </a:p>
        </p:txBody>
      </p:sp>
      <p:pic>
        <p:nvPicPr>
          <p:cNvPr id="1027" name="Picture 3" descr="C:\Users\jiri husak\AppData\Local\Microsoft\Windows\Temporary Internet Files\Content.IE5\SDFW14E2\MP91021640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05" y="2415074"/>
            <a:ext cx="998543" cy="86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1331640" y="2240025"/>
            <a:ext cx="7548449" cy="41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177800" indent="-1778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000" kern="1200" baseline="0">
                <a:solidFill>
                  <a:srgbClr val="00215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2152"/>
              </a:buClr>
              <a:buFont typeface="Arial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400" kern="1200">
                <a:solidFill>
                  <a:srgbClr val="9C9E9F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200" kern="120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GUI_StoreKeyMsg</a:t>
            </a:r>
            <a:r>
              <a:rPr lang="en-US" b="1" dirty="0"/>
              <a:t>()</a:t>
            </a:r>
          </a:p>
          <a:p>
            <a:pPr lvl="1"/>
            <a:r>
              <a:rPr lang="en-US" dirty="0"/>
              <a:t>If a keyboard event occurs (pressing or releasing a key) it should be passed to this routine.</a:t>
            </a:r>
          </a:p>
          <a:p>
            <a:r>
              <a:rPr lang="en-US" b="1" dirty="0" err="1"/>
              <a:t>GUI_PID_StoreState</a:t>
            </a:r>
            <a:r>
              <a:rPr lang="en-US" b="1" dirty="0"/>
              <a:t>()</a:t>
            </a:r>
          </a:p>
          <a:p>
            <a:pPr lvl="1"/>
            <a:r>
              <a:rPr lang="en-US" dirty="0"/>
              <a:t>If a PID event occurs (pressed, released or changing the position) it should be passed to this routine.</a:t>
            </a:r>
          </a:p>
          <a:p>
            <a:r>
              <a:rPr lang="en-US" b="1" dirty="0" err="1" smtClean="0"/>
              <a:t>GUI_TOUCH_StoreState</a:t>
            </a:r>
            <a:r>
              <a:rPr lang="en-US" b="1" dirty="0" smtClean="0"/>
              <a:t>()</a:t>
            </a:r>
          </a:p>
          <a:p>
            <a:pPr lvl="1"/>
            <a:r>
              <a:rPr lang="en-US" dirty="0"/>
              <a:t>In case of human touch on touchscreen, this function should be called</a:t>
            </a:r>
          </a:p>
          <a:p>
            <a:pPr marL="0" indent="0">
              <a:buNone/>
            </a:pPr>
            <a:r>
              <a:rPr lang="en-US" dirty="0"/>
              <a:t>The WM then automatically polls the keyboard and the PID buffer. Keyboard input will be passed to the currently focused window and PID input to the respective window</a:t>
            </a:r>
          </a:p>
          <a:p>
            <a:pPr lvl="1"/>
            <a:endParaRPr lang="en-US" b="1" dirty="0"/>
          </a:p>
        </p:txBody>
      </p:sp>
      <p:pic>
        <p:nvPicPr>
          <p:cNvPr id="1030" name="Picture 6" descr="C:\Users\jiri husak\AppData\Local\Microsoft\Windows\Temporary Internet Files\Content.IE5\RYYRCHCB\MP90043097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38" y="3501008"/>
            <a:ext cx="967867" cy="64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jiri husak\AppData\Local\Microsoft\Windows\Temporary Internet Files\Content.IE5\RO4JCP2K\MP900422532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77" y="4423394"/>
            <a:ext cx="733798" cy="73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056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72</a:t>
            </a:fld>
            <a:endParaRPr lang="fr-FR" dirty="0"/>
          </a:p>
        </p:txBody>
      </p:sp>
      <p:sp>
        <p:nvSpPr>
          <p:cNvPr id="12292" name="Slide Number Placeholder 3"/>
          <p:cNvSpPr txBox="1">
            <a:spLocks noGrp="1"/>
          </p:cNvSpPr>
          <p:nvPr/>
        </p:nvSpPr>
        <p:spPr bwMode="auto">
          <a:xfrm>
            <a:off x="8693150" y="6381750"/>
            <a:ext cx="457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5F19BD4-765C-4B49-A7B8-ED423EAA228A}" type="slidenum">
              <a:rPr lang="en-US" sz="1000">
                <a:solidFill>
                  <a:srgbClr val="000000"/>
                </a:solidFill>
                <a:latin typeface="Arial" pitchFamily="34" charset="0"/>
              </a:rPr>
              <a:pPr algn="r" eaLnBrk="0" hangingPunct="0"/>
              <a:t>72</a:t>
            </a:fld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024487"/>
            <a:ext cx="7410063" cy="53245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the </a:t>
            </a:r>
            <a:r>
              <a:rPr lang="en-US" b="1" dirty="0"/>
              <a:t>W</a:t>
            </a:r>
            <a:r>
              <a:rPr lang="en-US" dirty="0"/>
              <a:t>indow </a:t>
            </a:r>
            <a:r>
              <a:rPr lang="en-US" b="1" dirty="0"/>
              <a:t>M</a:t>
            </a:r>
            <a:r>
              <a:rPr lang="en-US" dirty="0"/>
              <a:t>anager?</a:t>
            </a:r>
          </a:p>
          <a:p>
            <a:pPr marL="76200">
              <a:spcBef>
                <a:spcPts val="600"/>
              </a:spcBef>
            </a:pPr>
            <a:r>
              <a:rPr lang="en-US" b="1" dirty="0" smtClean="0"/>
              <a:t>Management </a:t>
            </a:r>
            <a:r>
              <a:rPr lang="en-US" b="1" dirty="0"/>
              <a:t>system for a </a:t>
            </a:r>
            <a:r>
              <a:rPr lang="en-US" b="1" dirty="0" smtClean="0"/>
              <a:t>hierarchic window </a:t>
            </a:r>
            <a:r>
              <a:rPr lang="en-US" b="1" dirty="0"/>
              <a:t>structure</a:t>
            </a:r>
          </a:p>
          <a:p>
            <a:pPr marL="355600" lvl="1" indent="0">
              <a:buNone/>
            </a:pPr>
            <a:r>
              <a:rPr lang="en-US" dirty="0"/>
              <a:t>Each layer has its own desktop window. </a:t>
            </a:r>
            <a:r>
              <a:rPr lang="en-US" dirty="0" smtClean="0"/>
              <a:t>Each desktop </a:t>
            </a:r>
            <a:r>
              <a:rPr lang="en-US" dirty="0"/>
              <a:t>window can have its own hierarchic </a:t>
            </a:r>
            <a:r>
              <a:rPr lang="en-US" dirty="0" smtClean="0"/>
              <a:t>tree of </a:t>
            </a:r>
            <a:r>
              <a:rPr lang="en-US" dirty="0"/>
              <a:t>child windows.</a:t>
            </a:r>
          </a:p>
          <a:p>
            <a:pPr marL="76200">
              <a:spcBef>
                <a:spcPts val="600"/>
              </a:spcBef>
            </a:pPr>
            <a:r>
              <a:rPr lang="en-US" b="1" dirty="0"/>
              <a:t>Callback mechanism based system</a:t>
            </a:r>
          </a:p>
          <a:p>
            <a:pPr marL="355600" lvl="1" indent="0">
              <a:buNone/>
            </a:pPr>
            <a:r>
              <a:rPr lang="en-US" dirty="0" smtClean="0"/>
              <a:t>Communication </a:t>
            </a:r>
            <a:r>
              <a:rPr lang="en-US" dirty="0"/>
              <a:t>is based on an event </a:t>
            </a:r>
            <a:r>
              <a:rPr lang="en-US" dirty="0" smtClean="0"/>
              <a:t>driven callback </a:t>
            </a:r>
            <a:r>
              <a:rPr lang="en-US" dirty="0"/>
              <a:t>mechanism. </a:t>
            </a:r>
            <a:r>
              <a:rPr lang="en-US" b="1" dirty="0"/>
              <a:t>All </a:t>
            </a:r>
            <a:r>
              <a:rPr lang="en-US" dirty="0"/>
              <a:t>drawing </a:t>
            </a:r>
            <a:r>
              <a:rPr lang="en-US" dirty="0" smtClean="0"/>
              <a:t>operations should </a:t>
            </a:r>
            <a:r>
              <a:rPr lang="en-US" dirty="0"/>
              <a:t>be done within the WM_PAINT event.</a:t>
            </a:r>
          </a:p>
          <a:p>
            <a:pPr marL="76200">
              <a:spcBef>
                <a:spcPts val="600"/>
              </a:spcBef>
            </a:pPr>
            <a:r>
              <a:rPr lang="en-US" b="1" dirty="0"/>
              <a:t>Foundation of widget library</a:t>
            </a:r>
          </a:p>
          <a:p>
            <a:pPr marL="355600" lvl="1" indent="0">
              <a:buNone/>
            </a:pPr>
            <a:r>
              <a:rPr lang="en-US" dirty="0"/>
              <a:t>All widgets are based on the functions of the WM.</a:t>
            </a:r>
          </a:p>
          <a:p>
            <a:pPr marL="76200">
              <a:spcBef>
                <a:spcPts val="600"/>
              </a:spcBef>
            </a:pPr>
            <a:r>
              <a:rPr lang="en-US" b="1" dirty="0"/>
              <a:t>Basic capabilities:</a:t>
            </a:r>
          </a:p>
          <a:p>
            <a:pPr lvl="1"/>
            <a:r>
              <a:rPr lang="en-US" b="1" dirty="0" smtClean="0"/>
              <a:t>Automatic </a:t>
            </a:r>
            <a:r>
              <a:rPr lang="en-US" b="1" dirty="0"/>
              <a:t>clipping</a:t>
            </a:r>
          </a:p>
          <a:p>
            <a:pPr lvl="1"/>
            <a:r>
              <a:rPr lang="en-US" b="1" dirty="0" smtClean="0"/>
              <a:t>Automatic </a:t>
            </a:r>
            <a:r>
              <a:rPr lang="en-US" b="1" dirty="0"/>
              <a:t>use of multiple buffers</a:t>
            </a:r>
          </a:p>
          <a:p>
            <a:pPr lvl="1"/>
            <a:r>
              <a:rPr lang="en-US" b="1" dirty="0" smtClean="0"/>
              <a:t>Automatic </a:t>
            </a:r>
            <a:r>
              <a:rPr lang="en-US" b="1" dirty="0"/>
              <a:t>use of memory devices</a:t>
            </a:r>
          </a:p>
          <a:p>
            <a:pPr lvl="1"/>
            <a:r>
              <a:rPr lang="en-US" b="1" dirty="0" smtClean="0"/>
              <a:t>Automatic </a:t>
            </a:r>
            <a:r>
              <a:rPr lang="en-US" b="1" dirty="0"/>
              <a:t>use of display driver </a:t>
            </a:r>
            <a:r>
              <a:rPr lang="en-US" b="1" dirty="0" smtClean="0"/>
              <a:t>cache</a:t>
            </a:r>
          </a:p>
          <a:p>
            <a:pPr lvl="1"/>
            <a:r>
              <a:rPr lang="en-US" b="1" dirty="0" smtClean="0"/>
              <a:t>Motion support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4095750"/>
            <a:ext cx="3048000" cy="2286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21101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 – callback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73</a:t>
            </a:fld>
            <a:endParaRPr lang="fr-FR" dirty="0"/>
          </a:p>
        </p:txBody>
      </p:sp>
      <p:sp>
        <p:nvSpPr>
          <p:cNvPr id="12292" name="Slide Number Placeholder 3"/>
          <p:cNvSpPr txBox="1">
            <a:spLocks noGrp="1"/>
          </p:cNvSpPr>
          <p:nvPr/>
        </p:nvSpPr>
        <p:spPr bwMode="auto">
          <a:xfrm>
            <a:off x="8693150" y="6381750"/>
            <a:ext cx="457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5F19BD4-765C-4B49-A7B8-ED423EAA228A}" type="slidenum">
              <a:rPr lang="en-US" sz="1000">
                <a:solidFill>
                  <a:srgbClr val="000000"/>
                </a:solidFill>
                <a:latin typeface="Arial" pitchFamily="34" charset="0"/>
              </a:rPr>
              <a:pPr algn="r" eaLnBrk="0" hangingPunct="0"/>
              <a:t>73</a:t>
            </a:fld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125674"/>
            <a:ext cx="7410063" cy="512448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callback mechanism </a:t>
            </a:r>
            <a:r>
              <a:rPr lang="en-US" dirty="0"/>
              <a:t>requires </a:t>
            </a:r>
            <a:r>
              <a:rPr lang="en-US" dirty="0" smtClean="0"/>
              <a:t>a callback </a:t>
            </a:r>
            <a:r>
              <a:rPr lang="en-US" dirty="0"/>
              <a:t>routine for each window. These routines </a:t>
            </a:r>
            <a:r>
              <a:rPr lang="en-US" dirty="0" smtClean="0"/>
              <a:t>have to support the following:</a:t>
            </a:r>
          </a:p>
          <a:p>
            <a:pPr marL="76200">
              <a:spcBef>
                <a:spcPts val="600"/>
              </a:spcBef>
            </a:pPr>
            <a:r>
              <a:rPr lang="en-US" b="1" dirty="0"/>
              <a:t>Painting the window</a:t>
            </a:r>
          </a:p>
          <a:p>
            <a:pPr lvl="1"/>
            <a:r>
              <a:rPr lang="en-US" dirty="0"/>
              <a:t>Each window has to draw itself. This should </a:t>
            </a:r>
            <a:r>
              <a:rPr lang="en-US" dirty="0" smtClean="0"/>
              <a:t>be done </a:t>
            </a:r>
            <a:r>
              <a:rPr lang="en-US" dirty="0"/>
              <a:t>when receiving a </a:t>
            </a:r>
            <a:r>
              <a:rPr lang="en-US" b="1" dirty="0">
                <a:solidFill>
                  <a:schemeClr val="accent2"/>
                </a:solidFill>
              </a:rPr>
              <a:t>WM_PAINT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message.</a:t>
            </a:r>
          </a:p>
          <a:p>
            <a:pPr marL="76200">
              <a:spcBef>
                <a:spcPts val="600"/>
              </a:spcBef>
            </a:pPr>
            <a:r>
              <a:rPr lang="en-US" b="1" dirty="0"/>
              <a:t>Default message handling</a:t>
            </a:r>
          </a:p>
          <a:p>
            <a:pPr lvl="1"/>
            <a:r>
              <a:rPr lang="en-US" dirty="0"/>
              <a:t>Plain windows need to call the </a:t>
            </a:r>
            <a:r>
              <a:rPr lang="en-US" dirty="0" smtClean="0"/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WM_DefaultProc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 smtClean="0"/>
              <a:t>to </a:t>
            </a:r>
            <a:r>
              <a:rPr lang="en-US" dirty="0"/>
              <a:t>avoid undefined </a:t>
            </a:r>
            <a:r>
              <a:rPr lang="en-US" dirty="0" smtClean="0"/>
              <a:t>behavior of </a:t>
            </a:r>
            <a:r>
              <a:rPr lang="en-US" dirty="0"/>
              <a:t>the window.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Further the WM needs to 'stay alive'. This can be </a:t>
            </a:r>
            <a:r>
              <a:rPr lang="en-US" dirty="0" smtClean="0"/>
              <a:t>done within </a:t>
            </a:r>
            <a:r>
              <a:rPr lang="en-US" dirty="0"/>
              <a:t>a simple loop after creating the windows. It </a:t>
            </a:r>
            <a:r>
              <a:rPr lang="en-US" dirty="0" smtClean="0"/>
              <a:t>has nothing </a:t>
            </a:r>
            <a:r>
              <a:rPr lang="en-US" dirty="0"/>
              <a:t>to do but calling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GUI_Delay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/>
              <a:t>or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GUI_Exec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dirty="0" smtClean="0"/>
              <a:t>which </a:t>
            </a:r>
            <a:r>
              <a:rPr lang="en-US" dirty="0"/>
              <a:t>does </a:t>
            </a:r>
            <a:r>
              <a:rPr lang="en-US" dirty="0" smtClean="0"/>
              <a:t>the following</a:t>
            </a:r>
            <a:r>
              <a:rPr lang="en-US" dirty="0"/>
              <a:t>:</a:t>
            </a:r>
          </a:p>
          <a:p>
            <a:pPr lvl="1"/>
            <a:r>
              <a:rPr lang="en-US" b="1" dirty="0" smtClean="0"/>
              <a:t>PID </a:t>
            </a:r>
            <a:r>
              <a:rPr lang="en-US" b="1" dirty="0"/>
              <a:t>management</a:t>
            </a:r>
          </a:p>
          <a:p>
            <a:pPr lvl="1"/>
            <a:r>
              <a:rPr lang="en-US" b="1" dirty="0" smtClean="0"/>
              <a:t>Key </a:t>
            </a:r>
            <a:r>
              <a:rPr lang="en-US" b="1" dirty="0"/>
              <a:t>input management</a:t>
            </a:r>
          </a:p>
          <a:p>
            <a:pPr lvl="1"/>
            <a:r>
              <a:rPr lang="en-US" b="1" dirty="0" smtClean="0"/>
              <a:t>Timer </a:t>
            </a:r>
            <a:r>
              <a:rPr lang="en-US" b="1" dirty="0"/>
              <a:t>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3647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74</a:t>
            </a:fld>
            <a:endParaRPr lang="fr-FR" dirty="0"/>
          </a:p>
        </p:txBody>
      </p:sp>
      <p:sp>
        <p:nvSpPr>
          <p:cNvPr id="12292" name="Slide Number Placeholder 3"/>
          <p:cNvSpPr txBox="1">
            <a:spLocks noGrp="1"/>
          </p:cNvSpPr>
          <p:nvPr/>
        </p:nvSpPr>
        <p:spPr bwMode="auto">
          <a:xfrm>
            <a:off x="8693150" y="6381750"/>
            <a:ext cx="457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5F19BD4-765C-4B49-A7B8-ED423EAA228A}" type="slidenum">
              <a:rPr lang="en-US" sz="1000">
                <a:solidFill>
                  <a:srgbClr val="000000"/>
                </a:solidFill>
                <a:latin typeface="Arial" pitchFamily="34" charset="0"/>
              </a:rPr>
              <a:pPr algn="r" eaLnBrk="0" hangingPunct="0"/>
              <a:t>74</a:t>
            </a:fld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75905"/>
            <a:ext cx="6408712" cy="6571030"/>
          </a:xfrm>
        </p:spPr>
        <p:txBody>
          <a:bodyPr/>
          <a:lstStyle/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hButton</a:t>
            </a:r>
            <a:r>
              <a:rPr lang="en-US" sz="110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1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BUTTON_Create</a:t>
            </a:r>
            <a:r>
              <a:rPr lang="en-US" sz="11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( 10, 10, </a:t>
            </a:r>
            <a:r>
              <a:rPr lang="en-US" sz="110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11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10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11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, GUI_ID_BUTTON0, WM_CF_SHOW);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BUTTON_SetText</a:t>
            </a:r>
            <a:r>
              <a:rPr lang="en-US" sz="110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hButton</a:t>
            </a:r>
            <a:r>
              <a:rPr lang="en-US" sz="11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, "Click me...");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WM_SetCallback</a:t>
            </a:r>
            <a:r>
              <a:rPr lang="en-US" sz="110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(WM_HBKWIN</a:t>
            </a:r>
            <a:r>
              <a:rPr lang="en-US" sz="11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1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myCbBackgroundWin</a:t>
            </a:r>
            <a:r>
              <a:rPr lang="en-US" sz="11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WM_SetCallback</a:t>
            </a:r>
            <a:r>
              <a:rPr lang="en-US" sz="11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hButton</a:t>
            </a:r>
            <a:r>
              <a:rPr lang="en-US" sz="11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1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myCbButton</a:t>
            </a:r>
            <a:r>
              <a:rPr lang="en-US" sz="11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...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... ...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static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myCbBackgroundWin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(WM_MESSAGE *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pMsg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NCode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, Id;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switch 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pMsg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MsgId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case WM_NOTIFY_PARENT: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 Id    =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WM_GetId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pMsg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hWinSrc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);      /* Id of widget */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NCode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pMsg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Data.v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;                 /* Notification code */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 if ((Id == GUI_ID_BUTTON0) &amp;&amp; 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NCode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== WM_NOTIFICATION_RELEASED))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buttonClicked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 0;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break;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10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1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WM_PAINT: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100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GUI_SetBkColor</a:t>
            </a:r>
            <a:r>
              <a:rPr lang="en-US" sz="110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(STBLUE</a:t>
            </a:r>
            <a:r>
              <a:rPr lang="en-US" sz="11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100" dirty="0" err="1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GUI_Clear</a:t>
            </a:r>
            <a:r>
              <a:rPr lang="en-US" sz="11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break;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default: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WM_DefaultProc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pMsg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); </a:t>
            </a:r>
            <a:endParaRPr lang="en-US" sz="1100" dirty="0" smtClean="0">
              <a:latin typeface="Courier New" pitchFamily="49" charset="0"/>
              <a:cs typeface="Courier New" pitchFamily="49" charset="0"/>
            </a:endParaRP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... ...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static void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myCbButton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(WM_MESSAGE *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pMsg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	switch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pMsg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MsgId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	case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WM_TOUCH: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	if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(((GUI_PID_STATE*)(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pMsg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Data.p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))-&gt;Pressed == 1) 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buttonClicked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 1;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		break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	case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WM_SIZE: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	//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add some code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	break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	default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BUTTON_Callback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pMsg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	}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 defTabSz="2667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288" y="3284984"/>
            <a:ext cx="3048000" cy="2286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/>
          <p:cNvSpPr/>
          <p:nvPr/>
        </p:nvSpPr>
        <p:spPr>
          <a:xfrm>
            <a:off x="2554099" y="4358457"/>
            <a:ext cx="3908571" cy="1318304"/>
          </a:xfrm>
          <a:custGeom>
            <a:avLst/>
            <a:gdLst>
              <a:gd name="connsiteX0" fmla="*/ 0 w 2357437"/>
              <a:gd name="connsiteY0" fmla="*/ 1674303 h 1674303"/>
              <a:gd name="connsiteX1" fmla="*/ 542925 w 2357437"/>
              <a:gd name="connsiteY1" fmla="*/ 374141 h 1674303"/>
              <a:gd name="connsiteX2" fmla="*/ 1700212 w 2357437"/>
              <a:gd name="connsiteY2" fmla="*/ 2666 h 1674303"/>
              <a:gd name="connsiteX3" fmla="*/ 2357437 w 2357437"/>
              <a:gd name="connsiteY3" fmla="*/ 216978 h 1674303"/>
              <a:gd name="connsiteX0" fmla="*/ 0 w 2357437"/>
              <a:gd name="connsiteY0" fmla="*/ 1677852 h 1677852"/>
              <a:gd name="connsiteX1" fmla="*/ 642938 w 2357437"/>
              <a:gd name="connsiteY1" fmla="*/ 477702 h 1677852"/>
              <a:gd name="connsiteX2" fmla="*/ 1700212 w 2357437"/>
              <a:gd name="connsiteY2" fmla="*/ 6215 h 1677852"/>
              <a:gd name="connsiteX3" fmla="*/ 2357437 w 2357437"/>
              <a:gd name="connsiteY3" fmla="*/ 220527 h 1677852"/>
              <a:gd name="connsiteX0" fmla="*/ 0 w 2357437"/>
              <a:gd name="connsiteY0" fmla="*/ 1650182 h 1650182"/>
              <a:gd name="connsiteX1" fmla="*/ 642938 w 2357437"/>
              <a:gd name="connsiteY1" fmla="*/ 450032 h 1650182"/>
              <a:gd name="connsiteX2" fmla="*/ 1457324 w 2357437"/>
              <a:gd name="connsiteY2" fmla="*/ 7120 h 1650182"/>
              <a:gd name="connsiteX3" fmla="*/ 2357437 w 2357437"/>
              <a:gd name="connsiteY3" fmla="*/ 192857 h 1650182"/>
              <a:gd name="connsiteX0" fmla="*/ 0 w 2778352"/>
              <a:gd name="connsiteY0" fmla="*/ 2868358 h 2868358"/>
              <a:gd name="connsiteX1" fmla="*/ 642938 w 2778352"/>
              <a:gd name="connsiteY1" fmla="*/ 1668208 h 2868358"/>
              <a:gd name="connsiteX2" fmla="*/ 1457324 w 2778352"/>
              <a:gd name="connsiteY2" fmla="*/ 1225296 h 2868358"/>
              <a:gd name="connsiteX3" fmla="*/ 2778352 w 2778352"/>
              <a:gd name="connsiteY3" fmla="*/ 3148 h 2868358"/>
              <a:gd name="connsiteX0" fmla="*/ 0 w 2778352"/>
              <a:gd name="connsiteY0" fmla="*/ 2867095 h 2867095"/>
              <a:gd name="connsiteX1" fmla="*/ 642938 w 2778352"/>
              <a:gd name="connsiteY1" fmla="*/ 1666945 h 2867095"/>
              <a:gd name="connsiteX2" fmla="*/ 2255609 w 2778352"/>
              <a:gd name="connsiteY2" fmla="*/ 1935233 h 2867095"/>
              <a:gd name="connsiteX3" fmla="*/ 2778352 w 2778352"/>
              <a:gd name="connsiteY3" fmla="*/ 1885 h 2867095"/>
              <a:gd name="connsiteX0" fmla="*/ 0 w 2778352"/>
              <a:gd name="connsiteY0" fmla="*/ 2867169 h 2867169"/>
              <a:gd name="connsiteX1" fmla="*/ 1179967 w 2778352"/>
              <a:gd name="connsiteY1" fmla="*/ 2073419 h 2867169"/>
              <a:gd name="connsiteX2" fmla="*/ 2255609 w 2778352"/>
              <a:gd name="connsiteY2" fmla="*/ 1935307 h 2867169"/>
              <a:gd name="connsiteX3" fmla="*/ 2778352 w 2778352"/>
              <a:gd name="connsiteY3" fmla="*/ 1959 h 2867169"/>
              <a:gd name="connsiteX0" fmla="*/ 0 w 2778352"/>
              <a:gd name="connsiteY0" fmla="*/ 2867169 h 2867169"/>
              <a:gd name="connsiteX1" fmla="*/ 1179967 w 2778352"/>
              <a:gd name="connsiteY1" fmla="*/ 2073419 h 2867169"/>
              <a:gd name="connsiteX2" fmla="*/ 2255609 w 2778352"/>
              <a:gd name="connsiteY2" fmla="*/ 1935307 h 2867169"/>
              <a:gd name="connsiteX3" fmla="*/ 2778352 w 2778352"/>
              <a:gd name="connsiteY3" fmla="*/ 1959 h 2867169"/>
              <a:gd name="connsiteX0" fmla="*/ 0 w 2154237"/>
              <a:gd name="connsiteY0" fmla="*/ 2751055 h 2751055"/>
              <a:gd name="connsiteX1" fmla="*/ 555852 w 2154237"/>
              <a:gd name="connsiteY1" fmla="*/ 2073419 h 2751055"/>
              <a:gd name="connsiteX2" fmla="*/ 1631494 w 2154237"/>
              <a:gd name="connsiteY2" fmla="*/ 1935307 h 2751055"/>
              <a:gd name="connsiteX3" fmla="*/ 2154237 w 2154237"/>
              <a:gd name="connsiteY3" fmla="*/ 1959 h 2751055"/>
              <a:gd name="connsiteX0" fmla="*/ 0 w 2154237"/>
              <a:gd name="connsiteY0" fmla="*/ 2751055 h 2751055"/>
              <a:gd name="connsiteX1" fmla="*/ 1631494 w 2154237"/>
              <a:gd name="connsiteY1" fmla="*/ 1935307 h 2751055"/>
              <a:gd name="connsiteX2" fmla="*/ 2154237 w 2154237"/>
              <a:gd name="connsiteY2" fmla="*/ 1959 h 2751055"/>
              <a:gd name="connsiteX0" fmla="*/ 0 w 2154237"/>
              <a:gd name="connsiteY0" fmla="*/ 2750967 h 2750967"/>
              <a:gd name="connsiteX1" fmla="*/ 1457323 w 2154237"/>
              <a:gd name="connsiteY1" fmla="*/ 2015771 h 2750967"/>
              <a:gd name="connsiteX2" fmla="*/ 2154237 w 2154237"/>
              <a:gd name="connsiteY2" fmla="*/ 1871 h 2750967"/>
              <a:gd name="connsiteX0" fmla="*/ 0 w 2154237"/>
              <a:gd name="connsiteY0" fmla="*/ 2750892 h 2750892"/>
              <a:gd name="connsiteX1" fmla="*/ 1457323 w 2154237"/>
              <a:gd name="connsiteY1" fmla="*/ 2015696 h 2750892"/>
              <a:gd name="connsiteX2" fmla="*/ 2154237 w 2154237"/>
              <a:gd name="connsiteY2" fmla="*/ 1796 h 2750892"/>
              <a:gd name="connsiteX0" fmla="*/ 0 w 2154237"/>
              <a:gd name="connsiteY0" fmla="*/ 2750892 h 2750892"/>
              <a:gd name="connsiteX1" fmla="*/ 1457323 w 2154237"/>
              <a:gd name="connsiteY1" fmla="*/ 2015696 h 2750892"/>
              <a:gd name="connsiteX2" fmla="*/ 2154237 w 2154237"/>
              <a:gd name="connsiteY2" fmla="*/ 1796 h 2750892"/>
              <a:gd name="connsiteX0" fmla="*/ 0 w 1459205"/>
              <a:gd name="connsiteY0" fmla="*/ 3010508 h 3010508"/>
              <a:gd name="connsiteX1" fmla="*/ 1457323 w 1459205"/>
              <a:gd name="connsiteY1" fmla="*/ 2275312 h 3010508"/>
              <a:gd name="connsiteX2" fmla="*/ 354465 w 1459205"/>
              <a:gd name="connsiteY2" fmla="*/ 1767 h 3010508"/>
              <a:gd name="connsiteX0" fmla="*/ 289318 w 643783"/>
              <a:gd name="connsiteY0" fmla="*/ 3011291 h 3011291"/>
              <a:gd name="connsiteX1" fmla="*/ 4926 w 643783"/>
              <a:gd name="connsiteY1" fmla="*/ 1695711 h 3011291"/>
              <a:gd name="connsiteX2" fmla="*/ 643783 w 643783"/>
              <a:gd name="connsiteY2" fmla="*/ 2550 h 3011291"/>
              <a:gd name="connsiteX0" fmla="*/ 852280 w 868325"/>
              <a:gd name="connsiteY0" fmla="*/ 3102962 h 3102961"/>
              <a:gd name="connsiteX1" fmla="*/ 1831 w 868325"/>
              <a:gd name="connsiteY1" fmla="*/ 1695742 h 3102961"/>
              <a:gd name="connsiteX2" fmla="*/ 640688 w 868325"/>
              <a:gd name="connsiteY2" fmla="*/ 2581 h 3102961"/>
              <a:gd name="connsiteX0" fmla="*/ 852280 w 852280"/>
              <a:gd name="connsiteY0" fmla="*/ 3102962 h 3102962"/>
              <a:gd name="connsiteX1" fmla="*/ 1831 w 852280"/>
              <a:gd name="connsiteY1" fmla="*/ 1695742 h 3102962"/>
              <a:gd name="connsiteX2" fmla="*/ 640688 w 852280"/>
              <a:gd name="connsiteY2" fmla="*/ 2581 h 3102962"/>
              <a:gd name="connsiteX0" fmla="*/ 861193 w 861193"/>
              <a:gd name="connsiteY0" fmla="*/ 2813361 h 2813361"/>
              <a:gd name="connsiteX1" fmla="*/ 10744 w 861193"/>
              <a:gd name="connsiteY1" fmla="*/ 1406141 h 2813361"/>
              <a:gd name="connsiteX2" fmla="*/ 431886 w 861193"/>
              <a:gd name="connsiteY2" fmla="*/ 3173 h 2813361"/>
              <a:gd name="connsiteX0" fmla="*/ 834347 w 834347"/>
              <a:gd name="connsiteY0" fmla="*/ 1026388 h 1520189"/>
              <a:gd name="connsiteX1" fmla="*/ 10744 w 834347"/>
              <a:gd name="connsiteY1" fmla="*/ 1406141 h 1520189"/>
              <a:gd name="connsiteX2" fmla="*/ 431886 w 834347"/>
              <a:gd name="connsiteY2" fmla="*/ 3173 h 1520189"/>
              <a:gd name="connsiteX0" fmla="*/ 481125 w 481125"/>
              <a:gd name="connsiteY0" fmla="*/ 1024687 h 2682141"/>
              <a:gd name="connsiteX1" fmla="*/ 166025 w 481125"/>
              <a:gd name="connsiteY1" fmla="*/ 2620429 h 2682141"/>
              <a:gd name="connsiteX2" fmla="*/ 78664 w 481125"/>
              <a:gd name="connsiteY2" fmla="*/ 1472 h 2682141"/>
              <a:gd name="connsiteX0" fmla="*/ 646158 w 646158"/>
              <a:gd name="connsiteY0" fmla="*/ 25910 h 1683363"/>
              <a:gd name="connsiteX1" fmla="*/ 331058 w 646158"/>
              <a:gd name="connsiteY1" fmla="*/ 1621652 h 1683363"/>
              <a:gd name="connsiteX2" fmla="*/ 51034 w 646158"/>
              <a:gd name="connsiteY2" fmla="*/ 958849 h 1683363"/>
              <a:gd name="connsiteX0" fmla="*/ 595124 w 595124"/>
              <a:gd name="connsiteY0" fmla="*/ 25910 h 1683363"/>
              <a:gd name="connsiteX1" fmla="*/ 280024 w 595124"/>
              <a:gd name="connsiteY1" fmla="*/ 1621652 h 1683363"/>
              <a:gd name="connsiteX2" fmla="*/ 0 w 595124"/>
              <a:gd name="connsiteY2" fmla="*/ 958849 h 1683363"/>
              <a:gd name="connsiteX0" fmla="*/ 595124 w 595124"/>
              <a:gd name="connsiteY0" fmla="*/ 0 h 1785248"/>
              <a:gd name="connsiteX1" fmla="*/ 280024 w 595124"/>
              <a:gd name="connsiteY1" fmla="*/ 1595742 h 1785248"/>
              <a:gd name="connsiteX2" fmla="*/ 0 w 595124"/>
              <a:gd name="connsiteY2" fmla="*/ 932939 h 1785248"/>
              <a:gd name="connsiteX0" fmla="*/ 704089 w 704089"/>
              <a:gd name="connsiteY0" fmla="*/ 0 h 1387241"/>
              <a:gd name="connsiteX1" fmla="*/ 280024 w 704089"/>
              <a:gd name="connsiteY1" fmla="*/ 1067052 h 1387241"/>
              <a:gd name="connsiteX2" fmla="*/ 0 w 704089"/>
              <a:gd name="connsiteY2" fmla="*/ 404249 h 1387241"/>
              <a:gd name="connsiteX0" fmla="*/ 614272 w 614272"/>
              <a:gd name="connsiteY0" fmla="*/ 0 h 1387241"/>
              <a:gd name="connsiteX1" fmla="*/ 190207 w 614272"/>
              <a:gd name="connsiteY1" fmla="*/ 1067052 h 1387241"/>
              <a:gd name="connsiteX2" fmla="*/ 0 w 614272"/>
              <a:gd name="connsiteY2" fmla="*/ 584664 h 1387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4272" h="1387241">
                <a:moveTo>
                  <a:pt x="614272" y="0"/>
                </a:moveTo>
                <a:cubicBezTo>
                  <a:pt x="428107" y="1712215"/>
                  <a:pt x="261758" y="1535417"/>
                  <a:pt x="190207" y="1067052"/>
                </a:cubicBezTo>
                <a:cubicBezTo>
                  <a:pt x="118656" y="598687"/>
                  <a:pt x="107969" y="898645"/>
                  <a:pt x="0" y="584664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560408" y="4797152"/>
            <a:ext cx="2693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177800" indent="-177800" algn="l" rtl="0" eaLnBrk="1" fontAlgn="base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000" kern="1200" baseline="0">
                <a:solidFill>
                  <a:srgbClr val="00215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2152"/>
              </a:buClr>
              <a:buFont typeface="Arial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400" kern="1200">
                <a:solidFill>
                  <a:srgbClr val="9C9E9F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200" kern="120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 smtClean="0">
                <a:solidFill>
                  <a:schemeClr val="accent2"/>
                </a:solidFill>
              </a:rPr>
              <a:t>On click WM calls Button callback function</a:t>
            </a:r>
          </a:p>
        </p:txBody>
      </p:sp>
      <p:sp>
        <p:nvSpPr>
          <p:cNvPr id="10" name="Freeform 9"/>
          <p:cNvSpPr/>
          <p:nvPr/>
        </p:nvSpPr>
        <p:spPr>
          <a:xfrm>
            <a:off x="1561433" y="6042283"/>
            <a:ext cx="1180069" cy="569271"/>
          </a:xfrm>
          <a:custGeom>
            <a:avLst/>
            <a:gdLst>
              <a:gd name="connsiteX0" fmla="*/ 0 w 2357437"/>
              <a:gd name="connsiteY0" fmla="*/ 1674303 h 1674303"/>
              <a:gd name="connsiteX1" fmla="*/ 542925 w 2357437"/>
              <a:gd name="connsiteY1" fmla="*/ 374141 h 1674303"/>
              <a:gd name="connsiteX2" fmla="*/ 1700212 w 2357437"/>
              <a:gd name="connsiteY2" fmla="*/ 2666 h 1674303"/>
              <a:gd name="connsiteX3" fmla="*/ 2357437 w 2357437"/>
              <a:gd name="connsiteY3" fmla="*/ 216978 h 1674303"/>
              <a:gd name="connsiteX0" fmla="*/ 0 w 2357437"/>
              <a:gd name="connsiteY0" fmla="*/ 1677852 h 1677852"/>
              <a:gd name="connsiteX1" fmla="*/ 642938 w 2357437"/>
              <a:gd name="connsiteY1" fmla="*/ 477702 h 1677852"/>
              <a:gd name="connsiteX2" fmla="*/ 1700212 w 2357437"/>
              <a:gd name="connsiteY2" fmla="*/ 6215 h 1677852"/>
              <a:gd name="connsiteX3" fmla="*/ 2357437 w 2357437"/>
              <a:gd name="connsiteY3" fmla="*/ 220527 h 1677852"/>
              <a:gd name="connsiteX0" fmla="*/ 0 w 2357437"/>
              <a:gd name="connsiteY0" fmla="*/ 1650182 h 1650182"/>
              <a:gd name="connsiteX1" fmla="*/ 642938 w 2357437"/>
              <a:gd name="connsiteY1" fmla="*/ 450032 h 1650182"/>
              <a:gd name="connsiteX2" fmla="*/ 1457324 w 2357437"/>
              <a:gd name="connsiteY2" fmla="*/ 7120 h 1650182"/>
              <a:gd name="connsiteX3" fmla="*/ 2357437 w 2357437"/>
              <a:gd name="connsiteY3" fmla="*/ 192857 h 1650182"/>
              <a:gd name="connsiteX0" fmla="*/ 0 w 2778352"/>
              <a:gd name="connsiteY0" fmla="*/ 2868358 h 2868358"/>
              <a:gd name="connsiteX1" fmla="*/ 642938 w 2778352"/>
              <a:gd name="connsiteY1" fmla="*/ 1668208 h 2868358"/>
              <a:gd name="connsiteX2" fmla="*/ 1457324 w 2778352"/>
              <a:gd name="connsiteY2" fmla="*/ 1225296 h 2868358"/>
              <a:gd name="connsiteX3" fmla="*/ 2778352 w 2778352"/>
              <a:gd name="connsiteY3" fmla="*/ 3148 h 2868358"/>
              <a:gd name="connsiteX0" fmla="*/ 0 w 2778352"/>
              <a:gd name="connsiteY0" fmla="*/ 2867095 h 2867095"/>
              <a:gd name="connsiteX1" fmla="*/ 642938 w 2778352"/>
              <a:gd name="connsiteY1" fmla="*/ 1666945 h 2867095"/>
              <a:gd name="connsiteX2" fmla="*/ 2255609 w 2778352"/>
              <a:gd name="connsiteY2" fmla="*/ 1935233 h 2867095"/>
              <a:gd name="connsiteX3" fmla="*/ 2778352 w 2778352"/>
              <a:gd name="connsiteY3" fmla="*/ 1885 h 2867095"/>
              <a:gd name="connsiteX0" fmla="*/ 0 w 2778352"/>
              <a:gd name="connsiteY0" fmla="*/ 2867169 h 2867169"/>
              <a:gd name="connsiteX1" fmla="*/ 1179967 w 2778352"/>
              <a:gd name="connsiteY1" fmla="*/ 2073419 h 2867169"/>
              <a:gd name="connsiteX2" fmla="*/ 2255609 w 2778352"/>
              <a:gd name="connsiteY2" fmla="*/ 1935307 h 2867169"/>
              <a:gd name="connsiteX3" fmla="*/ 2778352 w 2778352"/>
              <a:gd name="connsiteY3" fmla="*/ 1959 h 2867169"/>
              <a:gd name="connsiteX0" fmla="*/ 0 w 2778352"/>
              <a:gd name="connsiteY0" fmla="*/ 2867169 h 2867169"/>
              <a:gd name="connsiteX1" fmla="*/ 1179967 w 2778352"/>
              <a:gd name="connsiteY1" fmla="*/ 2073419 h 2867169"/>
              <a:gd name="connsiteX2" fmla="*/ 2255609 w 2778352"/>
              <a:gd name="connsiteY2" fmla="*/ 1935307 h 2867169"/>
              <a:gd name="connsiteX3" fmla="*/ 2778352 w 2778352"/>
              <a:gd name="connsiteY3" fmla="*/ 1959 h 2867169"/>
              <a:gd name="connsiteX0" fmla="*/ 0 w 2154237"/>
              <a:gd name="connsiteY0" fmla="*/ 2751055 h 2751055"/>
              <a:gd name="connsiteX1" fmla="*/ 555852 w 2154237"/>
              <a:gd name="connsiteY1" fmla="*/ 2073419 h 2751055"/>
              <a:gd name="connsiteX2" fmla="*/ 1631494 w 2154237"/>
              <a:gd name="connsiteY2" fmla="*/ 1935307 h 2751055"/>
              <a:gd name="connsiteX3" fmla="*/ 2154237 w 2154237"/>
              <a:gd name="connsiteY3" fmla="*/ 1959 h 2751055"/>
              <a:gd name="connsiteX0" fmla="*/ 0 w 2154237"/>
              <a:gd name="connsiteY0" fmla="*/ 2751055 h 2751055"/>
              <a:gd name="connsiteX1" fmla="*/ 1631494 w 2154237"/>
              <a:gd name="connsiteY1" fmla="*/ 1935307 h 2751055"/>
              <a:gd name="connsiteX2" fmla="*/ 2154237 w 2154237"/>
              <a:gd name="connsiteY2" fmla="*/ 1959 h 2751055"/>
              <a:gd name="connsiteX0" fmla="*/ 0 w 2154237"/>
              <a:gd name="connsiteY0" fmla="*/ 2750967 h 2750967"/>
              <a:gd name="connsiteX1" fmla="*/ 1457323 w 2154237"/>
              <a:gd name="connsiteY1" fmla="*/ 2015771 h 2750967"/>
              <a:gd name="connsiteX2" fmla="*/ 2154237 w 2154237"/>
              <a:gd name="connsiteY2" fmla="*/ 1871 h 2750967"/>
              <a:gd name="connsiteX0" fmla="*/ 0 w 2154237"/>
              <a:gd name="connsiteY0" fmla="*/ 2750892 h 2750892"/>
              <a:gd name="connsiteX1" fmla="*/ 1457323 w 2154237"/>
              <a:gd name="connsiteY1" fmla="*/ 2015696 h 2750892"/>
              <a:gd name="connsiteX2" fmla="*/ 2154237 w 2154237"/>
              <a:gd name="connsiteY2" fmla="*/ 1796 h 2750892"/>
              <a:gd name="connsiteX0" fmla="*/ 0 w 2154237"/>
              <a:gd name="connsiteY0" fmla="*/ 2750892 h 2750892"/>
              <a:gd name="connsiteX1" fmla="*/ 1457323 w 2154237"/>
              <a:gd name="connsiteY1" fmla="*/ 2015696 h 2750892"/>
              <a:gd name="connsiteX2" fmla="*/ 2154237 w 2154237"/>
              <a:gd name="connsiteY2" fmla="*/ 1796 h 2750892"/>
              <a:gd name="connsiteX0" fmla="*/ 0 w 1459205"/>
              <a:gd name="connsiteY0" fmla="*/ 3010508 h 3010508"/>
              <a:gd name="connsiteX1" fmla="*/ 1457323 w 1459205"/>
              <a:gd name="connsiteY1" fmla="*/ 2275312 h 3010508"/>
              <a:gd name="connsiteX2" fmla="*/ 354465 w 1459205"/>
              <a:gd name="connsiteY2" fmla="*/ 1767 h 3010508"/>
              <a:gd name="connsiteX0" fmla="*/ 289318 w 643783"/>
              <a:gd name="connsiteY0" fmla="*/ 3011291 h 3011291"/>
              <a:gd name="connsiteX1" fmla="*/ 4926 w 643783"/>
              <a:gd name="connsiteY1" fmla="*/ 1695711 h 3011291"/>
              <a:gd name="connsiteX2" fmla="*/ 643783 w 643783"/>
              <a:gd name="connsiteY2" fmla="*/ 2550 h 3011291"/>
              <a:gd name="connsiteX0" fmla="*/ 852280 w 868325"/>
              <a:gd name="connsiteY0" fmla="*/ 3102962 h 3102961"/>
              <a:gd name="connsiteX1" fmla="*/ 1831 w 868325"/>
              <a:gd name="connsiteY1" fmla="*/ 1695742 h 3102961"/>
              <a:gd name="connsiteX2" fmla="*/ 640688 w 868325"/>
              <a:gd name="connsiteY2" fmla="*/ 2581 h 3102961"/>
              <a:gd name="connsiteX0" fmla="*/ 852280 w 852280"/>
              <a:gd name="connsiteY0" fmla="*/ 3102962 h 3102962"/>
              <a:gd name="connsiteX1" fmla="*/ 1831 w 852280"/>
              <a:gd name="connsiteY1" fmla="*/ 1695742 h 3102962"/>
              <a:gd name="connsiteX2" fmla="*/ 640688 w 852280"/>
              <a:gd name="connsiteY2" fmla="*/ 2581 h 3102962"/>
              <a:gd name="connsiteX0" fmla="*/ 861193 w 861193"/>
              <a:gd name="connsiteY0" fmla="*/ 2813361 h 2813361"/>
              <a:gd name="connsiteX1" fmla="*/ 10744 w 861193"/>
              <a:gd name="connsiteY1" fmla="*/ 1406141 h 2813361"/>
              <a:gd name="connsiteX2" fmla="*/ 431886 w 861193"/>
              <a:gd name="connsiteY2" fmla="*/ 3173 h 2813361"/>
              <a:gd name="connsiteX0" fmla="*/ 834347 w 834347"/>
              <a:gd name="connsiteY0" fmla="*/ 1026388 h 1520189"/>
              <a:gd name="connsiteX1" fmla="*/ 10744 w 834347"/>
              <a:gd name="connsiteY1" fmla="*/ 1406141 h 1520189"/>
              <a:gd name="connsiteX2" fmla="*/ 431886 w 834347"/>
              <a:gd name="connsiteY2" fmla="*/ 3173 h 1520189"/>
              <a:gd name="connsiteX0" fmla="*/ 481125 w 481125"/>
              <a:gd name="connsiteY0" fmla="*/ 1024687 h 2682141"/>
              <a:gd name="connsiteX1" fmla="*/ 166025 w 481125"/>
              <a:gd name="connsiteY1" fmla="*/ 2620429 h 2682141"/>
              <a:gd name="connsiteX2" fmla="*/ 78664 w 481125"/>
              <a:gd name="connsiteY2" fmla="*/ 1472 h 2682141"/>
              <a:gd name="connsiteX0" fmla="*/ 646158 w 646158"/>
              <a:gd name="connsiteY0" fmla="*/ 25910 h 1683363"/>
              <a:gd name="connsiteX1" fmla="*/ 331058 w 646158"/>
              <a:gd name="connsiteY1" fmla="*/ 1621652 h 1683363"/>
              <a:gd name="connsiteX2" fmla="*/ 51034 w 646158"/>
              <a:gd name="connsiteY2" fmla="*/ 958849 h 1683363"/>
              <a:gd name="connsiteX0" fmla="*/ 595124 w 595124"/>
              <a:gd name="connsiteY0" fmla="*/ 25910 h 1683363"/>
              <a:gd name="connsiteX1" fmla="*/ 280024 w 595124"/>
              <a:gd name="connsiteY1" fmla="*/ 1621652 h 1683363"/>
              <a:gd name="connsiteX2" fmla="*/ 0 w 595124"/>
              <a:gd name="connsiteY2" fmla="*/ 958849 h 1683363"/>
              <a:gd name="connsiteX0" fmla="*/ 595124 w 595124"/>
              <a:gd name="connsiteY0" fmla="*/ 0 h 1785248"/>
              <a:gd name="connsiteX1" fmla="*/ 280024 w 595124"/>
              <a:gd name="connsiteY1" fmla="*/ 1595742 h 1785248"/>
              <a:gd name="connsiteX2" fmla="*/ 0 w 595124"/>
              <a:gd name="connsiteY2" fmla="*/ 932939 h 1785248"/>
              <a:gd name="connsiteX0" fmla="*/ 704089 w 704089"/>
              <a:gd name="connsiteY0" fmla="*/ 0 h 1387241"/>
              <a:gd name="connsiteX1" fmla="*/ 280024 w 704089"/>
              <a:gd name="connsiteY1" fmla="*/ 1067052 h 1387241"/>
              <a:gd name="connsiteX2" fmla="*/ 0 w 704089"/>
              <a:gd name="connsiteY2" fmla="*/ 404249 h 1387241"/>
              <a:gd name="connsiteX0" fmla="*/ 704089 w 704089"/>
              <a:gd name="connsiteY0" fmla="*/ 0 h 1293064"/>
              <a:gd name="connsiteX1" fmla="*/ 69990 w 704089"/>
              <a:gd name="connsiteY1" fmla="*/ 919018 h 1293064"/>
              <a:gd name="connsiteX2" fmla="*/ 0 w 704089"/>
              <a:gd name="connsiteY2" fmla="*/ 404249 h 1293064"/>
              <a:gd name="connsiteX0" fmla="*/ 190849 w 190849"/>
              <a:gd name="connsiteY0" fmla="*/ 631984 h 1471404"/>
              <a:gd name="connsiteX1" fmla="*/ 69990 w 190849"/>
              <a:gd name="connsiteY1" fmla="*/ 514769 h 1471404"/>
              <a:gd name="connsiteX2" fmla="*/ 0 w 190849"/>
              <a:gd name="connsiteY2" fmla="*/ 0 h 1471404"/>
              <a:gd name="connsiteX0" fmla="*/ 190849 w 190849"/>
              <a:gd name="connsiteY0" fmla="*/ 631984 h 741999"/>
              <a:gd name="connsiteX1" fmla="*/ 69990 w 190849"/>
              <a:gd name="connsiteY1" fmla="*/ 514769 h 741999"/>
              <a:gd name="connsiteX2" fmla="*/ 0 w 190849"/>
              <a:gd name="connsiteY2" fmla="*/ 0 h 741999"/>
              <a:gd name="connsiteX0" fmla="*/ 190849 w 190849"/>
              <a:gd name="connsiteY0" fmla="*/ 631984 h 741999"/>
              <a:gd name="connsiteX1" fmla="*/ 69990 w 190849"/>
              <a:gd name="connsiteY1" fmla="*/ 514769 h 741999"/>
              <a:gd name="connsiteX2" fmla="*/ 0 w 190849"/>
              <a:gd name="connsiteY2" fmla="*/ 0 h 741999"/>
              <a:gd name="connsiteX0" fmla="*/ 190849 w 190849"/>
              <a:gd name="connsiteY0" fmla="*/ 631984 h 741999"/>
              <a:gd name="connsiteX1" fmla="*/ 69990 w 190849"/>
              <a:gd name="connsiteY1" fmla="*/ 514769 h 741999"/>
              <a:gd name="connsiteX2" fmla="*/ 0 w 190849"/>
              <a:gd name="connsiteY2" fmla="*/ 0 h 741999"/>
              <a:gd name="connsiteX0" fmla="*/ 185460 w 185460"/>
              <a:gd name="connsiteY0" fmla="*/ 295209 h 405224"/>
              <a:gd name="connsiteX1" fmla="*/ 64601 w 185460"/>
              <a:gd name="connsiteY1" fmla="*/ 177994 h 405224"/>
              <a:gd name="connsiteX2" fmla="*/ 0 w 185460"/>
              <a:gd name="connsiteY2" fmla="*/ 0 h 405224"/>
              <a:gd name="connsiteX0" fmla="*/ 185460 w 185460"/>
              <a:gd name="connsiteY0" fmla="*/ 295209 h 599039"/>
              <a:gd name="connsiteX1" fmla="*/ 78972 w 185460"/>
              <a:gd name="connsiteY1" fmla="*/ 430576 h 599039"/>
              <a:gd name="connsiteX2" fmla="*/ 0 w 185460"/>
              <a:gd name="connsiteY2" fmla="*/ 0 h 59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460" h="599039">
                <a:moveTo>
                  <a:pt x="185460" y="295209"/>
                </a:moveTo>
                <a:cubicBezTo>
                  <a:pt x="115629" y="235725"/>
                  <a:pt x="150523" y="898941"/>
                  <a:pt x="78972" y="430576"/>
                </a:cubicBezTo>
                <a:cubicBezTo>
                  <a:pt x="46199" y="221856"/>
                  <a:pt x="62348" y="451439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741502" y="6051825"/>
            <a:ext cx="327065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177800" indent="-177800" algn="l" rtl="0" eaLnBrk="1" fontAlgn="base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000" kern="1200" baseline="0">
                <a:solidFill>
                  <a:srgbClr val="00215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2152"/>
              </a:buClr>
              <a:buFont typeface="Arial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400" kern="1200">
                <a:solidFill>
                  <a:srgbClr val="9C9E9F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200" kern="120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 smtClean="0">
                <a:solidFill>
                  <a:schemeClr val="accent2"/>
                </a:solidFill>
              </a:rPr>
              <a:t>Default callback must be called to achieve proper functionality</a:t>
            </a:r>
          </a:p>
        </p:txBody>
      </p:sp>
      <p:sp>
        <p:nvSpPr>
          <p:cNvPr id="12" name="Freeform 11"/>
          <p:cNvSpPr/>
          <p:nvPr/>
        </p:nvSpPr>
        <p:spPr>
          <a:xfrm>
            <a:off x="2218288" y="2495683"/>
            <a:ext cx="4035570" cy="860439"/>
          </a:xfrm>
          <a:custGeom>
            <a:avLst/>
            <a:gdLst>
              <a:gd name="connsiteX0" fmla="*/ 0 w 2357437"/>
              <a:gd name="connsiteY0" fmla="*/ 1674303 h 1674303"/>
              <a:gd name="connsiteX1" fmla="*/ 542925 w 2357437"/>
              <a:gd name="connsiteY1" fmla="*/ 374141 h 1674303"/>
              <a:gd name="connsiteX2" fmla="*/ 1700212 w 2357437"/>
              <a:gd name="connsiteY2" fmla="*/ 2666 h 1674303"/>
              <a:gd name="connsiteX3" fmla="*/ 2357437 w 2357437"/>
              <a:gd name="connsiteY3" fmla="*/ 216978 h 1674303"/>
              <a:gd name="connsiteX0" fmla="*/ 0 w 2357437"/>
              <a:gd name="connsiteY0" fmla="*/ 1677852 h 1677852"/>
              <a:gd name="connsiteX1" fmla="*/ 642938 w 2357437"/>
              <a:gd name="connsiteY1" fmla="*/ 477702 h 1677852"/>
              <a:gd name="connsiteX2" fmla="*/ 1700212 w 2357437"/>
              <a:gd name="connsiteY2" fmla="*/ 6215 h 1677852"/>
              <a:gd name="connsiteX3" fmla="*/ 2357437 w 2357437"/>
              <a:gd name="connsiteY3" fmla="*/ 220527 h 1677852"/>
              <a:gd name="connsiteX0" fmla="*/ 0 w 2357437"/>
              <a:gd name="connsiteY0" fmla="*/ 1650182 h 1650182"/>
              <a:gd name="connsiteX1" fmla="*/ 642938 w 2357437"/>
              <a:gd name="connsiteY1" fmla="*/ 450032 h 1650182"/>
              <a:gd name="connsiteX2" fmla="*/ 1457324 w 2357437"/>
              <a:gd name="connsiteY2" fmla="*/ 7120 h 1650182"/>
              <a:gd name="connsiteX3" fmla="*/ 2357437 w 2357437"/>
              <a:gd name="connsiteY3" fmla="*/ 192857 h 1650182"/>
              <a:gd name="connsiteX0" fmla="*/ 0 w 2778352"/>
              <a:gd name="connsiteY0" fmla="*/ 2868358 h 2868358"/>
              <a:gd name="connsiteX1" fmla="*/ 642938 w 2778352"/>
              <a:gd name="connsiteY1" fmla="*/ 1668208 h 2868358"/>
              <a:gd name="connsiteX2" fmla="*/ 1457324 w 2778352"/>
              <a:gd name="connsiteY2" fmla="*/ 1225296 h 2868358"/>
              <a:gd name="connsiteX3" fmla="*/ 2778352 w 2778352"/>
              <a:gd name="connsiteY3" fmla="*/ 3148 h 2868358"/>
              <a:gd name="connsiteX0" fmla="*/ 0 w 2778352"/>
              <a:gd name="connsiteY0" fmla="*/ 2867095 h 2867095"/>
              <a:gd name="connsiteX1" fmla="*/ 642938 w 2778352"/>
              <a:gd name="connsiteY1" fmla="*/ 1666945 h 2867095"/>
              <a:gd name="connsiteX2" fmla="*/ 2255609 w 2778352"/>
              <a:gd name="connsiteY2" fmla="*/ 1935233 h 2867095"/>
              <a:gd name="connsiteX3" fmla="*/ 2778352 w 2778352"/>
              <a:gd name="connsiteY3" fmla="*/ 1885 h 2867095"/>
              <a:gd name="connsiteX0" fmla="*/ 0 w 2778352"/>
              <a:gd name="connsiteY0" fmla="*/ 2867169 h 2867169"/>
              <a:gd name="connsiteX1" fmla="*/ 1179967 w 2778352"/>
              <a:gd name="connsiteY1" fmla="*/ 2073419 h 2867169"/>
              <a:gd name="connsiteX2" fmla="*/ 2255609 w 2778352"/>
              <a:gd name="connsiteY2" fmla="*/ 1935307 h 2867169"/>
              <a:gd name="connsiteX3" fmla="*/ 2778352 w 2778352"/>
              <a:gd name="connsiteY3" fmla="*/ 1959 h 2867169"/>
              <a:gd name="connsiteX0" fmla="*/ 0 w 2778352"/>
              <a:gd name="connsiteY0" fmla="*/ 2867169 h 2867169"/>
              <a:gd name="connsiteX1" fmla="*/ 1179967 w 2778352"/>
              <a:gd name="connsiteY1" fmla="*/ 2073419 h 2867169"/>
              <a:gd name="connsiteX2" fmla="*/ 2255609 w 2778352"/>
              <a:gd name="connsiteY2" fmla="*/ 1935307 h 2867169"/>
              <a:gd name="connsiteX3" fmla="*/ 2778352 w 2778352"/>
              <a:gd name="connsiteY3" fmla="*/ 1959 h 2867169"/>
              <a:gd name="connsiteX0" fmla="*/ 0 w 2154237"/>
              <a:gd name="connsiteY0" fmla="*/ 2751055 h 2751055"/>
              <a:gd name="connsiteX1" fmla="*/ 555852 w 2154237"/>
              <a:gd name="connsiteY1" fmla="*/ 2073419 h 2751055"/>
              <a:gd name="connsiteX2" fmla="*/ 1631494 w 2154237"/>
              <a:gd name="connsiteY2" fmla="*/ 1935307 h 2751055"/>
              <a:gd name="connsiteX3" fmla="*/ 2154237 w 2154237"/>
              <a:gd name="connsiteY3" fmla="*/ 1959 h 2751055"/>
              <a:gd name="connsiteX0" fmla="*/ 0 w 2154237"/>
              <a:gd name="connsiteY0" fmla="*/ 2751055 h 2751055"/>
              <a:gd name="connsiteX1" fmla="*/ 1631494 w 2154237"/>
              <a:gd name="connsiteY1" fmla="*/ 1935307 h 2751055"/>
              <a:gd name="connsiteX2" fmla="*/ 2154237 w 2154237"/>
              <a:gd name="connsiteY2" fmla="*/ 1959 h 2751055"/>
              <a:gd name="connsiteX0" fmla="*/ 0 w 2154237"/>
              <a:gd name="connsiteY0" fmla="*/ 2750967 h 2750967"/>
              <a:gd name="connsiteX1" fmla="*/ 1457323 w 2154237"/>
              <a:gd name="connsiteY1" fmla="*/ 2015771 h 2750967"/>
              <a:gd name="connsiteX2" fmla="*/ 2154237 w 2154237"/>
              <a:gd name="connsiteY2" fmla="*/ 1871 h 2750967"/>
              <a:gd name="connsiteX0" fmla="*/ 0 w 2154237"/>
              <a:gd name="connsiteY0" fmla="*/ 2750892 h 2750892"/>
              <a:gd name="connsiteX1" fmla="*/ 1457323 w 2154237"/>
              <a:gd name="connsiteY1" fmla="*/ 2015696 h 2750892"/>
              <a:gd name="connsiteX2" fmla="*/ 2154237 w 2154237"/>
              <a:gd name="connsiteY2" fmla="*/ 1796 h 2750892"/>
              <a:gd name="connsiteX0" fmla="*/ 0 w 2154237"/>
              <a:gd name="connsiteY0" fmla="*/ 2750892 h 2750892"/>
              <a:gd name="connsiteX1" fmla="*/ 1457323 w 2154237"/>
              <a:gd name="connsiteY1" fmla="*/ 2015696 h 2750892"/>
              <a:gd name="connsiteX2" fmla="*/ 2154237 w 2154237"/>
              <a:gd name="connsiteY2" fmla="*/ 1796 h 2750892"/>
              <a:gd name="connsiteX0" fmla="*/ 0 w 1459205"/>
              <a:gd name="connsiteY0" fmla="*/ 3010508 h 3010508"/>
              <a:gd name="connsiteX1" fmla="*/ 1457323 w 1459205"/>
              <a:gd name="connsiteY1" fmla="*/ 2275312 h 3010508"/>
              <a:gd name="connsiteX2" fmla="*/ 354465 w 1459205"/>
              <a:gd name="connsiteY2" fmla="*/ 1767 h 3010508"/>
              <a:gd name="connsiteX0" fmla="*/ 289318 w 643783"/>
              <a:gd name="connsiteY0" fmla="*/ 3011291 h 3011291"/>
              <a:gd name="connsiteX1" fmla="*/ 4926 w 643783"/>
              <a:gd name="connsiteY1" fmla="*/ 1695711 h 3011291"/>
              <a:gd name="connsiteX2" fmla="*/ 643783 w 643783"/>
              <a:gd name="connsiteY2" fmla="*/ 2550 h 3011291"/>
              <a:gd name="connsiteX0" fmla="*/ 852280 w 868325"/>
              <a:gd name="connsiteY0" fmla="*/ 3102962 h 3102961"/>
              <a:gd name="connsiteX1" fmla="*/ 1831 w 868325"/>
              <a:gd name="connsiteY1" fmla="*/ 1695742 h 3102961"/>
              <a:gd name="connsiteX2" fmla="*/ 640688 w 868325"/>
              <a:gd name="connsiteY2" fmla="*/ 2581 h 3102961"/>
              <a:gd name="connsiteX0" fmla="*/ 852280 w 852280"/>
              <a:gd name="connsiteY0" fmla="*/ 3102962 h 3102962"/>
              <a:gd name="connsiteX1" fmla="*/ 1831 w 852280"/>
              <a:gd name="connsiteY1" fmla="*/ 1695742 h 3102962"/>
              <a:gd name="connsiteX2" fmla="*/ 640688 w 852280"/>
              <a:gd name="connsiteY2" fmla="*/ 2581 h 3102962"/>
              <a:gd name="connsiteX0" fmla="*/ 861193 w 861193"/>
              <a:gd name="connsiteY0" fmla="*/ 2813361 h 2813361"/>
              <a:gd name="connsiteX1" fmla="*/ 10744 w 861193"/>
              <a:gd name="connsiteY1" fmla="*/ 1406141 h 2813361"/>
              <a:gd name="connsiteX2" fmla="*/ 431886 w 861193"/>
              <a:gd name="connsiteY2" fmla="*/ 3173 h 2813361"/>
              <a:gd name="connsiteX0" fmla="*/ 834347 w 834347"/>
              <a:gd name="connsiteY0" fmla="*/ 1026388 h 1520189"/>
              <a:gd name="connsiteX1" fmla="*/ 10744 w 834347"/>
              <a:gd name="connsiteY1" fmla="*/ 1406141 h 1520189"/>
              <a:gd name="connsiteX2" fmla="*/ 431886 w 834347"/>
              <a:gd name="connsiteY2" fmla="*/ 3173 h 1520189"/>
              <a:gd name="connsiteX0" fmla="*/ 481125 w 481125"/>
              <a:gd name="connsiteY0" fmla="*/ 1024687 h 2682141"/>
              <a:gd name="connsiteX1" fmla="*/ 166025 w 481125"/>
              <a:gd name="connsiteY1" fmla="*/ 2620429 h 2682141"/>
              <a:gd name="connsiteX2" fmla="*/ 78664 w 481125"/>
              <a:gd name="connsiteY2" fmla="*/ 1472 h 2682141"/>
              <a:gd name="connsiteX0" fmla="*/ 646158 w 646158"/>
              <a:gd name="connsiteY0" fmla="*/ 25910 h 1683363"/>
              <a:gd name="connsiteX1" fmla="*/ 331058 w 646158"/>
              <a:gd name="connsiteY1" fmla="*/ 1621652 h 1683363"/>
              <a:gd name="connsiteX2" fmla="*/ 51034 w 646158"/>
              <a:gd name="connsiteY2" fmla="*/ 958849 h 1683363"/>
              <a:gd name="connsiteX0" fmla="*/ 595124 w 595124"/>
              <a:gd name="connsiteY0" fmla="*/ 25910 h 1683363"/>
              <a:gd name="connsiteX1" fmla="*/ 280024 w 595124"/>
              <a:gd name="connsiteY1" fmla="*/ 1621652 h 1683363"/>
              <a:gd name="connsiteX2" fmla="*/ 0 w 595124"/>
              <a:gd name="connsiteY2" fmla="*/ 958849 h 1683363"/>
              <a:gd name="connsiteX0" fmla="*/ 595124 w 595124"/>
              <a:gd name="connsiteY0" fmla="*/ 0 h 1785248"/>
              <a:gd name="connsiteX1" fmla="*/ 280024 w 595124"/>
              <a:gd name="connsiteY1" fmla="*/ 1595742 h 1785248"/>
              <a:gd name="connsiteX2" fmla="*/ 0 w 595124"/>
              <a:gd name="connsiteY2" fmla="*/ 932939 h 1785248"/>
              <a:gd name="connsiteX0" fmla="*/ 704089 w 704089"/>
              <a:gd name="connsiteY0" fmla="*/ 0 h 1387241"/>
              <a:gd name="connsiteX1" fmla="*/ 280024 w 704089"/>
              <a:gd name="connsiteY1" fmla="*/ 1067052 h 1387241"/>
              <a:gd name="connsiteX2" fmla="*/ 0 w 704089"/>
              <a:gd name="connsiteY2" fmla="*/ 404249 h 1387241"/>
              <a:gd name="connsiteX0" fmla="*/ 646207 w 646207"/>
              <a:gd name="connsiteY0" fmla="*/ 1186080 h 1917767"/>
              <a:gd name="connsiteX1" fmla="*/ 280024 w 646207"/>
              <a:gd name="connsiteY1" fmla="*/ 662803 h 1917767"/>
              <a:gd name="connsiteX2" fmla="*/ 0 w 646207"/>
              <a:gd name="connsiteY2" fmla="*/ 0 h 1917767"/>
              <a:gd name="connsiteX0" fmla="*/ 646207 w 646207"/>
              <a:gd name="connsiteY0" fmla="*/ 1186080 h 1186080"/>
              <a:gd name="connsiteX1" fmla="*/ 280024 w 646207"/>
              <a:gd name="connsiteY1" fmla="*/ 662803 h 1186080"/>
              <a:gd name="connsiteX2" fmla="*/ 0 w 646207"/>
              <a:gd name="connsiteY2" fmla="*/ 0 h 1186080"/>
              <a:gd name="connsiteX0" fmla="*/ 634231 w 634231"/>
              <a:gd name="connsiteY0" fmla="*/ 905434 h 905434"/>
              <a:gd name="connsiteX1" fmla="*/ 268048 w 634231"/>
              <a:gd name="connsiteY1" fmla="*/ 382157 h 905434"/>
              <a:gd name="connsiteX2" fmla="*/ 0 w 634231"/>
              <a:gd name="connsiteY2" fmla="*/ 0 h 905434"/>
              <a:gd name="connsiteX0" fmla="*/ 634231 w 634231"/>
              <a:gd name="connsiteY0" fmla="*/ 905434 h 905434"/>
              <a:gd name="connsiteX1" fmla="*/ 461654 w 634231"/>
              <a:gd name="connsiteY1" fmla="*/ 261880 h 905434"/>
              <a:gd name="connsiteX2" fmla="*/ 0 w 634231"/>
              <a:gd name="connsiteY2" fmla="*/ 0 h 905434"/>
              <a:gd name="connsiteX0" fmla="*/ 634231 w 634231"/>
              <a:gd name="connsiteY0" fmla="*/ 905434 h 905434"/>
              <a:gd name="connsiteX1" fmla="*/ 461654 w 634231"/>
              <a:gd name="connsiteY1" fmla="*/ 261880 h 905434"/>
              <a:gd name="connsiteX2" fmla="*/ 0 w 634231"/>
              <a:gd name="connsiteY2" fmla="*/ 0 h 905434"/>
              <a:gd name="connsiteX0" fmla="*/ 634231 w 634231"/>
              <a:gd name="connsiteY0" fmla="*/ 905434 h 905434"/>
              <a:gd name="connsiteX1" fmla="*/ 461654 w 634231"/>
              <a:gd name="connsiteY1" fmla="*/ 261880 h 905434"/>
              <a:gd name="connsiteX2" fmla="*/ 0 w 634231"/>
              <a:gd name="connsiteY2" fmla="*/ 0 h 905434"/>
              <a:gd name="connsiteX0" fmla="*/ 634231 w 634231"/>
              <a:gd name="connsiteY0" fmla="*/ 905434 h 905434"/>
              <a:gd name="connsiteX1" fmla="*/ 527520 w 634231"/>
              <a:gd name="connsiteY1" fmla="*/ 195059 h 905434"/>
              <a:gd name="connsiteX2" fmla="*/ 0 w 634231"/>
              <a:gd name="connsiteY2" fmla="*/ 0 h 905434"/>
              <a:gd name="connsiteX0" fmla="*/ 634231 w 634231"/>
              <a:gd name="connsiteY0" fmla="*/ 905434 h 905434"/>
              <a:gd name="connsiteX1" fmla="*/ 527520 w 634231"/>
              <a:gd name="connsiteY1" fmla="*/ 195059 h 905434"/>
              <a:gd name="connsiteX2" fmla="*/ 0 w 634231"/>
              <a:gd name="connsiteY2" fmla="*/ 0 h 90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231" h="905434">
                <a:moveTo>
                  <a:pt x="634231" y="905434"/>
                </a:moveTo>
                <a:cubicBezTo>
                  <a:pt x="593769" y="519483"/>
                  <a:pt x="633002" y="382778"/>
                  <a:pt x="527520" y="195059"/>
                </a:cubicBezTo>
                <a:cubicBezTo>
                  <a:pt x="410063" y="7340"/>
                  <a:pt x="107969" y="313981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6228300" y="2278904"/>
            <a:ext cx="269345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177800" indent="-177800" algn="l" rtl="0" eaLnBrk="1" fontAlgn="base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000" kern="1200" baseline="0">
                <a:solidFill>
                  <a:srgbClr val="00215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2152"/>
              </a:buClr>
              <a:buFont typeface="Arial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400" kern="1200">
                <a:solidFill>
                  <a:srgbClr val="9C9E9F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200" kern="120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 smtClean="0">
                <a:solidFill>
                  <a:schemeClr val="accent2"/>
                </a:solidFill>
              </a:rPr>
              <a:t>On release WM calls parent callback function with message informing about child touch release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445391" y="509873"/>
            <a:ext cx="32879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177800" indent="-177800" algn="l" rtl="0" eaLnBrk="1" fontAlgn="base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000" kern="1200" baseline="0">
                <a:solidFill>
                  <a:srgbClr val="00215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2152"/>
              </a:buClr>
              <a:buFont typeface="Arial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400" kern="1200">
                <a:solidFill>
                  <a:srgbClr val="9C9E9F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200" kern="120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 smtClean="0">
                <a:solidFill>
                  <a:schemeClr val="accent2"/>
                </a:solidFill>
              </a:rPr>
              <a:t>Initialization – called only once!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2221612" y="3029413"/>
            <a:ext cx="13467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177800" indent="-177800" algn="l" rtl="0" eaLnBrk="1" fontAlgn="base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000" kern="1200" baseline="0">
                <a:solidFill>
                  <a:srgbClr val="00215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2152"/>
              </a:buClr>
              <a:buFont typeface="Arial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400" kern="1200">
                <a:solidFill>
                  <a:srgbClr val="9C9E9F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200" kern="120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 smtClean="0">
                <a:solidFill>
                  <a:schemeClr val="accent1"/>
                </a:solidFill>
              </a:rPr>
              <a:t>Redraw part</a:t>
            </a:r>
          </a:p>
        </p:txBody>
      </p:sp>
      <p:sp>
        <p:nvSpPr>
          <p:cNvPr id="6" name="Freeform 5"/>
          <p:cNvSpPr/>
          <p:nvPr/>
        </p:nvSpPr>
        <p:spPr>
          <a:xfrm>
            <a:off x="409766" y="2638247"/>
            <a:ext cx="3326783" cy="721051"/>
          </a:xfrm>
          <a:custGeom>
            <a:avLst/>
            <a:gdLst>
              <a:gd name="connsiteX0" fmla="*/ 3142205 w 3462445"/>
              <a:gd name="connsiteY0" fmla="*/ 503804 h 872797"/>
              <a:gd name="connsiteX1" fmla="*/ 1338805 w 3462445"/>
              <a:gd name="connsiteY1" fmla="*/ 33904 h 872797"/>
              <a:gd name="connsiteX2" fmla="*/ 68805 w 3462445"/>
              <a:gd name="connsiteY2" fmla="*/ 97404 h 872797"/>
              <a:gd name="connsiteX3" fmla="*/ 373605 w 3462445"/>
              <a:gd name="connsiteY3" fmla="*/ 580004 h 872797"/>
              <a:gd name="connsiteX4" fmla="*/ 2088105 w 3462445"/>
              <a:gd name="connsiteY4" fmla="*/ 872104 h 872797"/>
              <a:gd name="connsiteX5" fmla="*/ 3370805 w 3462445"/>
              <a:gd name="connsiteY5" fmla="*/ 656204 h 872797"/>
              <a:gd name="connsiteX6" fmla="*/ 3142205 w 3462445"/>
              <a:gd name="connsiteY6" fmla="*/ 503804 h 872797"/>
              <a:gd name="connsiteX0" fmla="*/ 2875505 w 3403208"/>
              <a:gd name="connsiteY0" fmla="*/ 285576 h 857920"/>
              <a:gd name="connsiteX1" fmla="*/ 1338805 w 3403208"/>
              <a:gd name="connsiteY1" fmla="*/ 18876 h 857920"/>
              <a:gd name="connsiteX2" fmla="*/ 68805 w 3403208"/>
              <a:gd name="connsiteY2" fmla="*/ 82376 h 857920"/>
              <a:gd name="connsiteX3" fmla="*/ 373605 w 3403208"/>
              <a:gd name="connsiteY3" fmla="*/ 564976 h 857920"/>
              <a:gd name="connsiteX4" fmla="*/ 2088105 w 3403208"/>
              <a:gd name="connsiteY4" fmla="*/ 857076 h 857920"/>
              <a:gd name="connsiteX5" fmla="*/ 3370805 w 3403208"/>
              <a:gd name="connsiteY5" fmla="*/ 641176 h 857920"/>
              <a:gd name="connsiteX6" fmla="*/ 2875505 w 3403208"/>
              <a:gd name="connsiteY6" fmla="*/ 285576 h 857920"/>
              <a:gd name="connsiteX0" fmla="*/ 2875505 w 3298199"/>
              <a:gd name="connsiteY0" fmla="*/ 285576 h 858001"/>
              <a:gd name="connsiteX1" fmla="*/ 1338805 w 3298199"/>
              <a:gd name="connsiteY1" fmla="*/ 18876 h 858001"/>
              <a:gd name="connsiteX2" fmla="*/ 68805 w 3298199"/>
              <a:gd name="connsiteY2" fmla="*/ 82376 h 858001"/>
              <a:gd name="connsiteX3" fmla="*/ 373605 w 3298199"/>
              <a:gd name="connsiteY3" fmla="*/ 564976 h 858001"/>
              <a:gd name="connsiteX4" fmla="*/ 2088105 w 3298199"/>
              <a:gd name="connsiteY4" fmla="*/ 857076 h 858001"/>
              <a:gd name="connsiteX5" fmla="*/ 3256505 w 3298199"/>
              <a:gd name="connsiteY5" fmla="*/ 653876 h 858001"/>
              <a:gd name="connsiteX6" fmla="*/ 2875505 w 3298199"/>
              <a:gd name="connsiteY6" fmla="*/ 285576 h 858001"/>
              <a:gd name="connsiteX0" fmla="*/ 2875505 w 3297356"/>
              <a:gd name="connsiteY0" fmla="*/ 285576 h 866479"/>
              <a:gd name="connsiteX1" fmla="*/ 1338805 w 3297356"/>
              <a:gd name="connsiteY1" fmla="*/ 18876 h 866479"/>
              <a:gd name="connsiteX2" fmla="*/ 68805 w 3297356"/>
              <a:gd name="connsiteY2" fmla="*/ 82376 h 866479"/>
              <a:gd name="connsiteX3" fmla="*/ 373605 w 3297356"/>
              <a:gd name="connsiteY3" fmla="*/ 564976 h 866479"/>
              <a:gd name="connsiteX4" fmla="*/ 2088105 w 3297356"/>
              <a:gd name="connsiteY4" fmla="*/ 857076 h 866479"/>
              <a:gd name="connsiteX5" fmla="*/ 2100806 w 3297356"/>
              <a:gd name="connsiteY5" fmla="*/ 717375 h 866479"/>
              <a:gd name="connsiteX6" fmla="*/ 3256505 w 3297356"/>
              <a:gd name="connsiteY6" fmla="*/ 653876 h 866479"/>
              <a:gd name="connsiteX7" fmla="*/ 2875505 w 3297356"/>
              <a:gd name="connsiteY7" fmla="*/ 285576 h 866479"/>
              <a:gd name="connsiteX0" fmla="*/ 2856089 w 3277940"/>
              <a:gd name="connsiteY0" fmla="*/ 285576 h 733375"/>
              <a:gd name="connsiteX1" fmla="*/ 1319389 w 3277940"/>
              <a:gd name="connsiteY1" fmla="*/ 18876 h 733375"/>
              <a:gd name="connsiteX2" fmla="*/ 49389 w 3277940"/>
              <a:gd name="connsiteY2" fmla="*/ 82376 h 733375"/>
              <a:gd name="connsiteX3" fmla="*/ 354189 w 3277940"/>
              <a:gd name="connsiteY3" fmla="*/ 564976 h 733375"/>
              <a:gd name="connsiteX4" fmla="*/ 1243189 w 3277940"/>
              <a:gd name="connsiteY4" fmla="*/ 679276 h 733375"/>
              <a:gd name="connsiteX5" fmla="*/ 2081390 w 3277940"/>
              <a:gd name="connsiteY5" fmla="*/ 717375 h 733375"/>
              <a:gd name="connsiteX6" fmla="*/ 3237089 w 3277940"/>
              <a:gd name="connsiteY6" fmla="*/ 653876 h 733375"/>
              <a:gd name="connsiteX7" fmla="*/ 2856089 w 3277940"/>
              <a:gd name="connsiteY7" fmla="*/ 285576 h 733375"/>
              <a:gd name="connsiteX0" fmla="*/ 2875884 w 3297735"/>
              <a:gd name="connsiteY0" fmla="*/ 285576 h 723873"/>
              <a:gd name="connsiteX1" fmla="*/ 1339184 w 3297735"/>
              <a:gd name="connsiteY1" fmla="*/ 18876 h 723873"/>
              <a:gd name="connsiteX2" fmla="*/ 69184 w 3297735"/>
              <a:gd name="connsiteY2" fmla="*/ 82376 h 723873"/>
              <a:gd name="connsiteX3" fmla="*/ 373984 w 3297735"/>
              <a:gd name="connsiteY3" fmla="*/ 564976 h 723873"/>
              <a:gd name="connsiteX4" fmla="*/ 2101185 w 3297735"/>
              <a:gd name="connsiteY4" fmla="*/ 717375 h 723873"/>
              <a:gd name="connsiteX5" fmla="*/ 3256884 w 3297735"/>
              <a:gd name="connsiteY5" fmla="*/ 653876 h 723873"/>
              <a:gd name="connsiteX6" fmla="*/ 2875884 w 3297735"/>
              <a:gd name="connsiteY6" fmla="*/ 285576 h 723873"/>
              <a:gd name="connsiteX0" fmla="*/ 2904932 w 3326783"/>
              <a:gd name="connsiteY0" fmla="*/ 282754 h 721051"/>
              <a:gd name="connsiteX1" fmla="*/ 1368232 w 3326783"/>
              <a:gd name="connsiteY1" fmla="*/ 16054 h 721051"/>
              <a:gd name="connsiteX2" fmla="*/ 98232 w 3326783"/>
              <a:gd name="connsiteY2" fmla="*/ 79554 h 721051"/>
              <a:gd name="connsiteX3" fmla="*/ 314132 w 3326783"/>
              <a:gd name="connsiteY3" fmla="*/ 485954 h 721051"/>
              <a:gd name="connsiteX4" fmla="*/ 2130233 w 3326783"/>
              <a:gd name="connsiteY4" fmla="*/ 714553 h 721051"/>
              <a:gd name="connsiteX5" fmla="*/ 3285932 w 3326783"/>
              <a:gd name="connsiteY5" fmla="*/ 651054 h 721051"/>
              <a:gd name="connsiteX6" fmla="*/ 2904932 w 3326783"/>
              <a:gd name="connsiteY6" fmla="*/ 282754 h 72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6783" h="721051">
                <a:moveTo>
                  <a:pt x="2904932" y="282754"/>
                </a:moveTo>
                <a:cubicBezTo>
                  <a:pt x="2585315" y="176921"/>
                  <a:pt x="1836015" y="49921"/>
                  <a:pt x="1368232" y="16054"/>
                </a:cubicBezTo>
                <a:cubicBezTo>
                  <a:pt x="900449" y="-17813"/>
                  <a:pt x="273915" y="1237"/>
                  <a:pt x="98232" y="79554"/>
                </a:cubicBezTo>
                <a:cubicBezTo>
                  <a:pt x="-77451" y="157871"/>
                  <a:pt x="-24535" y="380121"/>
                  <a:pt x="314132" y="485954"/>
                </a:cubicBezTo>
                <a:cubicBezTo>
                  <a:pt x="652799" y="591787"/>
                  <a:pt x="1649750" y="699736"/>
                  <a:pt x="2130233" y="714553"/>
                </a:cubicBezTo>
                <a:cubicBezTo>
                  <a:pt x="2610716" y="729370"/>
                  <a:pt x="3156816" y="723020"/>
                  <a:pt x="3285932" y="651054"/>
                </a:cubicBezTo>
                <a:cubicBezTo>
                  <a:pt x="3415048" y="579088"/>
                  <a:pt x="3224549" y="388587"/>
                  <a:pt x="2904932" y="282754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031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 – Widget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321626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Widget</a:t>
            </a:r>
            <a:r>
              <a:rPr lang="en-US" dirty="0"/>
              <a:t> = </a:t>
            </a:r>
            <a:r>
              <a:rPr lang="en-US" b="1" dirty="0">
                <a:solidFill>
                  <a:schemeClr val="accent2"/>
                </a:solidFill>
              </a:rPr>
              <a:t>Wi</a:t>
            </a:r>
            <a:r>
              <a:rPr lang="en-US" dirty="0"/>
              <a:t>ndow + Ga</a:t>
            </a:r>
            <a:r>
              <a:rPr lang="en-US" b="1" dirty="0">
                <a:solidFill>
                  <a:schemeClr val="accent2"/>
                </a:solidFill>
              </a:rPr>
              <a:t>dget</a:t>
            </a:r>
          </a:p>
          <a:p>
            <a:pPr marL="0" indent="0">
              <a:buNone/>
            </a:pPr>
            <a:r>
              <a:rPr lang="en-US" dirty="0"/>
              <a:t>Currently the following widgets are supported:</a:t>
            </a:r>
          </a:p>
          <a:p>
            <a:pPr lvl="1"/>
            <a:r>
              <a:rPr lang="en-US" dirty="0" smtClean="0"/>
              <a:t>Button</a:t>
            </a:r>
            <a:r>
              <a:rPr lang="en-US" dirty="0"/>
              <a:t>, Checkbox, Dropdown, Edit, </a:t>
            </a:r>
            <a:r>
              <a:rPr lang="en-US" dirty="0" err="1" smtClean="0"/>
              <a:t>Framewin</a:t>
            </a:r>
            <a:r>
              <a:rPr lang="en-US" dirty="0" smtClean="0"/>
              <a:t>, Graph</a:t>
            </a:r>
            <a:r>
              <a:rPr lang="en-US" dirty="0"/>
              <a:t>, Header, </a:t>
            </a:r>
            <a:r>
              <a:rPr lang="en-US" dirty="0" err="1"/>
              <a:t>Iconview</a:t>
            </a:r>
            <a:r>
              <a:rPr lang="en-US" dirty="0"/>
              <a:t>, Image, </a:t>
            </a:r>
            <a:r>
              <a:rPr lang="en-US" dirty="0" err="1"/>
              <a:t>Listbox</a:t>
            </a:r>
            <a:r>
              <a:rPr lang="en-US" dirty="0"/>
              <a:t>, </a:t>
            </a:r>
            <a:r>
              <a:rPr lang="en-US" dirty="0" err="1" smtClean="0"/>
              <a:t>Listview</a:t>
            </a:r>
            <a:r>
              <a:rPr lang="en-US" dirty="0" smtClean="0"/>
              <a:t>, </a:t>
            </a:r>
            <a:r>
              <a:rPr lang="en-US" dirty="0" err="1" smtClean="0"/>
              <a:t>Listwheel</a:t>
            </a:r>
            <a:r>
              <a:rPr lang="en-US" dirty="0"/>
              <a:t>, Menu, </a:t>
            </a:r>
            <a:r>
              <a:rPr lang="en-US" dirty="0" err="1"/>
              <a:t>Multiedit</a:t>
            </a:r>
            <a:r>
              <a:rPr lang="en-US" dirty="0"/>
              <a:t>, </a:t>
            </a:r>
            <a:r>
              <a:rPr lang="en-US" dirty="0" err="1"/>
              <a:t>Progbar</a:t>
            </a:r>
            <a:r>
              <a:rPr lang="en-US" dirty="0"/>
              <a:t>, </a:t>
            </a:r>
            <a:r>
              <a:rPr lang="en-US" dirty="0" smtClean="0"/>
              <a:t>Radio, Scrollbar</a:t>
            </a:r>
            <a:r>
              <a:rPr lang="en-US" dirty="0"/>
              <a:t>, Slider, Text, </a:t>
            </a:r>
            <a:r>
              <a:rPr lang="en-US" dirty="0" err="1"/>
              <a:t>Treeview</a:t>
            </a:r>
            <a:endParaRPr lang="en-US" dirty="0"/>
          </a:p>
          <a:p>
            <a:r>
              <a:rPr lang="en-US" dirty="0"/>
              <a:t>Creating a widget can be done with one line of code.</a:t>
            </a:r>
          </a:p>
          <a:p>
            <a:r>
              <a:rPr lang="en-US" dirty="0" smtClean="0"/>
              <a:t>For </a:t>
            </a:r>
            <a:r>
              <a:rPr lang="en-US" dirty="0"/>
              <a:t>each widget there exist creation functions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&lt;</a:t>
            </a:r>
            <a:r>
              <a:rPr lang="en-US" dirty="0"/>
              <a:t>WIDGET&gt;_</a:t>
            </a:r>
            <a:r>
              <a:rPr lang="en-US" dirty="0" err="1"/>
              <a:t>CreateEx</a:t>
            </a:r>
            <a:r>
              <a:rPr lang="en-US" dirty="0" smtClean="0"/>
              <a:t>()  // Creation </a:t>
            </a:r>
            <a:r>
              <a:rPr lang="en-US" dirty="0"/>
              <a:t>without user data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&lt;</a:t>
            </a:r>
            <a:r>
              <a:rPr lang="en-US" dirty="0"/>
              <a:t>WIDGET&gt;_</a:t>
            </a:r>
            <a:r>
              <a:rPr lang="en-US" dirty="0" err="1"/>
              <a:t>CreateUser</a:t>
            </a:r>
            <a:r>
              <a:rPr lang="en-US" dirty="0" smtClean="0"/>
              <a:t>()  // Creation </a:t>
            </a:r>
            <a:r>
              <a:rPr lang="en-US" dirty="0"/>
              <a:t>with user data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299FCA-C490-4C43-AA02-A6096FBC69E9}" type="slidenum">
              <a:rPr lang="fr-FR" smtClean="0"/>
              <a:pPr>
                <a:defRPr/>
              </a:pPr>
              <a:t>75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2568207-DF40-45BA-9340-2AA41162000B}" type="datetime1">
              <a:rPr lang="fr-FR" smtClean="0"/>
              <a:t>07/12/2015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649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 – Widget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299FCA-C490-4C43-AA02-A6096FBC69E9}" type="slidenum">
              <a:rPr lang="fr-FR" smtClean="0"/>
              <a:pPr>
                <a:defRPr/>
              </a:pPr>
              <a:t>76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2568207-DF40-45BA-9340-2AA41162000B}" type="datetime1">
              <a:rPr lang="fr-FR" smtClean="0"/>
              <a:t>07/12/2015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357764" cy="507794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4659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smtClean="0">
                <a:solidFill>
                  <a:schemeClr val="accent2"/>
                </a:solidFill>
              </a:rPr>
              <a:t>PLAYER</a:t>
            </a:r>
            <a:r>
              <a:rPr lang="en-US" dirty="0" smtClean="0"/>
              <a:t> application</a:t>
            </a: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861774"/>
          </a:xfrm>
        </p:spPr>
        <p:txBody>
          <a:bodyPr/>
          <a:lstStyle/>
          <a:p>
            <a:r>
              <a:rPr lang="en-GB" dirty="0"/>
              <a:t>Let’s rework our PLAYER example using WM.</a:t>
            </a:r>
          </a:p>
          <a:p>
            <a:r>
              <a:rPr lang="en-GB" dirty="0"/>
              <a:t>Start with single button for prompt the user to select song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77</a:t>
            </a:fld>
            <a:endParaRPr lang="fr-FR" dirty="0"/>
          </a:p>
        </p:txBody>
      </p:sp>
      <p:sp>
        <p:nvSpPr>
          <p:cNvPr id="12292" name="Slide Number Placeholder 3"/>
          <p:cNvSpPr txBox="1">
            <a:spLocks noGrp="1"/>
          </p:cNvSpPr>
          <p:nvPr/>
        </p:nvSpPr>
        <p:spPr bwMode="auto">
          <a:xfrm>
            <a:off x="8693150" y="6381750"/>
            <a:ext cx="457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5F19BD4-765C-4B49-A7B8-ED423EAA228A}" type="slidenum">
              <a:rPr lang="en-US" sz="1000">
                <a:solidFill>
                  <a:srgbClr val="000000"/>
                </a:solidFill>
                <a:latin typeface="Arial" pitchFamily="34" charset="0"/>
              </a:rPr>
              <a:pPr algn="r" eaLnBrk="0" hangingPunct="0"/>
              <a:t>77</a:t>
            </a:fld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1560" y="2240464"/>
            <a:ext cx="808159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BUTTON.h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static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BUTTON_Handle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hButton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GUI_SetBkColor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(GUI_BLUE);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GUI_Clear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GUI_SetColor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(GUI_BLACK);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hButton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BUTTON_Create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( 240/2 - 80 / 2, 320/2 - 20 / 2, 80, 20, GUI_ID_OK, WM_CF_SHOW);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BUTTON_SetText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hButton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"Load File");</a:t>
            </a:r>
          </a:p>
          <a:p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GUI_Exec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();</a:t>
            </a:r>
          </a:p>
        </p:txBody>
      </p:sp>
      <p:sp>
        <p:nvSpPr>
          <p:cNvPr id="19" name="Freeform 18"/>
          <p:cNvSpPr/>
          <p:nvPr/>
        </p:nvSpPr>
        <p:spPr>
          <a:xfrm>
            <a:off x="3059833" y="2284835"/>
            <a:ext cx="2664296" cy="392611"/>
          </a:xfrm>
          <a:custGeom>
            <a:avLst/>
            <a:gdLst>
              <a:gd name="connsiteX0" fmla="*/ 0 w 2357437"/>
              <a:gd name="connsiteY0" fmla="*/ 1674303 h 1674303"/>
              <a:gd name="connsiteX1" fmla="*/ 542925 w 2357437"/>
              <a:gd name="connsiteY1" fmla="*/ 374141 h 1674303"/>
              <a:gd name="connsiteX2" fmla="*/ 1700212 w 2357437"/>
              <a:gd name="connsiteY2" fmla="*/ 2666 h 1674303"/>
              <a:gd name="connsiteX3" fmla="*/ 2357437 w 2357437"/>
              <a:gd name="connsiteY3" fmla="*/ 216978 h 1674303"/>
              <a:gd name="connsiteX0" fmla="*/ 0 w 2357437"/>
              <a:gd name="connsiteY0" fmla="*/ 1677852 h 1677852"/>
              <a:gd name="connsiteX1" fmla="*/ 642938 w 2357437"/>
              <a:gd name="connsiteY1" fmla="*/ 477702 h 1677852"/>
              <a:gd name="connsiteX2" fmla="*/ 1700212 w 2357437"/>
              <a:gd name="connsiteY2" fmla="*/ 6215 h 1677852"/>
              <a:gd name="connsiteX3" fmla="*/ 2357437 w 2357437"/>
              <a:gd name="connsiteY3" fmla="*/ 220527 h 1677852"/>
              <a:gd name="connsiteX0" fmla="*/ 0 w 2357437"/>
              <a:gd name="connsiteY0" fmla="*/ 1650182 h 1650182"/>
              <a:gd name="connsiteX1" fmla="*/ 642938 w 2357437"/>
              <a:gd name="connsiteY1" fmla="*/ 450032 h 1650182"/>
              <a:gd name="connsiteX2" fmla="*/ 1457324 w 2357437"/>
              <a:gd name="connsiteY2" fmla="*/ 7120 h 1650182"/>
              <a:gd name="connsiteX3" fmla="*/ 2357437 w 2357437"/>
              <a:gd name="connsiteY3" fmla="*/ 192857 h 1650182"/>
              <a:gd name="connsiteX0" fmla="*/ 0 w 2778352"/>
              <a:gd name="connsiteY0" fmla="*/ 2868358 h 2868358"/>
              <a:gd name="connsiteX1" fmla="*/ 642938 w 2778352"/>
              <a:gd name="connsiteY1" fmla="*/ 1668208 h 2868358"/>
              <a:gd name="connsiteX2" fmla="*/ 1457324 w 2778352"/>
              <a:gd name="connsiteY2" fmla="*/ 1225296 h 2868358"/>
              <a:gd name="connsiteX3" fmla="*/ 2778352 w 2778352"/>
              <a:gd name="connsiteY3" fmla="*/ 3148 h 2868358"/>
              <a:gd name="connsiteX0" fmla="*/ 0 w 2778352"/>
              <a:gd name="connsiteY0" fmla="*/ 2867095 h 2867095"/>
              <a:gd name="connsiteX1" fmla="*/ 642938 w 2778352"/>
              <a:gd name="connsiteY1" fmla="*/ 1666945 h 2867095"/>
              <a:gd name="connsiteX2" fmla="*/ 2255609 w 2778352"/>
              <a:gd name="connsiteY2" fmla="*/ 1935233 h 2867095"/>
              <a:gd name="connsiteX3" fmla="*/ 2778352 w 2778352"/>
              <a:gd name="connsiteY3" fmla="*/ 1885 h 2867095"/>
              <a:gd name="connsiteX0" fmla="*/ 0 w 2778352"/>
              <a:gd name="connsiteY0" fmla="*/ 2867169 h 2867169"/>
              <a:gd name="connsiteX1" fmla="*/ 1179967 w 2778352"/>
              <a:gd name="connsiteY1" fmla="*/ 2073419 h 2867169"/>
              <a:gd name="connsiteX2" fmla="*/ 2255609 w 2778352"/>
              <a:gd name="connsiteY2" fmla="*/ 1935307 h 2867169"/>
              <a:gd name="connsiteX3" fmla="*/ 2778352 w 2778352"/>
              <a:gd name="connsiteY3" fmla="*/ 1959 h 2867169"/>
              <a:gd name="connsiteX0" fmla="*/ 0 w 2778352"/>
              <a:gd name="connsiteY0" fmla="*/ 2867169 h 2867169"/>
              <a:gd name="connsiteX1" fmla="*/ 1179967 w 2778352"/>
              <a:gd name="connsiteY1" fmla="*/ 2073419 h 2867169"/>
              <a:gd name="connsiteX2" fmla="*/ 2255609 w 2778352"/>
              <a:gd name="connsiteY2" fmla="*/ 1935307 h 2867169"/>
              <a:gd name="connsiteX3" fmla="*/ 2778352 w 2778352"/>
              <a:gd name="connsiteY3" fmla="*/ 1959 h 2867169"/>
              <a:gd name="connsiteX0" fmla="*/ 0 w 2154237"/>
              <a:gd name="connsiteY0" fmla="*/ 2751055 h 2751055"/>
              <a:gd name="connsiteX1" fmla="*/ 555852 w 2154237"/>
              <a:gd name="connsiteY1" fmla="*/ 2073419 h 2751055"/>
              <a:gd name="connsiteX2" fmla="*/ 1631494 w 2154237"/>
              <a:gd name="connsiteY2" fmla="*/ 1935307 h 2751055"/>
              <a:gd name="connsiteX3" fmla="*/ 2154237 w 2154237"/>
              <a:gd name="connsiteY3" fmla="*/ 1959 h 2751055"/>
              <a:gd name="connsiteX0" fmla="*/ 0 w 2154237"/>
              <a:gd name="connsiteY0" fmla="*/ 2751055 h 2751055"/>
              <a:gd name="connsiteX1" fmla="*/ 1631494 w 2154237"/>
              <a:gd name="connsiteY1" fmla="*/ 1935307 h 2751055"/>
              <a:gd name="connsiteX2" fmla="*/ 2154237 w 2154237"/>
              <a:gd name="connsiteY2" fmla="*/ 1959 h 2751055"/>
              <a:gd name="connsiteX0" fmla="*/ 0 w 2154237"/>
              <a:gd name="connsiteY0" fmla="*/ 2750967 h 2750967"/>
              <a:gd name="connsiteX1" fmla="*/ 1457323 w 2154237"/>
              <a:gd name="connsiteY1" fmla="*/ 2015771 h 2750967"/>
              <a:gd name="connsiteX2" fmla="*/ 2154237 w 2154237"/>
              <a:gd name="connsiteY2" fmla="*/ 1871 h 2750967"/>
              <a:gd name="connsiteX0" fmla="*/ 0 w 2154237"/>
              <a:gd name="connsiteY0" fmla="*/ 2750892 h 2750892"/>
              <a:gd name="connsiteX1" fmla="*/ 1457323 w 2154237"/>
              <a:gd name="connsiteY1" fmla="*/ 2015696 h 2750892"/>
              <a:gd name="connsiteX2" fmla="*/ 2154237 w 2154237"/>
              <a:gd name="connsiteY2" fmla="*/ 1796 h 2750892"/>
              <a:gd name="connsiteX0" fmla="*/ 0 w 2154237"/>
              <a:gd name="connsiteY0" fmla="*/ 2750892 h 2750892"/>
              <a:gd name="connsiteX1" fmla="*/ 1457323 w 2154237"/>
              <a:gd name="connsiteY1" fmla="*/ 2015696 h 2750892"/>
              <a:gd name="connsiteX2" fmla="*/ 2154237 w 2154237"/>
              <a:gd name="connsiteY2" fmla="*/ 1796 h 2750892"/>
              <a:gd name="connsiteX0" fmla="*/ 0 w 1459205"/>
              <a:gd name="connsiteY0" fmla="*/ 3010508 h 3010508"/>
              <a:gd name="connsiteX1" fmla="*/ 1457323 w 1459205"/>
              <a:gd name="connsiteY1" fmla="*/ 2275312 h 3010508"/>
              <a:gd name="connsiteX2" fmla="*/ 354465 w 1459205"/>
              <a:gd name="connsiteY2" fmla="*/ 1767 h 3010508"/>
              <a:gd name="connsiteX0" fmla="*/ 289318 w 643783"/>
              <a:gd name="connsiteY0" fmla="*/ 3011291 h 3011291"/>
              <a:gd name="connsiteX1" fmla="*/ 4926 w 643783"/>
              <a:gd name="connsiteY1" fmla="*/ 1695711 h 3011291"/>
              <a:gd name="connsiteX2" fmla="*/ 643783 w 643783"/>
              <a:gd name="connsiteY2" fmla="*/ 2550 h 3011291"/>
              <a:gd name="connsiteX0" fmla="*/ 852280 w 868325"/>
              <a:gd name="connsiteY0" fmla="*/ 3102962 h 3102961"/>
              <a:gd name="connsiteX1" fmla="*/ 1831 w 868325"/>
              <a:gd name="connsiteY1" fmla="*/ 1695742 h 3102961"/>
              <a:gd name="connsiteX2" fmla="*/ 640688 w 868325"/>
              <a:gd name="connsiteY2" fmla="*/ 2581 h 3102961"/>
              <a:gd name="connsiteX0" fmla="*/ 852280 w 852280"/>
              <a:gd name="connsiteY0" fmla="*/ 3102962 h 3102962"/>
              <a:gd name="connsiteX1" fmla="*/ 1831 w 852280"/>
              <a:gd name="connsiteY1" fmla="*/ 1695742 h 3102962"/>
              <a:gd name="connsiteX2" fmla="*/ 640688 w 852280"/>
              <a:gd name="connsiteY2" fmla="*/ 2581 h 3102962"/>
              <a:gd name="connsiteX0" fmla="*/ 861193 w 861193"/>
              <a:gd name="connsiteY0" fmla="*/ 2813361 h 2813361"/>
              <a:gd name="connsiteX1" fmla="*/ 10744 w 861193"/>
              <a:gd name="connsiteY1" fmla="*/ 1406141 h 2813361"/>
              <a:gd name="connsiteX2" fmla="*/ 431886 w 861193"/>
              <a:gd name="connsiteY2" fmla="*/ 3173 h 2813361"/>
              <a:gd name="connsiteX0" fmla="*/ 2161462 w 2161462"/>
              <a:gd name="connsiteY0" fmla="*/ 2282012 h 2282012"/>
              <a:gd name="connsiteX1" fmla="*/ 1311013 w 2161462"/>
              <a:gd name="connsiteY1" fmla="*/ 874792 h 2282012"/>
              <a:gd name="connsiteX2" fmla="*/ 17655 w 2161462"/>
              <a:gd name="connsiteY2" fmla="*/ 6388 h 2282012"/>
              <a:gd name="connsiteX0" fmla="*/ 2158969 w 2158969"/>
              <a:gd name="connsiteY0" fmla="*/ 2436911 h 2436911"/>
              <a:gd name="connsiteX1" fmla="*/ 1562520 w 2158969"/>
              <a:gd name="connsiteY1" fmla="*/ 254573 h 2436911"/>
              <a:gd name="connsiteX2" fmla="*/ 15162 w 2158969"/>
              <a:gd name="connsiteY2" fmla="*/ 161287 h 2436911"/>
              <a:gd name="connsiteX0" fmla="*/ 3276569 w 3276569"/>
              <a:gd name="connsiteY0" fmla="*/ 271927 h 413141"/>
              <a:gd name="connsiteX1" fmla="*/ 1562520 w 3276569"/>
              <a:gd name="connsiteY1" fmla="*/ 254574 h 413141"/>
              <a:gd name="connsiteX2" fmla="*/ 15162 w 3276569"/>
              <a:gd name="connsiteY2" fmla="*/ 161288 h 413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6569" h="413141">
                <a:moveTo>
                  <a:pt x="3276569" y="271927"/>
                </a:moveTo>
                <a:cubicBezTo>
                  <a:pt x="2847207" y="-24881"/>
                  <a:pt x="1634071" y="722939"/>
                  <a:pt x="1562520" y="254574"/>
                </a:cubicBezTo>
                <a:cubicBezTo>
                  <a:pt x="1490969" y="-213791"/>
                  <a:pt x="-175338" y="94613"/>
                  <a:pt x="15162" y="161288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5868144" y="2278904"/>
            <a:ext cx="305360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177800" indent="-177800" algn="l" rtl="0" eaLnBrk="1" fontAlgn="base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000" kern="1200" baseline="0">
                <a:solidFill>
                  <a:srgbClr val="00215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2152"/>
              </a:buClr>
              <a:buFont typeface="Arial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400" kern="1200">
                <a:solidFill>
                  <a:srgbClr val="9C9E9F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200" kern="120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 smtClean="0">
                <a:solidFill>
                  <a:schemeClr val="accent2"/>
                </a:solidFill>
              </a:rPr>
              <a:t>Always include the widget header</a:t>
            </a:r>
          </a:p>
        </p:txBody>
      </p:sp>
      <p:sp>
        <p:nvSpPr>
          <p:cNvPr id="22" name="Freeform 21"/>
          <p:cNvSpPr/>
          <p:nvPr/>
        </p:nvSpPr>
        <p:spPr>
          <a:xfrm rot="4456272">
            <a:off x="1385271" y="5098966"/>
            <a:ext cx="1039757" cy="392611"/>
          </a:xfrm>
          <a:custGeom>
            <a:avLst/>
            <a:gdLst>
              <a:gd name="connsiteX0" fmla="*/ 0 w 2357437"/>
              <a:gd name="connsiteY0" fmla="*/ 1674303 h 1674303"/>
              <a:gd name="connsiteX1" fmla="*/ 542925 w 2357437"/>
              <a:gd name="connsiteY1" fmla="*/ 374141 h 1674303"/>
              <a:gd name="connsiteX2" fmla="*/ 1700212 w 2357437"/>
              <a:gd name="connsiteY2" fmla="*/ 2666 h 1674303"/>
              <a:gd name="connsiteX3" fmla="*/ 2357437 w 2357437"/>
              <a:gd name="connsiteY3" fmla="*/ 216978 h 1674303"/>
              <a:gd name="connsiteX0" fmla="*/ 0 w 2357437"/>
              <a:gd name="connsiteY0" fmla="*/ 1677852 h 1677852"/>
              <a:gd name="connsiteX1" fmla="*/ 642938 w 2357437"/>
              <a:gd name="connsiteY1" fmla="*/ 477702 h 1677852"/>
              <a:gd name="connsiteX2" fmla="*/ 1700212 w 2357437"/>
              <a:gd name="connsiteY2" fmla="*/ 6215 h 1677852"/>
              <a:gd name="connsiteX3" fmla="*/ 2357437 w 2357437"/>
              <a:gd name="connsiteY3" fmla="*/ 220527 h 1677852"/>
              <a:gd name="connsiteX0" fmla="*/ 0 w 2357437"/>
              <a:gd name="connsiteY0" fmla="*/ 1650182 h 1650182"/>
              <a:gd name="connsiteX1" fmla="*/ 642938 w 2357437"/>
              <a:gd name="connsiteY1" fmla="*/ 450032 h 1650182"/>
              <a:gd name="connsiteX2" fmla="*/ 1457324 w 2357437"/>
              <a:gd name="connsiteY2" fmla="*/ 7120 h 1650182"/>
              <a:gd name="connsiteX3" fmla="*/ 2357437 w 2357437"/>
              <a:gd name="connsiteY3" fmla="*/ 192857 h 1650182"/>
              <a:gd name="connsiteX0" fmla="*/ 0 w 2778352"/>
              <a:gd name="connsiteY0" fmla="*/ 2868358 h 2868358"/>
              <a:gd name="connsiteX1" fmla="*/ 642938 w 2778352"/>
              <a:gd name="connsiteY1" fmla="*/ 1668208 h 2868358"/>
              <a:gd name="connsiteX2" fmla="*/ 1457324 w 2778352"/>
              <a:gd name="connsiteY2" fmla="*/ 1225296 h 2868358"/>
              <a:gd name="connsiteX3" fmla="*/ 2778352 w 2778352"/>
              <a:gd name="connsiteY3" fmla="*/ 3148 h 2868358"/>
              <a:gd name="connsiteX0" fmla="*/ 0 w 2778352"/>
              <a:gd name="connsiteY0" fmla="*/ 2867095 h 2867095"/>
              <a:gd name="connsiteX1" fmla="*/ 642938 w 2778352"/>
              <a:gd name="connsiteY1" fmla="*/ 1666945 h 2867095"/>
              <a:gd name="connsiteX2" fmla="*/ 2255609 w 2778352"/>
              <a:gd name="connsiteY2" fmla="*/ 1935233 h 2867095"/>
              <a:gd name="connsiteX3" fmla="*/ 2778352 w 2778352"/>
              <a:gd name="connsiteY3" fmla="*/ 1885 h 2867095"/>
              <a:gd name="connsiteX0" fmla="*/ 0 w 2778352"/>
              <a:gd name="connsiteY0" fmla="*/ 2867169 h 2867169"/>
              <a:gd name="connsiteX1" fmla="*/ 1179967 w 2778352"/>
              <a:gd name="connsiteY1" fmla="*/ 2073419 h 2867169"/>
              <a:gd name="connsiteX2" fmla="*/ 2255609 w 2778352"/>
              <a:gd name="connsiteY2" fmla="*/ 1935307 h 2867169"/>
              <a:gd name="connsiteX3" fmla="*/ 2778352 w 2778352"/>
              <a:gd name="connsiteY3" fmla="*/ 1959 h 2867169"/>
              <a:gd name="connsiteX0" fmla="*/ 0 w 2778352"/>
              <a:gd name="connsiteY0" fmla="*/ 2867169 h 2867169"/>
              <a:gd name="connsiteX1" fmla="*/ 1179967 w 2778352"/>
              <a:gd name="connsiteY1" fmla="*/ 2073419 h 2867169"/>
              <a:gd name="connsiteX2" fmla="*/ 2255609 w 2778352"/>
              <a:gd name="connsiteY2" fmla="*/ 1935307 h 2867169"/>
              <a:gd name="connsiteX3" fmla="*/ 2778352 w 2778352"/>
              <a:gd name="connsiteY3" fmla="*/ 1959 h 2867169"/>
              <a:gd name="connsiteX0" fmla="*/ 0 w 2154237"/>
              <a:gd name="connsiteY0" fmla="*/ 2751055 h 2751055"/>
              <a:gd name="connsiteX1" fmla="*/ 555852 w 2154237"/>
              <a:gd name="connsiteY1" fmla="*/ 2073419 h 2751055"/>
              <a:gd name="connsiteX2" fmla="*/ 1631494 w 2154237"/>
              <a:gd name="connsiteY2" fmla="*/ 1935307 h 2751055"/>
              <a:gd name="connsiteX3" fmla="*/ 2154237 w 2154237"/>
              <a:gd name="connsiteY3" fmla="*/ 1959 h 2751055"/>
              <a:gd name="connsiteX0" fmla="*/ 0 w 2154237"/>
              <a:gd name="connsiteY0" fmla="*/ 2751055 h 2751055"/>
              <a:gd name="connsiteX1" fmla="*/ 1631494 w 2154237"/>
              <a:gd name="connsiteY1" fmla="*/ 1935307 h 2751055"/>
              <a:gd name="connsiteX2" fmla="*/ 2154237 w 2154237"/>
              <a:gd name="connsiteY2" fmla="*/ 1959 h 2751055"/>
              <a:gd name="connsiteX0" fmla="*/ 0 w 2154237"/>
              <a:gd name="connsiteY0" fmla="*/ 2750967 h 2750967"/>
              <a:gd name="connsiteX1" fmla="*/ 1457323 w 2154237"/>
              <a:gd name="connsiteY1" fmla="*/ 2015771 h 2750967"/>
              <a:gd name="connsiteX2" fmla="*/ 2154237 w 2154237"/>
              <a:gd name="connsiteY2" fmla="*/ 1871 h 2750967"/>
              <a:gd name="connsiteX0" fmla="*/ 0 w 2154237"/>
              <a:gd name="connsiteY0" fmla="*/ 2750892 h 2750892"/>
              <a:gd name="connsiteX1" fmla="*/ 1457323 w 2154237"/>
              <a:gd name="connsiteY1" fmla="*/ 2015696 h 2750892"/>
              <a:gd name="connsiteX2" fmla="*/ 2154237 w 2154237"/>
              <a:gd name="connsiteY2" fmla="*/ 1796 h 2750892"/>
              <a:gd name="connsiteX0" fmla="*/ 0 w 2154237"/>
              <a:gd name="connsiteY0" fmla="*/ 2750892 h 2750892"/>
              <a:gd name="connsiteX1" fmla="*/ 1457323 w 2154237"/>
              <a:gd name="connsiteY1" fmla="*/ 2015696 h 2750892"/>
              <a:gd name="connsiteX2" fmla="*/ 2154237 w 2154237"/>
              <a:gd name="connsiteY2" fmla="*/ 1796 h 2750892"/>
              <a:gd name="connsiteX0" fmla="*/ 0 w 1459205"/>
              <a:gd name="connsiteY0" fmla="*/ 3010508 h 3010508"/>
              <a:gd name="connsiteX1" fmla="*/ 1457323 w 1459205"/>
              <a:gd name="connsiteY1" fmla="*/ 2275312 h 3010508"/>
              <a:gd name="connsiteX2" fmla="*/ 354465 w 1459205"/>
              <a:gd name="connsiteY2" fmla="*/ 1767 h 3010508"/>
              <a:gd name="connsiteX0" fmla="*/ 289318 w 643783"/>
              <a:gd name="connsiteY0" fmla="*/ 3011291 h 3011291"/>
              <a:gd name="connsiteX1" fmla="*/ 4926 w 643783"/>
              <a:gd name="connsiteY1" fmla="*/ 1695711 h 3011291"/>
              <a:gd name="connsiteX2" fmla="*/ 643783 w 643783"/>
              <a:gd name="connsiteY2" fmla="*/ 2550 h 3011291"/>
              <a:gd name="connsiteX0" fmla="*/ 852280 w 868325"/>
              <a:gd name="connsiteY0" fmla="*/ 3102962 h 3102961"/>
              <a:gd name="connsiteX1" fmla="*/ 1831 w 868325"/>
              <a:gd name="connsiteY1" fmla="*/ 1695742 h 3102961"/>
              <a:gd name="connsiteX2" fmla="*/ 640688 w 868325"/>
              <a:gd name="connsiteY2" fmla="*/ 2581 h 3102961"/>
              <a:gd name="connsiteX0" fmla="*/ 852280 w 852280"/>
              <a:gd name="connsiteY0" fmla="*/ 3102962 h 3102962"/>
              <a:gd name="connsiteX1" fmla="*/ 1831 w 852280"/>
              <a:gd name="connsiteY1" fmla="*/ 1695742 h 3102962"/>
              <a:gd name="connsiteX2" fmla="*/ 640688 w 852280"/>
              <a:gd name="connsiteY2" fmla="*/ 2581 h 3102962"/>
              <a:gd name="connsiteX0" fmla="*/ 861193 w 861193"/>
              <a:gd name="connsiteY0" fmla="*/ 2813361 h 2813361"/>
              <a:gd name="connsiteX1" fmla="*/ 10744 w 861193"/>
              <a:gd name="connsiteY1" fmla="*/ 1406141 h 2813361"/>
              <a:gd name="connsiteX2" fmla="*/ 431886 w 861193"/>
              <a:gd name="connsiteY2" fmla="*/ 3173 h 2813361"/>
              <a:gd name="connsiteX0" fmla="*/ 2161462 w 2161462"/>
              <a:gd name="connsiteY0" fmla="*/ 2282012 h 2282012"/>
              <a:gd name="connsiteX1" fmla="*/ 1311013 w 2161462"/>
              <a:gd name="connsiteY1" fmla="*/ 874792 h 2282012"/>
              <a:gd name="connsiteX2" fmla="*/ 17655 w 2161462"/>
              <a:gd name="connsiteY2" fmla="*/ 6388 h 2282012"/>
              <a:gd name="connsiteX0" fmla="*/ 2158969 w 2158969"/>
              <a:gd name="connsiteY0" fmla="*/ 2436911 h 2436911"/>
              <a:gd name="connsiteX1" fmla="*/ 1562520 w 2158969"/>
              <a:gd name="connsiteY1" fmla="*/ 254573 h 2436911"/>
              <a:gd name="connsiteX2" fmla="*/ 15162 w 2158969"/>
              <a:gd name="connsiteY2" fmla="*/ 161287 h 2436911"/>
              <a:gd name="connsiteX0" fmla="*/ 3276569 w 3276569"/>
              <a:gd name="connsiteY0" fmla="*/ 271927 h 413141"/>
              <a:gd name="connsiteX1" fmla="*/ 1562520 w 3276569"/>
              <a:gd name="connsiteY1" fmla="*/ 254574 h 413141"/>
              <a:gd name="connsiteX2" fmla="*/ 15162 w 3276569"/>
              <a:gd name="connsiteY2" fmla="*/ 161288 h 413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6569" h="413141">
                <a:moveTo>
                  <a:pt x="3276569" y="271927"/>
                </a:moveTo>
                <a:cubicBezTo>
                  <a:pt x="2847207" y="-24881"/>
                  <a:pt x="1634071" y="722939"/>
                  <a:pt x="1562520" y="254574"/>
                </a:cubicBezTo>
                <a:cubicBezTo>
                  <a:pt x="1490969" y="-213791"/>
                  <a:pt x="-175338" y="94613"/>
                  <a:pt x="15162" y="161288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922238" y="5848899"/>
            <a:ext cx="305360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177800" indent="-177800" algn="l" rtl="0" eaLnBrk="1" fontAlgn="base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000" kern="1200" baseline="0">
                <a:solidFill>
                  <a:srgbClr val="00215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2152"/>
              </a:buClr>
              <a:buFont typeface="Arial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400" kern="1200">
                <a:solidFill>
                  <a:srgbClr val="9C9E9F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sz="1200" kern="120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 smtClean="0">
                <a:solidFill>
                  <a:schemeClr val="accent2"/>
                </a:solidFill>
              </a:rPr>
              <a:t>Only after call of this function the windows get paint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3027"/>
            <a:ext cx="1924532" cy="256604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6807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 – Skinning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498598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Skinning</a:t>
            </a:r>
            <a:r>
              <a:rPr lang="en-US" dirty="0"/>
              <a:t> is a method of changing the appearance of one or multiple widgets. </a:t>
            </a:r>
          </a:p>
          <a:p>
            <a:r>
              <a:rPr lang="en-US" dirty="0"/>
              <a:t>A skin is just a </a:t>
            </a:r>
            <a:r>
              <a:rPr lang="en-US" dirty="0">
                <a:solidFill>
                  <a:schemeClr val="accent2"/>
                </a:solidFill>
              </a:rPr>
              <a:t>simple callback function </a:t>
            </a:r>
            <a:r>
              <a:rPr lang="en-US" dirty="0"/>
              <a:t>which is available for drawing all details of </a:t>
            </a:r>
            <a:r>
              <a:rPr lang="en-US" dirty="0" smtClean="0"/>
              <a:t>a widget.</a:t>
            </a:r>
          </a:p>
          <a:p>
            <a:r>
              <a:rPr lang="en-US" dirty="0" smtClean="0"/>
              <a:t>These widgets can be skinned:</a:t>
            </a:r>
          </a:p>
          <a:p>
            <a:pPr lvl="1"/>
            <a:r>
              <a:rPr lang="en-US" dirty="0" smtClean="0"/>
              <a:t>BUTTON</a:t>
            </a:r>
            <a:endParaRPr lang="en-US" dirty="0"/>
          </a:p>
          <a:p>
            <a:pPr lvl="1"/>
            <a:r>
              <a:rPr lang="en-US" dirty="0" smtClean="0"/>
              <a:t>CHECKBOX</a:t>
            </a:r>
            <a:endParaRPr lang="en-US" dirty="0"/>
          </a:p>
          <a:p>
            <a:pPr lvl="1"/>
            <a:r>
              <a:rPr lang="en-US" dirty="0" smtClean="0"/>
              <a:t>DROPDOWN</a:t>
            </a:r>
            <a:endParaRPr lang="en-US" dirty="0"/>
          </a:p>
          <a:p>
            <a:pPr lvl="1"/>
            <a:r>
              <a:rPr lang="en-US" dirty="0" smtClean="0"/>
              <a:t>FRAMEWIN</a:t>
            </a:r>
            <a:endParaRPr lang="en-US" dirty="0"/>
          </a:p>
          <a:p>
            <a:pPr lvl="1"/>
            <a:r>
              <a:rPr lang="en-US" dirty="0" smtClean="0"/>
              <a:t>HEADER</a:t>
            </a:r>
            <a:endParaRPr lang="en-US" dirty="0"/>
          </a:p>
          <a:p>
            <a:pPr lvl="1"/>
            <a:r>
              <a:rPr lang="en-US" dirty="0" smtClean="0"/>
              <a:t>PROGBAR</a:t>
            </a:r>
            <a:endParaRPr lang="en-US" dirty="0"/>
          </a:p>
          <a:p>
            <a:pPr lvl="1"/>
            <a:r>
              <a:rPr lang="en-US" dirty="0" smtClean="0"/>
              <a:t>RADIO</a:t>
            </a:r>
            <a:endParaRPr lang="en-US" dirty="0"/>
          </a:p>
          <a:p>
            <a:pPr lvl="1"/>
            <a:r>
              <a:rPr lang="en-US" dirty="0" smtClean="0"/>
              <a:t>SCROLLBAR</a:t>
            </a:r>
            <a:endParaRPr lang="en-US" dirty="0"/>
          </a:p>
          <a:p>
            <a:pPr lvl="1"/>
            <a:r>
              <a:rPr lang="en-US" dirty="0" smtClean="0"/>
              <a:t>SLIDER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299FCA-C490-4C43-AA02-A6096FBC69E9}" type="slidenum">
              <a:rPr lang="fr-FR" smtClean="0"/>
              <a:pPr>
                <a:defRPr/>
              </a:pPr>
              <a:t>78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2568207-DF40-45BA-9340-2AA41162000B}" type="datetime1">
              <a:rPr lang="fr-FR" smtClean="0"/>
              <a:t>07/12/2015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274024"/>
              </p:ext>
            </p:extLst>
          </p:nvPr>
        </p:nvGraphicFramePr>
        <p:xfrm>
          <a:off x="3923928" y="3933056"/>
          <a:ext cx="4064000" cy="1389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694876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Before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After</a:t>
                      </a:r>
                      <a:endParaRPr lang="en-US" dirty="0"/>
                    </a:p>
                  </a:txBody>
                  <a:tcPr anchor="ctr"/>
                </a:tc>
              </a:tr>
              <a:tr h="6948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814516"/>
            <a:ext cx="1080120" cy="405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808166"/>
            <a:ext cx="1113992" cy="417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26507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nterfacing to HW, 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299FCA-C490-4C43-AA02-A6096FBC69E9}" type="slidenum">
              <a:rPr lang="fr-FR" smtClean="0"/>
              <a:pPr>
                <a:defRPr/>
              </a:pPr>
              <a:t>79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2568207-DF40-45BA-9340-2AA41162000B}" type="datetime1">
              <a:rPr lang="fr-FR" smtClean="0"/>
              <a:t>07/12/2015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2371" y="1034152"/>
            <a:ext cx="8229600" cy="2769989"/>
          </a:xfrm>
        </p:spPr>
        <p:txBody>
          <a:bodyPr/>
          <a:lstStyle/>
          <a:p>
            <a:r>
              <a:rPr lang="en-GB" dirty="0" smtClean="0"/>
              <a:t>STemWin is high level GUI package, but it needs a low level driver to access MCU resources</a:t>
            </a:r>
          </a:p>
          <a:p>
            <a:r>
              <a:rPr lang="en-GB" dirty="0" smtClean="0"/>
              <a:t>In the package, there are 2 drivers:</a:t>
            </a:r>
          </a:p>
          <a:p>
            <a:pPr lvl="1"/>
            <a:r>
              <a:rPr lang="en-GB" dirty="0" smtClean="0"/>
              <a:t>STM32F4 </a:t>
            </a:r>
            <a:r>
              <a:rPr lang="en-GB" dirty="0" smtClean="0">
                <a:solidFill>
                  <a:schemeClr val="accent2"/>
                </a:solidFill>
              </a:rPr>
              <a:t>LTDC</a:t>
            </a:r>
            <a:r>
              <a:rPr lang="en-GB" dirty="0" smtClean="0"/>
              <a:t> customized driver which benefits from </a:t>
            </a:r>
            <a:r>
              <a:rPr lang="en-GB" dirty="0" smtClean="0">
                <a:solidFill>
                  <a:schemeClr val="accent2"/>
                </a:solidFill>
              </a:rPr>
              <a:t>Chrome-ART</a:t>
            </a:r>
            <a:r>
              <a:rPr lang="en-GB" dirty="0" smtClean="0"/>
              <a:t> acceleration for copying/fill routines</a:t>
            </a:r>
          </a:p>
          <a:p>
            <a:pPr lvl="1"/>
            <a:r>
              <a:rPr lang="en-GB" dirty="0" err="1" smtClean="0">
                <a:solidFill>
                  <a:schemeClr val="accent2"/>
                </a:solidFill>
              </a:rPr>
              <a:t>FlexColor</a:t>
            </a:r>
            <a:r>
              <a:rPr lang="en-GB" dirty="0" smtClean="0">
                <a:solidFill>
                  <a:schemeClr val="accent2"/>
                </a:solidFill>
              </a:rPr>
              <a:t> </a:t>
            </a:r>
            <a:r>
              <a:rPr lang="en-GB" dirty="0" smtClean="0"/>
              <a:t>driver used for interfacing external LCD drivers through FSMC interface. E.g. popular </a:t>
            </a:r>
            <a:r>
              <a:rPr lang="en-US" dirty="0" err="1" smtClean="0">
                <a:solidFill>
                  <a:schemeClr val="accent2"/>
                </a:solidFill>
              </a:rPr>
              <a:t>Ilitek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ILI9320, </a:t>
            </a:r>
            <a:r>
              <a:rPr lang="en-US" dirty="0" smtClean="0">
                <a:solidFill>
                  <a:schemeClr val="accent2"/>
                </a:solidFill>
              </a:rPr>
              <a:t>ILI9325 </a:t>
            </a:r>
            <a:r>
              <a:rPr lang="en-US" dirty="0" smtClean="0"/>
              <a:t>or </a:t>
            </a:r>
            <a:r>
              <a:rPr lang="en-US" dirty="0" err="1">
                <a:solidFill>
                  <a:schemeClr val="accent2"/>
                </a:solidFill>
              </a:rPr>
              <a:t>Himax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HX8347 </a:t>
            </a:r>
            <a:r>
              <a:rPr lang="en-US" dirty="0" smtClean="0"/>
              <a:t>devices.</a:t>
            </a:r>
          </a:p>
          <a:p>
            <a:r>
              <a:rPr lang="en-US" dirty="0" smtClean="0"/>
              <a:t>Configuration through </a:t>
            </a:r>
            <a:r>
              <a:rPr lang="en-US" dirty="0" err="1" smtClean="0"/>
              <a:t>LCD_Conf.c</a:t>
            </a:r>
            <a:r>
              <a:rPr lang="en-US" dirty="0" smtClean="0"/>
              <a:t>, for example: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428204" y="3861048"/>
            <a:ext cx="808159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79500"/>
            <a:r>
              <a:rPr lang="en-US" sz="1600" dirty="0">
                <a:latin typeface="Courier New" pitchFamily="49" charset="0"/>
                <a:cs typeface="Courier New" pitchFamily="49" charset="0"/>
              </a:rPr>
              <a:t>#define GUI_NUM_LAYERS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 	</a:t>
            </a:r>
            <a:r>
              <a:rPr lang="en-US" sz="16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// defines how many layers are used</a:t>
            </a:r>
          </a:p>
          <a:p>
            <a:pPr defTabSz="1079500"/>
            <a:r>
              <a:rPr lang="en-US" sz="1600" dirty="0">
                <a:latin typeface="Courier New" pitchFamily="49" charset="0"/>
                <a:cs typeface="Courier New" pitchFamily="49" charset="0"/>
              </a:rPr>
              <a:t>#define XSIZE_PHYS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480	</a:t>
            </a:r>
            <a:r>
              <a:rPr lang="en-US" sz="16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// set-up the physical dimensions</a:t>
            </a:r>
            <a:endParaRPr lang="en-US" sz="16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defTabSz="1079500"/>
            <a:r>
              <a:rPr lang="en-US" sz="1600" dirty="0">
                <a:latin typeface="Courier New" pitchFamily="49" charset="0"/>
                <a:cs typeface="Courier New" pitchFamily="49" charset="0"/>
              </a:rPr>
              <a:t>#define YSIZE_PHYS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272</a:t>
            </a:r>
          </a:p>
          <a:p>
            <a:pPr defTabSz="1079500"/>
            <a:r>
              <a:rPr lang="en-US" sz="16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// and the color mode for layer 0</a:t>
            </a:r>
          </a:p>
          <a:p>
            <a:pPr marL="4305300" indent="-4305300" defTabSz="1079500"/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#define COLOR_MODE_0 CM_ARGB8888	</a:t>
            </a:r>
          </a:p>
          <a:p>
            <a:pPr marL="4305300" indent="-4305300" defTabSz="1079500"/>
            <a:r>
              <a:rPr lang="en-US" sz="16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// physical address of the frame </a:t>
            </a:r>
            <a:r>
              <a:rPr lang="en-US" sz="16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buffer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4305300" indent="-4305300" defTabSz="1079500"/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define LCD_FRAME_BUFFER ((U32)0xC0000000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	</a:t>
            </a:r>
            <a:endParaRPr lang="en-US" sz="16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47146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07524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Displaying Overview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01" y="1045185"/>
            <a:ext cx="8229600" cy="707886"/>
          </a:xfrm>
        </p:spPr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controller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needed</a:t>
            </a:r>
            <a:r>
              <a:rPr lang="fr-FR" dirty="0" smtClean="0"/>
              <a:t> to </a:t>
            </a:r>
            <a:r>
              <a:rPr lang="fr-FR" dirty="0" err="1" smtClean="0"/>
              <a:t>fetch</a:t>
            </a:r>
            <a:r>
              <a:rPr lang="fr-FR" dirty="0" smtClean="0"/>
              <a:t> the </a:t>
            </a:r>
            <a:r>
              <a:rPr lang="fr-FR" dirty="0" err="1" smtClean="0"/>
              <a:t>build</a:t>
            </a:r>
            <a:r>
              <a:rPr lang="fr-FR" dirty="0" smtClean="0"/>
              <a:t> image </a:t>
            </a:r>
            <a:r>
              <a:rPr lang="fr-FR" dirty="0" err="1" smtClean="0"/>
              <a:t>from</a:t>
            </a:r>
            <a:r>
              <a:rPr lang="fr-FR" dirty="0" smtClean="0"/>
              <a:t> memory and </a:t>
            </a:r>
            <a:r>
              <a:rPr lang="fr-FR" dirty="0" err="1" smtClean="0"/>
              <a:t>feed</a:t>
            </a:r>
            <a:r>
              <a:rPr lang="fr-FR" dirty="0" smtClean="0"/>
              <a:t> the panel.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8172400" y="6546249"/>
            <a:ext cx="519373" cy="123111"/>
          </a:xfrm>
          <a:prstGeom prst="rect">
            <a:avLst/>
          </a:prstGeom>
        </p:spPr>
        <p:txBody>
          <a:bodyPr/>
          <a:lstStyle/>
          <a:p>
            <a:fld id="{E86239BD-2891-470A-A48B-D1140734DFAA}" type="datetime1">
              <a:rPr lang="fr-FR" smtClean="0"/>
              <a:pPr/>
              <a:t>07/12/2015</a:t>
            </a:fld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3252136" y="2799548"/>
            <a:ext cx="762686" cy="599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 BUFFER</a:t>
            </a:r>
            <a:endParaRPr lang="en-US" sz="1000" dirty="0"/>
          </a:p>
        </p:txBody>
      </p:sp>
      <p:sp>
        <p:nvSpPr>
          <p:cNvPr id="23" name="Rectangle 22"/>
          <p:cNvSpPr/>
          <p:nvPr/>
        </p:nvSpPr>
        <p:spPr>
          <a:xfrm>
            <a:off x="4673137" y="2294625"/>
            <a:ext cx="1052931" cy="706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Panel</a:t>
            </a:r>
          </a:p>
          <a:p>
            <a:pPr algn="ctr"/>
            <a:r>
              <a:rPr lang="fr-FR" sz="1400" dirty="0" smtClean="0"/>
              <a:t>Controller</a:t>
            </a:r>
            <a:endParaRPr lang="en-US" sz="14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6434106" y="1951822"/>
            <a:ext cx="1172179" cy="1176828"/>
            <a:chOff x="5119706" y="2620167"/>
            <a:chExt cx="844228" cy="907268"/>
          </a:xfrm>
        </p:grpSpPr>
        <p:sp>
          <p:nvSpPr>
            <p:cNvPr id="17" name="Rectangle 16"/>
            <p:cNvSpPr/>
            <p:nvPr/>
          </p:nvSpPr>
          <p:spPr>
            <a:xfrm>
              <a:off x="5119706" y="2863748"/>
              <a:ext cx="654494" cy="663687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>
                <a:rot lat="1800000" lon="1800000" rev="0"/>
              </a:camera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43854" y="2620167"/>
              <a:ext cx="720080" cy="237279"/>
            </a:xfrm>
            <a:prstGeom prst="rect">
              <a:avLst/>
            </a:prstGeom>
            <a:noFill/>
            <a:scene3d>
              <a:camera prst="isometricLeftDown">
                <a:rot lat="1200000" lon="240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fr-FR" sz="1400" dirty="0" smtClean="0">
                  <a:solidFill>
                    <a:schemeClr val="accent6"/>
                  </a:solidFill>
                </a:rPr>
                <a:t>Pane</a:t>
              </a:r>
              <a:r>
                <a:rPr lang="fr-FR" sz="1200" dirty="0" smtClean="0">
                  <a:solidFill>
                    <a:schemeClr val="accent6"/>
                  </a:solidFill>
                </a:rPr>
                <a:t>l</a:t>
              </a:r>
              <a:endParaRPr lang="en-US" sz="120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3252136" y="1935643"/>
            <a:ext cx="762686" cy="599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 BUFFER</a:t>
            </a:r>
            <a:endParaRPr lang="en-US" sz="1000" dirty="0"/>
          </a:p>
        </p:txBody>
      </p:sp>
      <p:cxnSp>
        <p:nvCxnSpPr>
          <p:cNvPr id="35" name="Elbow Connector 34"/>
          <p:cNvCxnSpPr/>
          <p:nvPr/>
        </p:nvCxnSpPr>
        <p:spPr>
          <a:xfrm>
            <a:off x="2655767" y="2688777"/>
            <a:ext cx="432048" cy="41069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>
            <a:off x="4147222" y="2290164"/>
            <a:ext cx="432048" cy="29992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 flipV="1">
            <a:off x="2655767" y="2223477"/>
            <a:ext cx="432048" cy="36660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950598" y="2601487"/>
            <a:ext cx="397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/>
          <p:nvPr/>
        </p:nvCxnSpPr>
        <p:spPr>
          <a:xfrm flipV="1">
            <a:off x="4147222" y="2756188"/>
            <a:ext cx="432048" cy="29421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2"/>
          <p:cNvSpPr txBox="1">
            <a:spLocks/>
          </p:cNvSpPr>
          <p:nvPr/>
        </p:nvSpPr>
        <p:spPr>
          <a:xfrm>
            <a:off x="366107" y="3573016"/>
            <a:ext cx="8229600" cy="707886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The Panel </a:t>
            </a:r>
            <a:r>
              <a:rPr lang="fr-FR" dirty="0" err="1" smtClean="0"/>
              <a:t>needs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constantly</a:t>
            </a:r>
            <a:r>
              <a:rPr lang="fr-FR" dirty="0" smtClean="0"/>
              <a:t> </a:t>
            </a:r>
            <a:r>
              <a:rPr lang="fr-FR" dirty="0" err="1" smtClean="0"/>
              <a:t>refreshed</a:t>
            </a:r>
            <a:r>
              <a:rPr lang="fr-FR" dirty="0" smtClean="0"/>
              <a:t> to </a:t>
            </a:r>
            <a:r>
              <a:rPr lang="fr-FR" dirty="0" err="1" smtClean="0"/>
              <a:t>keep</a:t>
            </a:r>
            <a:r>
              <a:rPr lang="fr-FR" dirty="0" smtClean="0"/>
              <a:t> the image </a:t>
            </a:r>
            <a:r>
              <a:rPr lang="fr-FR" dirty="0" err="1" smtClean="0"/>
              <a:t>displayed</a:t>
            </a:r>
            <a:endParaRPr lang="fr-FR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5726068" y="1921046"/>
            <a:ext cx="846382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dirty="0" smtClean="0">
                <a:solidFill>
                  <a:schemeClr val="accent2"/>
                </a:solidFill>
              </a:rPr>
              <a:t>Refresh rate (60 Hz)</a:t>
            </a:r>
            <a:endParaRPr lang="en-US" sz="800" b="1" dirty="0">
              <a:solidFill>
                <a:schemeClr val="accent2"/>
              </a:solidFill>
            </a:endParaRPr>
          </a:p>
        </p:txBody>
      </p:sp>
      <p:sp>
        <p:nvSpPr>
          <p:cNvPr id="51" name="Arc 50"/>
          <p:cNvSpPr/>
          <p:nvPr/>
        </p:nvSpPr>
        <p:spPr>
          <a:xfrm>
            <a:off x="5990171" y="2264456"/>
            <a:ext cx="246252" cy="128888"/>
          </a:xfrm>
          <a:prstGeom prst="arc">
            <a:avLst>
              <a:gd name="adj1" fmla="val 16200000"/>
              <a:gd name="adj2" fmla="val 10702669"/>
            </a:avLst>
          </a:prstGeom>
          <a:ln w="12700"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295821" y="4280902"/>
            <a:ext cx="8229600" cy="969496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Usually</a:t>
            </a:r>
            <a:r>
              <a:rPr lang="fr-FR" dirty="0" smtClean="0"/>
              <a:t> a double buffer </a:t>
            </a:r>
            <a:r>
              <a:rPr lang="fr-FR" dirty="0" err="1" smtClean="0"/>
              <a:t>strategy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build</a:t>
            </a:r>
            <a:r>
              <a:rPr lang="fr-FR" dirty="0" smtClean="0"/>
              <a:t> and display images</a:t>
            </a:r>
          </a:p>
          <a:p>
            <a:pPr lvl="1"/>
            <a:r>
              <a:rPr lang="fr-FR" dirty="0" err="1" smtClean="0"/>
              <a:t>While</a:t>
            </a:r>
            <a:r>
              <a:rPr lang="fr-FR" dirty="0" smtClean="0"/>
              <a:t> image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beeing</a:t>
            </a:r>
            <a:r>
              <a:rPr lang="fr-FR" dirty="0" smtClean="0"/>
              <a:t> </a:t>
            </a:r>
            <a:r>
              <a:rPr lang="fr-FR" dirty="0" err="1" smtClean="0"/>
              <a:t>built</a:t>
            </a:r>
            <a:r>
              <a:rPr lang="fr-FR" dirty="0" smtClean="0"/>
              <a:t> in one buffer, the </a:t>
            </a:r>
            <a:r>
              <a:rPr lang="fr-FR" dirty="0" err="1" smtClean="0"/>
              <a:t>controller</a:t>
            </a:r>
            <a:r>
              <a:rPr lang="fr-FR" dirty="0" smtClean="0"/>
              <a:t> displays the </a:t>
            </a:r>
            <a:r>
              <a:rPr lang="fr-FR" dirty="0" err="1" smtClean="0"/>
              <a:t>ready</a:t>
            </a:r>
            <a:r>
              <a:rPr lang="fr-FR" dirty="0" smtClean="0"/>
              <a:t> image </a:t>
            </a:r>
            <a:r>
              <a:rPr lang="fr-FR" dirty="0" err="1" smtClean="0"/>
              <a:t>from</a:t>
            </a:r>
            <a:r>
              <a:rPr lang="fr-FR" dirty="0" smtClean="0"/>
              <a:t> the second buffer.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619672" y="2229058"/>
            <a:ext cx="927906" cy="8199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IMAGE BUILDING PROCESS</a:t>
            </a:r>
            <a:endParaRPr lang="en-US" sz="1000" dirty="0"/>
          </a:p>
        </p:txBody>
      </p:sp>
      <p:sp>
        <p:nvSpPr>
          <p:cNvPr id="54" name="Rectangle 53"/>
          <p:cNvSpPr/>
          <p:nvPr/>
        </p:nvSpPr>
        <p:spPr>
          <a:xfrm>
            <a:off x="3275856" y="2348144"/>
            <a:ext cx="762686" cy="599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 BUFFER</a:t>
            </a:r>
            <a:endParaRPr lang="en-US" sz="1000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4211960" y="2639030"/>
            <a:ext cx="397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699792" y="2639030"/>
            <a:ext cx="397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>
          <a:xfrm>
            <a:off x="381184" y="5250398"/>
            <a:ext cx="8229600" cy="1369606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Using</a:t>
            </a:r>
            <a:r>
              <a:rPr lang="fr-FR" dirty="0" smtClean="0"/>
              <a:t> a single buffer </a:t>
            </a:r>
            <a:r>
              <a:rPr lang="fr-FR" dirty="0" err="1" smtClean="0"/>
              <a:t>is</a:t>
            </a:r>
            <a:r>
              <a:rPr lang="fr-FR" dirty="0" smtClean="0"/>
              <a:t> possible</a:t>
            </a:r>
          </a:p>
          <a:p>
            <a:pPr lvl="1"/>
            <a:r>
              <a:rPr lang="fr-FR" dirty="0" smtClean="0"/>
              <a:t>The </a:t>
            </a:r>
            <a:r>
              <a:rPr lang="fr-FR" dirty="0" err="1" smtClean="0"/>
              <a:t>same</a:t>
            </a:r>
            <a:r>
              <a:rPr lang="fr-FR" dirty="0" smtClean="0"/>
              <a:t> buffer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for image building and </a:t>
            </a:r>
            <a:r>
              <a:rPr lang="fr-FR" dirty="0" err="1" smtClean="0"/>
              <a:t>displaying</a:t>
            </a:r>
            <a:endParaRPr lang="fr-FR" dirty="0"/>
          </a:p>
          <a:p>
            <a:pPr lvl="1"/>
            <a:r>
              <a:rPr lang="fr-FR" dirty="0" err="1" smtClean="0"/>
              <a:t>Less</a:t>
            </a:r>
            <a:r>
              <a:rPr lang="fr-FR" dirty="0" smtClean="0"/>
              <a:t> memory </a:t>
            </a:r>
            <a:r>
              <a:rPr lang="fr-FR" dirty="0" err="1" smtClean="0"/>
              <a:t>requirements</a:t>
            </a:r>
            <a:r>
              <a:rPr lang="fr-FR" dirty="0" smtClean="0"/>
              <a:t> but synchronisation contraints</a:t>
            </a:r>
          </a:p>
          <a:p>
            <a:pPr lvl="1"/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able to </a:t>
            </a:r>
            <a:r>
              <a:rPr lang="fr-FR" dirty="0" err="1" smtClean="0"/>
              <a:t>handle</a:t>
            </a:r>
            <a:r>
              <a:rPr lang="fr-FR" dirty="0" smtClean="0"/>
              <a:t> single buffer </a:t>
            </a:r>
            <a:r>
              <a:rPr lang="fr-FR" dirty="0" err="1" smtClean="0"/>
              <a:t>graphic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8138032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49" grpId="0"/>
      <p:bldP spid="50" grpId="0"/>
      <p:bldP spid="51" grpId="0" animBg="1"/>
      <p:bldP spid="52" grpId="0"/>
      <p:bldP spid="54" grpId="0" animBg="1"/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STemWin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299FCA-C490-4C43-AA02-A6096FBC69E9}" type="slidenum">
              <a:rPr lang="fr-FR" smtClean="0"/>
              <a:pPr>
                <a:defRPr/>
              </a:pPr>
              <a:t>80</a:t>
            </a:fld>
            <a:endParaRPr lang="fr-FR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9552" y="1988840"/>
            <a:ext cx="8229600" cy="3308598"/>
          </a:xfrm>
        </p:spPr>
        <p:txBody>
          <a:bodyPr/>
          <a:lstStyle/>
          <a:p>
            <a:r>
              <a:rPr lang="en-US" dirty="0" smtClean="0"/>
              <a:t>And many others:</a:t>
            </a:r>
          </a:p>
          <a:p>
            <a:pPr lvl="1"/>
            <a:r>
              <a:rPr lang="en-US" dirty="0" smtClean="0"/>
              <a:t>Motion JPEG video</a:t>
            </a:r>
          </a:p>
          <a:p>
            <a:pPr lvl="1"/>
            <a:r>
              <a:rPr lang="en-US" dirty="0" smtClean="0"/>
              <a:t>Support for </a:t>
            </a:r>
            <a:r>
              <a:rPr lang="en-US" dirty="0" smtClean="0">
                <a:solidFill>
                  <a:schemeClr val="accent2"/>
                </a:solidFill>
              </a:rPr>
              <a:t>real time operating systems</a:t>
            </a:r>
          </a:p>
          <a:p>
            <a:pPr lvl="1"/>
            <a:r>
              <a:rPr lang="en-US" dirty="0" smtClean="0"/>
              <a:t>Dialogs</a:t>
            </a:r>
          </a:p>
          <a:p>
            <a:pPr lvl="1"/>
            <a:r>
              <a:rPr lang="en-US" dirty="0" err="1" smtClean="0"/>
              <a:t>GUIBuilder</a:t>
            </a:r>
            <a:r>
              <a:rPr lang="en-US" dirty="0" smtClean="0"/>
              <a:t> SW</a:t>
            </a:r>
          </a:p>
          <a:p>
            <a:pPr lvl="1"/>
            <a:r>
              <a:rPr lang="en-US" dirty="0" smtClean="0"/>
              <a:t>Sprites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Arabic, Thai, Chinese, Japanese </a:t>
            </a:r>
            <a:r>
              <a:rPr lang="en-US" dirty="0"/>
              <a:t>fonts</a:t>
            </a:r>
          </a:p>
          <a:p>
            <a:pPr lvl="1"/>
            <a:r>
              <a:rPr lang="en-US" dirty="0" smtClean="0"/>
              <a:t>VNC Server</a:t>
            </a:r>
          </a:p>
          <a:p>
            <a:pPr lvl="1"/>
            <a:endParaRPr lang="en-US" dirty="0" smtClean="0"/>
          </a:p>
          <a:p>
            <a:pPr lvl="1"/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581128"/>
            <a:ext cx="21336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343" y="1340768"/>
            <a:ext cx="2016933" cy="1136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060848"/>
            <a:ext cx="2168486" cy="161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75603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STemWin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Hands On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194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Using the GUI 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299FCA-C490-4C43-AA02-A6096FBC69E9}" type="slidenum">
              <a:rPr lang="fr-FR" smtClean="0"/>
              <a:pPr>
                <a:defRPr/>
              </a:pPr>
              <a:t>82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2568207-DF40-45BA-9340-2AA41162000B}" type="datetime1">
              <a:rPr lang="fr-FR" smtClean="0"/>
              <a:t>07/12/2015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990600"/>
            <a:ext cx="69342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61662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Create a Simple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4001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299FCA-C490-4C43-AA02-A6096FBC69E9}" type="slidenum">
              <a:rPr lang="fr-FR" smtClean="0"/>
              <a:pPr>
                <a:defRPr/>
              </a:pPr>
              <a:t>83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2568207-DF40-45BA-9340-2AA41162000B}" type="datetime1">
              <a:rPr lang="fr-FR" smtClean="0"/>
              <a:t>07/12/2015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990600"/>
            <a:ext cx="69342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9193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Create a Button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299FCA-C490-4C43-AA02-A6096FBC69E9}" type="slidenum">
              <a:rPr lang="fr-FR" smtClean="0"/>
              <a:pPr>
                <a:defRPr/>
              </a:pPr>
              <a:t>84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2568207-DF40-45BA-9340-2AA41162000B}" type="datetime1">
              <a:rPr lang="fr-FR" smtClean="0"/>
              <a:t>07/12/2015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990600"/>
            <a:ext cx="69342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9193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Create CheckBox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299FCA-C490-4C43-AA02-A6096FBC69E9}" type="slidenum">
              <a:rPr lang="fr-FR" smtClean="0"/>
              <a:pPr>
                <a:defRPr/>
              </a:pPr>
              <a:t>85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2568207-DF40-45BA-9340-2AA41162000B}" type="datetime1">
              <a:rPr lang="fr-FR" smtClean="0"/>
              <a:t>07/12/2015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990600"/>
            <a:ext cx="69342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9193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Create ProgressBar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299FCA-C490-4C43-AA02-A6096FBC69E9}" type="slidenum">
              <a:rPr lang="fr-FR" smtClean="0"/>
              <a:pPr>
                <a:defRPr/>
              </a:pPr>
              <a:t>86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2568207-DF40-45BA-9340-2AA41162000B}" type="datetime1">
              <a:rPr lang="fr-FR" smtClean="0"/>
              <a:t>07/12/2015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990600"/>
            <a:ext cx="69342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9193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Create 2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299FCA-C490-4C43-AA02-A6096FBC69E9}" type="slidenum">
              <a:rPr lang="fr-FR" smtClean="0"/>
              <a:pPr>
                <a:defRPr/>
              </a:pPr>
              <a:t>87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72568207-DF40-45BA-9340-2AA41162000B}" type="datetime1">
              <a:rPr lang="fr-FR" smtClean="0"/>
              <a:t>07/12/2015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990600"/>
            <a:ext cx="69342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985477"/>
            <a:ext cx="1508457" cy="20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9193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318287" y="1"/>
            <a:ext cx="8230138" cy="114279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7515" tIns="43756" rIns="87515" bIns="43756" anchor="ctr"/>
          <a:lstStyle/>
          <a:p>
            <a:pPr eaLnBrk="1" hangingPunct="1"/>
            <a:r>
              <a:rPr lang="en-US" dirty="0" smtClean="0"/>
              <a:t>Thank you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07186" y="1922651"/>
            <a:ext cx="8362043" cy="1295246"/>
          </a:xfrm>
          <a:prstGeom prst="rect">
            <a:avLst/>
          </a:prstGeom>
        </p:spPr>
        <p:txBody>
          <a:bodyPr lIns="75255" tIns="37628" rIns="75255" bIns="37628"/>
          <a:lstStyle/>
          <a:p>
            <a:pPr marL="327935" indent="-327935" defTabSz="875363">
              <a:spcBef>
                <a:spcPct val="20000"/>
              </a:spcBef>
              <a:buClr>
                <a:srgbClr val="FF9900"/>
              </a:buClr>
              <a:buFont typeface="Wingdings" pitchFamily="2" charset="2"/>
              <a:buChar char="§"/>
              <a:defRPr/>
            </a:pPr>
            <a:endParaRPr lang="en-US" sz="2600" dirty="0" smtClean="0"/>
          </a:p>
        </p:txBody>
      </p:sp>
      <p:pic>
        <p:nvPicPr>
          <p:cNvPr id="8" name="Picture 6" descr="branding_F4_fondblc.jpg"/>
          <p:cNvPicPr>
            <a:picLocks noChangeAspect="1"/>
          </p:cNvPicPr>
          <p:nvPr/>
        </p:nvPicPr>
        <p:blipFill>
          <a:blip r:embed="rId3" cstate="print"/>
          <a:srcRect t="9479" b="25502"/>
          <a:stretch>
            <a:fillRect/>
          </a:stretch>
        </p:blipFill>
        <p:spPr bwMode="auto">
          <a:xfrm>
            <a:off x="9408" y="1278867"/>
            <a:ext cx="9052614" cy="3900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284656" y="5477077"/>
            <a:ext cx="4390572" cy="4730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7515" tIns="43756" rIns="87515" bIns="43756">
            <a:spAutoFit/>
          </a:bodyPr>
          <a:lstStyle/>
          <a:p>
            <a:pPr marL="327935" indent="-327935" algn="ctr" defTabSz="875363">
              <a:spcBef>
                <a:spcPct val="50000"/>
              </a:spcBef>
              <a:buClr>
                <a:srgbClr val="FF9900"/>
              </a:buClr>
            </a:pPr>
            <a:r>
              <a:rPr lang="fr-FR" sz="2500" b="1" u="sng" dirty="0" smtClean="0">
                <a:solidFill>
                  <a:srgbClr val="005596"/>
                </a:solidFill>
              </a:rPr>
              <a:t>www.st.com/stm32f4</a:t>
            </a:r>
            <a:endParaRPr lang="en-US" sz="2500" b="1" u="sng" dirty="0">
              <a:solidFill>
                <a:srgbClr val="0055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42542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r" rtl="0">
              <a:spcBef>
                <a:spcPct val="0"/>
              </a:spcBef>
            </a:pPr>
            <a:r>
              <a:rPr lang="fr-FR" sz="3600" dirty="0" err="1" smtClean="0">
                <a:solidFill>
                  <a:schemeClr val="accent1"/>
                </a:solidFill>
              </a:rPr>
              <a:t>Graphics</a:t>
            </a:r>
            <a:r>
              <a:rPr lang="fr-FR" sz="3600" dirty="0" smtClean="0">
                <a:solidFill>
                  <a:schemeClr val="accent1"/>
                </a:solidFill>
              </a:rPr>
              <a:t> </a:t>
            </a:r>
            <a:r>
              <a:rPr lang="fr-FR" sz="3600" dirty="0" err="1" smtClean="0">
                <a:solidFill>
                  <a:schemeClr val="accent1"/>
                </a:solidFill>
              </a:rPr>
              <a:t>enhancement</a:t>
            </a:r>
            <a:r>
              <a:rPr lang="fr-FR" sz="3600" dirty="0" smtClean="0">
                <a:solidFill>
                  <a:schemeClr val="accent1"/>
                </a:solidFill>
              </a:rPr>
              <a:t> </a:t>
            </a:r>
            <a:r>
              <a:rPr lang="fr-FR" sz="3600" dirty="0" err="1" smtClean="0">
                <a:solidFill>
                  <a:schemeClr val="accent1"/>
                </a:solidFill>
              </a:rPr>
              <a:t>enablers</a:t>
            </a:r>
            <a:r>
              <a:rPr lang="fr-FR" b="1" dirty="0" smtClean="0">
                <a:solidFill>
                  <a:srgbClr val="C00000"/>
                </a:solidFill>
              </a:rPr>
              <a:t/>
            </a:r>
            <a:br>
              <a:rPr lang="fr-FR" b="1" dirty="0" smtClean="0">
                <a:solidFill>
                  <a:srgbClr val="C0000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5116785"/>
          </a:xfrm>
        </p:spPr>
        <p:txBody>
          <a:bodyPr/>
          <a:lstStyle/>
          <a:p>
            <a:r>
              <a:rPr lang="en-US" dirty="0" smtClean="0"/>
              <a:t>Enhanced Graphics and display is a matter of system architecture</a:t>
            </a:r>
          </a:p>
          <a:p>
            <a:pPr lvl="1"/>
            <a:r>
              <a:rPr lang="en-US" dirty="0" smtClean="0"/>
              <a:t>If system architecture challenges are not met, graphics and displaying will be affected</a:t>
            </a:r>
          </a:p>
          <a:p>
            <a:pPr lvl="1"/>
            <a:r>
              <a:rPr lang="en-US" dirty="0" smtClean="0"/>
              <a:t>This will result in poor graphics quality and poor user experience</a:t>
            </a:r>
          </a:p>
          <a:p>
            <a:r>
              <a:rPr lang="en-US" dirty="0" smtClean="0"/>
              <a:t>Processing performance challenge</a:t>
            </a:r>
          </a:p>
          <a:p>
            <a:pPr lvl="1"/>
            <a:r>
              <a:rPr lang="en-US" dirty="0" smtClean="0"/>
              <a:t>System must be able to ensure high quality image building and main application processing needs at the same time.</a:t>
            </a:r>
          </a:p>
          <a:p>
            <a:pPr lvl="1"/>
            <a:r>
              <a:rPr lang="en-US" dirty="0" smtClean="0"/>
              <a:t>If this challenge is not met:</a:t>
            </a:r>
          </a:p>
          <a:p>
            <a:pPr lvl="2"/>
            <a:r>
              <a:rPr lang="en-US" dirty="0" smtClean="0"/>
              <a:t>Prioritizing main application will result in poor graphics with low quality rendering, jerky motions and jerky transitions.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Prioritizing graphics will prevent main applications from working properly.</a:t>
            </a:r>
          </a:p>
          <a:p>
            <a:pPr lvl="2"/>
            <a:r>
              <a:rPr lang="en-US" dirty="0" smtClean="0"/>
              <a:t>For an audio player, audio glitches will then occur during image building processing.</a:t>
            </a:r>
          </a:p>
          <a:p>
            <a:pPr marL="355600" lvl="1" indent="0">
              <a:buNone/>
            </a:pP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 </a:t>
            </a:r>
            <a:r>
              <a:rPr lang="en-US" b="1" u="sng" dirty="0" smtClean="0"/>
              <a:t>very bad impacts on the user experience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8172400" y="6546249"/>
            <a:ext cx="519373" cy="123111"/>
          </a:xfrm>
          <a:prstGeom prst="rect">
            <a:avLst/>
          </a:prstGeom>
        </p:spPr>
        <p:txBody>
          <a:bodyPr/>
          <a:lstStyle/>
          <a:p>
            <a:fld id="{E86239BD-2891-470A-A48B-D1140734DFAA}" type="datetime1">
              <a:rPr lang="fr-FR" smtClean="0"/>
              <a:pPr/>
              <a:t>07/12/2015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4644008" y="6546249"/>
            <a:ext cx="3414585" cy="123111"/>
          </a:xfrm>
          <a:prstGeom prst="rect">
            <a:avLst/>
          </a:prstGeom>
        </p:spPr>
        <p:txBody>
          <a:bodyPr/>
          <a:lstStyle/>
          <a:p>
            <a:r>
              <a:rPr lang="en-US" noProof="0" smtClean="0"/>
              <a:t>Presentation Title</a:t>
            </a:r>
            <a:endParaRPr lang="en-US" noProof="0"/>
          </a:p>
        </p:txBody>
      </p:sp>
      <p:grpSp>
        <p:nvGrpSpPr>
          <p:cNvPr id="34" name="Group 33"/>
          <p:cNvGrpSpPr/>
          <p:nvPr/>
        </p:nvGrpSpPr>
        <p:grpSpPr>
          <a:xfrm>
            <a:off x="830630" y="4723367"/>
            <a:ext cx="1640322" cy="551737"/>
            <a:chOff x="1187624" y="4723367"/>
            <a:chExt cx="1640322" cy="551737"/>
          </a:xfrm>
        </p:grpSpPr>
        <p:grpSp>
          <p:nvGrpSpPr>
            <p:cNvPr id="8" name="Group 7"/>
            <p:cNvGrpSpPr/>
            <p:nvPr/>
          </p:nvGrpSpPr>
          <p:grpSpPr>
            <a:xfrm>
              <a:off x="1187624" y="4723367"/>
              <a:ext cx="582597" cy="551737"/>
              <a:chOff x="2050778" y="4724300"/>
              <a:chExt cx="1366837" cy="1296988"/>
            </a:xfrm>
          </p:grpSpPr>
          <p:sp>
            <p:nvSpPr>
              <p:cNvPr id="13" name="Rectangle 14"/>
              <p:cNvSpPr>
                <a:spLocks noChangeArrowheads="1"/>
              </p:cNvSpPr>
              <p:nvPr/>
            </p:nvSpPr>
            <p:spPr bwMode="auto">
              <a:xfrm>
                <a:off x="2571478" y="4986238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Rectangle 15"/>
              <p:cNvSpPr>
                <a:spLocks noChangeArrowheads="1"/>
              </p:cNvSpPr>
              <p:nvPr/>
            </p:nvSpPr>
            <p:spPr bwMode="auto">
              <a:xfrm>
                <a:off x="2446065" y="5103713"/>
                <a:ext cx="123825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Rectangle 16"/>
              <p:cNvSpPr>
                <a:spLocks noChangeArrowheads="1"/>
              </p:cNvSpPr>
              <p:nvPr/>
            </p:nvSpPr>
            <p:spPr bwMode="auto">
              <a:xfrm>
                <a:off x="2571478" y="5103713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Rectangle 17"/>
              <p:cNvSpPr>
                <a:spLocks noChangeArrowheads="1"/>
              </p:cNvSpPr>
              <p:nvPr/>
            </p:nvSpPr>
            <p:spPr bwMode="auto">
              <a:xfrm>
                <a:off x="2319065" y="5219600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Rectangle 18"/>
              <p:cNvSpPr>
                <a:spLocks noChangeArrowheads="1"/>
              </p:cNvSpPr>
              <p:nvPr/>
            </p:nvSpPr>
            <p:spPr bwMode="auto">
              <a:xfrm>
                <a:off x="2446065" y="5219600"/>
                <a:ext cx="123825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Rectangle 19"/>
              <p:cNvSpPr>
                <a:spLocks noChangeArrowheads="1"/>
              </p:cNvSpPr>
              <p:nvPr/>
            </p:nvSpPr>
            <p:spPr bwMode="auto">
              <a:xfrm>
                <a:off x="2319065" y="5337075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2193653" y="5454550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Rectangle 21"/>
              <p:cNvSpPr>
                <a:spLocks noChangeArrowheads="1"/>
              </p:cNvSpPr>
              <p:nvPr/>
            </p:nvSpPr>
            <p:spPr bwMode="auto">
              <a:xfrm>
                <a:off x="2319065" y="5454550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Rectangle 22"/>
              <p:cNvSpPr>
                <a:spLocks noChangeArrowheads="1"/>
              </p:cNvSpPr>
              <p:nvPr/>
            </p:nvSpPr>
            <p:spPr bwMode="auto">
              <a:xfrm>
                <a:off x="2193653" y="5572025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3"/>
              <p:cNvSpPr>
                <a:spLocks noChangeArrowheads="1"/>
              </p:cNvSpPr>
              <p:nvPr/>
            </p:nvSpPr>
            <p:spPr bwMode="auto">
              <a:xfrm>
                <a:off x="2193653" y="5687913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auto">
              <a:xfrm>
                <a:off x="2822303" y="4868763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5"/>
              <p:cNvSpPr>
                <a:spLocks noChangeArrowheads="1"/>
              </p:cNvSpPr>
              <p:nvPr/>
            </p:nvSpPr>
            <p:spPr bwMode="auto">
              <a:xfrm>
                <a:off x="2949303" y="4868763"/>
                <a:ext cx="123825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6"/>
              <p:cNvSpPr>
                <a:spLocks noChangeArrowheads="1"/>
              </p:cNvSpPr>
              <p:nvPr/>
            </p:nvSpPr>
            <p:spPr bwMode="auto">
              <a:xfrm>
                <a:off x="3074715" y="4868763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/>
            </p:nvSpPr>
            <p:spPr bwMode="auto">
              <a:xfrm>
                <a:off x="2696890" y="4986238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8"/>
              <p:cNvSpPr>
                <a:spLocks noChangeArrowheads="1"/>
              </p:cNvSpPr>
              <p:nvPr/>
            </p:nvSpPr>
            <p:spPr bwMode="auto">
              <a:xfrm>
                <a:off x="2822303" y="4986238"/>
                <a:ext cx="125412" cy="1174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Oval 29"/>
              <p:cNvSpPr>
                <a:spLocks noChangeArrowheads="1"/>
              </p:cNvSpPr>
              <p:nvPr/>
            </p:nvSpPr>
            <p:spPr bwMode="auto">
              <a:xfrm>
                <a:off x="2050778" y="4724300"/>
                <a:ext cx="1366837" cy="1296988"/>
              </a:xfrm>
              <a:prstGeom prst="ellipse">
                <a:avLst/>
              </a:prstGeom>
              <a:noFill/>
              <a:ln w="762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2275524" y="4723367"/>
              <a:ext cx="552422" cy="550970"/>
              <a:chOff x="6202508" y="4626516"/>
              <a:chExt cx="1439861" cy="1368426"/>
            </a:xfrm>
          </p:grpSpPr>
          <p:sp>
            <p:nvSpPr>
              <p:cNvPr id="11" name="Arc 31"/>
              <p:cNvSpPr>
                <a:spLocks/>
              </p:cNvSpPr>
              <p:nvPr/>
            </p:nvSpPr>
            <p:spPr bwMode="auto">
              <a:xfrm rot="16200000">
                <a:off x="6383486" y="4876701"/>
                <a:ext cx="1077913" cy="1068387"/>
              </a:xfrm>
              <a:custGeom>
                <a:avLst/>
                <a:gdLst>
                  <a:gd name="G0" fmla="+- 0 0 0"/>
                  <a:gd name="G1" fmla="+- 21388 0 0"/>
                  <a:gd name="G2" fmla="+- 21600 0 0"/>
                  <a:gd name="T0" fmla="*/ 3019 w 21567"/>
                  <a:gd name="T1" fmla="*/ 0 h 21388"/>
                  <a:gd name="T2" fmla="*/ 21567 w 21567"/>
                  <a:gd name="T3" fmla="*/ 20187 h 21388"/>
                  <a:gd name="T4" fmla="*/ 0 w 21567"/>
                  <a:gd name="T5" fmla="*/ 21388 h 2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67" h="21388" fill="none" extrusionOk="0">
                    <a:moveTo>
                      <a:pt x="3018" y="0"/>
                    </a:moveTo>
                    <a:cubicBezTo>
                      <a:pt x="13226" y="1440"/>
                      <a:pt x="20993" y="9894"/>
                      <a:pt x="21566" y="20187"/>
                    </a:cubicBezTo>
                  </a:path>
                  <a:path w="21567" h="21388" stroke="0" extrusionOk="0">
                    <a:moveTo>
                      <a:pt x="3018" y="0"/>
                    </a:moveTo>
                    <a:cubicBezTo>
                      <a:pt x="13226" y="1440"/>
                      <a:pt x="20993" y="9894"/>
                      <a:pt x="21566" y="20187"/>
                    </a:cubicBezTo>
                    <a:lnTo>
                      <a:pt x="0" y="21388"/>
                    </a:lnTo>
                    <a:close/>
                  </a:path>
                </a:pathLst>
              </a:custGeom>
              <a:noFill/>
              <a:ln w="762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Oval 32"/>
              <p:cNvSpPr>
                <a:spLocks noChangeArrowheads="1"/>
              </p:cNvSpPr>
              <p:nvPr/>
            </p:nvSpPr>
            <p:spPr bwMode="auto">
              <a:xfrm>
                <a:off x="6202508" y="4626516"/>
                <a:ext cx="1439861" cy="1368426"/>
              </a:xfrm>
              <a:prstGeom prst="ellipse">
                <a:avLst/>
              </a:prstGeom>
              <a:noFill/>
              <a:ln w="762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770220" y="4803753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VS</a:t>
              </a:r>
              <a:endParaRPr lang="en-US" dirty="0"/>
            </a:p>
          </p:txBody>
        </p:sp>
      </p:grpSp>
      <p:pic>
        <p:nvPicPr>
          <p:cNvPr id="30" name="Picture 8" descr="C:\Products _STM32\Manta 2MB\Firmware\STEP2 Alpha\stm32f4xx_dsp_stdperiph_lib\stm32f4xx_dsp_stdperiph_lib\STM32F4xx_DSP_StdPeriph_Lib_V1.2.0RC1\Project\STM32F4xx_StdPeriph_Examples\LTDC\LTDC_PicturesFromSDCard\PICT\IMAGE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071" y="4584095"/>
            <a:ext cx="1305451" cy="84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9" descr="C:\Products _STM32\Manta 2MB\Firmware\STEP2 Alpha\stm32f4xx_dsp_stdperiph_lib\stm32f4xx_dsp_stdperiph_lib\STM32F4xx_DSP_StdPeriph_Lib_V1.2.0RC1\Project\STM32F4xx_StdPeriph_Examples\LTDC\LTDC_PicturesFromSDCard\PICT\IMAGE13.bmp">
            <a:hlinkClick r:id="" action="ppaction://noaction" highlightClick="1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071" y="4584094"/>
            <a:ext cx="1304774" cy="84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C:\Products _STM32\Manta 2MB\Firmware\STEP2 Alpha\stm32f4xx_dsp_stdperiph_lib\stm32f4xx_dsp_stdperiph_lib\STM32F4xx_DSP_StdPeriph_Lib_V1.2.0RC1\Project\STM32F4xx_StdPeriph_Examples\LTDC\LTDC_PicturesFromSDCard\PICT\IMAGE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829" y="4575093"/>
            <a:ext cx="1305451" cy="84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9" descr="C:\Products _STM32\Manta 2MB\Firmware\STEP2 Alpha\stm32f4xx_dsp_stdperiph_lib\stm32f4xx_dsp_stdperiph_lib\STM32F4xx_DSP_StdPeriph_Lib_V1.2.0RC1\Project\STM32F4xx_StdPeriph_Examples\LTDC\LTDC_PicturesFromSDCard\PICT\IMAGE13.bmp">
            <a:hlinkClick r:id="" action="ppaction://noaction" highlightClick="1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829" y="4575092"/>
            <a:ext cx="1304774" cy="84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ction Button: Forward or Next 34">
            <a:hlinkClick r:id="" action="ppaction://noaction" highlightClick="1"/>
          </p:cNvPr>
          <p:cNvSpPr/>
          <p:nvPr/>
        </p:nvSpPr>
        <p:spPr>
          <a:xfrm>
            <a:off x="7371387" y="5208505"/>
            <a:ext cx="228947" cy="21602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239640" y="483917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VS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 bwMode="auto">
          <a:xfrm>
            <a:off x="4274064" y="4569350"/>
            <a:ext cx="1167829" cy="857924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638" y="4646469"/>
            <a:ext cx="640158" cy="703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Action Button: Forward or Next 39">
            <a:hlinkClick r:id="" action="ppaction://noaction" highlightClick="1"/>
          </p:cNvPr>
          <p:cNvSpPr/>
          <p:nvPr/>
        </p:nvSpPr>
        <p:spPr>
          <a:xfrm>
            <a:off x="3958141" y="5173085"/>
            <a:ext cx="243055" cy="244013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833448" y="478082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VS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 bwMode="auto">
          <a:xfrm>
            <a:off x="2665619" y="4564687"/>
            <a:ext cx="1167829" cy="857924"/>
          </a:xfrm>
          <a:prstGeom prst="roundRect">
            <a:avLst/>
          </a:prstGeom>
          <a:gradFill flip="none" rotWithShape="1">
            <a:gsLst>
              <a:gs pos="97000">
                <a:schemeClr val="accent1">
                  <a:lumMod val="50000"/>
                </a:schemeClr>
              </a:gs>
              <a:gs pos="0">
                <a:schemeClr val="tx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"/>
          </a:scene3d>
          <a:sp3d prstMaterial="powder">
            <a:bevelT/>
            <a:bevelB/>
            <a:extrusionClr>
              <a:schemeClr val="tx2">
                <a:lumMod val="50000"/>
              </a:schemeClr>
            </a:extrusion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545" y="4646469"/>
            <a:ext cx="640158" cy="703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619" y="4636576"/>
            <a:ext cx="640158" cy="703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698" y="4636576"/>
            <a:ext cx="640158" cy="703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18324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repeatCount="5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 0.00231 L -0.05313 0.00231 " pathEditMode="relative" rAng="0" ptsTypes="AA">
                                      <p:cBhvr>
                                        <p:cTn id="39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PPVER" val="ᙆᙁᙃ"/>
  <p:tag name="RANDOM" val="19"/>
  <p:tag name="CLINAME" val="ᙦᙧᘳᙖᚂᚁᙹᙼᙷᙸᚁᚇᙼᙴᙿ!ᙨᚁᙖᙿᙴᚆᚆᙼᙹᙼᙸᙷ"/>
  <p:tag name="DATETIME" val="ᙅᙂᙉᙂᙅᙃᙄᙆᘳᘳᙄᙄᙍᙄᙋᙔᙠᘳᘻᙚᙠᙧᘾᙄᙍᙃᘼ!ᙄᙃᙂᙌᙂᙅᙃᙄᙆᘳᘳᙄᙄᙍᙆᙆᙔᙠᘳᘻᙚᙠᙧᘾᙅᙍᙃᘼ"/>
  <p:tag name="DONEBY" val="ᙦᙧᙯᙾᙴᚂᚈᚇᙻᙸᚅᘳᙵᙸᙿᙻᙴᙷᙽ!ᙦᙧᙯᙼᚉᚂᘳᙶᙼᚆᙴᚅ"/>
  <p:tag name="IPADDRESS" val="ᙧᙨᙡᙄᙃᙄᙊᙌ!ᙣᙥᙚᙃᙃᙃᙆᙇᙊ"/>
  <p:tag name="CHECKSUM" val="ᙈᙅᙄᙇ!ᙇᙆᙈᙇ"/>
</p:tagLst>
</file>

<file path=ppt/theme/theme1.xml><?xml version="1.0" encoding="utf-8"?>
<a:theme xmlns:a="http://schemas.openxmlformats.org/drawingml/2006/main" name="blank">
  <a:themeElements>
    <a:clrScheme name="Microelectronic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9A9DC"/>
      </a:accent1>
      <a:accent2>
        <a:srgbClr val="D4007A"/>
      </a:accent2>
      <a:accent3>
        <a:srgbClr val="9C9E9F"/>
      </a:accent3>
      <a:accent4>
        <a:srgbClr val="002152"/>
      </a:accent4>
      <a:accent5>
        <a:srgbClr val="BBCC00"/>
      </a:accent5>
      <a:accent6>
        <a:srgbClr val="13235B"/>
      </a:accent6>
      <a:hlink>
        <a:srgbClr val="580D58"/>
      </a:hlink>
      <a:folHlink>
        <a:srgbClr val="003D14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48737</TotalTime>
  <Words>6012</Words>
  <Application>Microsoft Office PowerPoint</Application>
  <PresentationFormat>On-screen Show (4:3)</PresentationFormat>
  <Paragraphs>1477</Paragraphs>
  <Slides>88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9" baseType="lpstr">
      <vt:lpstr>MS PGothic</vt:lpstr>
      <vt:lpstr>Arial</vt:lpstr>
      <vt:lpstr>Arial Black</vt:lpstr>
      <vt:lpstr>Bauhaus 93</vt:lpstr>
      <vt:lpstr>Calibri</vt:lpstr>
      <vt:lpstr>Consolas</vt:lpstr>
      <vt:lpstr>Courier New</vt:lpstr>
      <vt:lpstr>Helvetica</vt:lpstr>
      <vt:lpstr>Verdana</vt:lpstr>
      <vt:lpstr>Wingdings</vt:lpstr>
      <vt:lpstr>blank</vt:lpstr>
      <vt:lpstr>STM32 Dist</vt:lpstr>
      <vt:lpstr>Chrom-ART Accelerator™</vt:lpstr>
      <vt:lpstr>Chrom-ART Accelerator™</vt:lpstr>
      <vt:lpstr>STM32F429 Graphic Enablers</vt:lpstr>
      <vt:lpstr>Image building overview</vt:lpstr>
      <vt:lpstr>Image building overview</vt:lpstr>
      <vt:lpstr>Image building overview</vt:lpstr>
      <vt:lpstr>Displaying Overview </vt:lpstr>
      <vt:lpstr>Graphics enhancement enablers </vt:lpstr>
      <vt:lpstr>Graphics enhancement enablers </vt:lpstr>
      <vt:lpstr>Graphic with STM32F429</vt:lpstr>
      <vt:lpstr>PowerPoint Presentation</vt:lpstr>
      <vt:lpstr>Image building Process:</vt:lpstr>
      <vt:lpstr>Image Building process</vt:lpstr>
      <vt:lpstr>Image Building process</vt:lpstr>
      <vt:lpstr>Image building Process:</vt:lpstr>
      <vt:lpstr>Image Building process</vt:lpstr>
      <vt:lpstr>Image building Process:</vt:lpstr>
      <vt:lpstr>Image Building process</vt:lpstr>
      <vt:lpstr>Image building Process:</vt:lpstr>
      <vt:lpstr>Image Building process</vt:lpstr>
      <vt:lpstr>Image Building process: adding motion</vt:lpstr>
      <vt:lpstr>Image Building process: Chrom-ART benefits</vt:lpstr>
      <vt:lpstr>Image Displaying process:</vt:lpstr>
      <vt:lpstr>System architecture challenges</vt:lpstr>
      <vt:lpstr>STemWin</vt:lpstr>
      <vt:lpstr>STemWin About STemWin</vt:lpstr>
      <vt:lpstr>STemWin Library Structure</vt:lpstr>
      <vt:lpstr>STemWin Basic features</vt:lpstr>
      <vt:lpstr>STemWin Window Features</vt:lpstr>
      <vt:lpstr>STemWin Acceleration Features </vt:lpstr>
      <vt:lpstr>STemWin Other features</vt:lpstr>
      <vt:lpstr>STemWin Architecture</vt:lpstr>
      <vt:lpstr>STemWin Execution model (1/2)</vt:lpstr>
      <vt:lpstr>STemWin Execution model (2/2)</vt:lpstr>
      <vt:lpstr>LCD-TFT Display Controller  (LTDC)</vt:lpstr>
      <vt:lpstr>LCD-TFT architecture </vt:lpstr>
      <vt:lpstr>LTDC Timings</vt:lpstr>
      <vt:lpstr>Create project and add the STemWin</vt:lpstr>
      <vt:lpstr>Create project</vt:lpstr>
      <vt:lpstr>Setup project</vt:lpstr>
      <vt:lpstr>Use BSP for SDRAM initialization</vt:lpstr>
      <vt:lpstr>Use BSP for SDRAM initialization</vt:lpstr>
      <vt:lpstr>Use BSP for SDRAM initialization</vt:lpstr>
      <vt:lpstr>Use BSP for SDRAM initialization</vt:lpstr>
      <vt:lpstr>Use BSP for SDRAM initialization</vt:lpstr>
      <vt:lpstr>Use BSP for LCD init and writing</vt:lpstr>
      <vt:lpstr>Use BSP for LCD init and writing</vt:lpstr>
      <vt:lpstr>Use BSP for LCD init and writing</vt:lpstr>
      <vt:lpstr>Use BSP for LCD init and writing</vt:lpstr>
      <vt:lpstr>Use Middleware for STemWin</vt:lpstr>
      <vt:lpstr>Use Middleware for STemWin</vt:lpstr>
      <vt:lpstr>Adding touch sense</vt:lpstr>
      <vt:lpstr>Adding touch sense</vt:lpstr>
      <vt:lpstr>Adding touch sense</vt:lpstr>
      <vt:lpstr>Adding Interrupt Service</vt:lpstr>
      <vt:lpstr>Adding Interrupt Service</vt:lpstr>
      <vt:lpstr>Adding includes and calls</vt:lpstr>
      <vt:lpstr>Adding includes and calls</vt:lpstr>
      <vt:lpstr>Configure the heap size</vt:lpstr>
      <vt:lpstr>STemWin</vt:lpstr>
      <vt:lpstr>CONTENTS</vt:lpstr>
      <vt:lpstr>OBJECTIVES</vt:lpstr>
      <vt:lpstr>CONTENTS</vt:lpstr>
      <vt:lpstr>Basic 2D library</vt:lpstr>
      <vt:lpstr>Basic 2D library - examples</vt:lpstr>
      <vt:lpstr>Basic 2D library - examples</vt:lpstr>
      <vt:lpstr>Basic 2D library - examples</vt:lpstr>
      <vt:lpstr>Basic 2D library - Antialiasing</vt:lpstr>
      <vt:lpstr>Basic 2D library – text</vt:lpstr>
      <vt:lpstr>Human interface</vt:lpstr>
      <vt:lpstr>Windows Manager</vt:lpstr>
      <vt:lpstr>WM – callback mechanism</vt:lpstr>
      <vt:lpstr>PowerPoint Presentation</vt:lpstr>
      <vt:lpstr>WM – Widget library</vt:lpstr>
      <vt:lpstr>WM – Widget library</vt:lpstr>
      <vt:lpstr>Example PLAYER application</vt:lpstr>
      <vt:lpstr>WM – Skinning</vt:lpstr>
      <vt:lpstr>Interfacing to HW, configuration</vt:lpstr>
      <vt:lpstr>Other STemWin features</vt:lpstr>
      <vt:lpstr>STemWin</vt:lpstr>
      <vt:lpstr>Using the GUI Builder</vt:lpstr>
      <vt:lpstr>Create a Simple Text</vt:lpstr>
      <vt:lpstr>Create a Button</vt:lpstr>
      <vt:lpstr>Create CheckBox</vt:lpstr>
      <vt:lpstr>Create ProgressBar</vt:lpstr>
      <vt:lpstr>Create 2 Windows</vt:lpstr>
      <vt:lpstr>Thank you</vt:lpstr>
    </vt:vector>
  </TitlesOfParts>
  <Company>ST Microelectronics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bruno.montanari@st.com</dc:creator>
  <cp:lastModifiedBy>Bruno Fontes MONTANARI</cp:lastModifiedBy>
  <cp:revision>780</cp:revision>
  <cp:lastPrinted>2014-10-28T14:00:23Z</cp:lastPrinted>
  <dcterms:created xsi:type="dcterms:W3CDTF">2013-02-06T10:17:44Z</dcterms:created>
  <dcterms:modified xsi:type="dcterms:W3CDTF">2015-12-07T22:34:59Z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0x010100D961EC21AD8D564990DA5AFE3909BADD</vt:lpwstr>
  </property>
  <property fmtid="{D5CDD505-2E9C-101B-9397-08002B2CF9AE}" pid="3" name="TaxKeyword">
    <vt:lpwstr/>
  </property>
  <property fmtid="{D5CDD505-2E9C-101B-9397-08002B2CF9AE}" pid="4" name="TaxCatchAll">
    <vt:lpwstr/>
  </property>
  <property fmtid="{D5CDD505-2E9C-101B-9397-08002B2CF9AE}" pid="5" name="TaxKeywordTaxHTField">
    <vt:lpwstr/>
  </property>
  <property fmtid="{D5CDD505-2E9C-101B-9397-08002B2CF9AE}" pid="6" name="PublishingExpirationDate">
    <vt:lpwstr/>
  </property>
  <property fmtid="{D5CDD505-2E9C-101B-9397-08002B2CF9AE}" pid="7" name="PublishingStartDate">
    <vt:lpwstr/>
  </property>
</Properties>
</file>